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28" r:id="rId38"/>
    <p:sldId id="329" r:id="rId39"/>
    <p:sldId id="300" r:id="rId40"/>
    <p:sldId id="301" r:id="rId41"/>
    <p:sldId id="302" r:id="rId42"/>
    <p:sldId id="303" r:id="rId43"/>
    <p:sldId id="305" r:id="rId44"/>
    <p:sldId id="306" r:id="rId45"/>
    <p:sldId id="307" r:id="rId46"/>
    <p:sldId id="310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22" r:id="rId55"/>
    <p:sldId id="323" r:id="rId56"/>
    <p:sldId id="324" r:id="rId57"/>
    <p:sldId id="326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AOYUAN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D80633"/>
    <a:srgbClr val="0610D8"/>
    <a:srgbClr val="C10719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79" d="100"/>
          <a:sy n="79" d="100"/>
        </p:scale>
        <p:origin x="-894" y="-72"/>
      </p:cViewPr>
      <p:guideLst>
        <p:guide orient="horz" pos="214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03-05-14T10:17:03.840" idx="1">
    <p:pos x="142" y="-346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4B3B5-A68B-4DF4-A7E4-72DECDD8AD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6157A-E245-4811-B077-5C28276540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6157A-E245-4811-B077-5C28276540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56D27-5A31-4210-B449-95EDECD2AF4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BCBCD-EB94-4F75-9E34-69B7E6E998D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E5581-5751-4606-8015-049FDCA3143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26AA7-66FD-466E-8025-521AA55BBA9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00A89-70C1-4D16-A36E-E7504CB7F1C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F7430-488E-4FC7-B6D1-DEA3D91FBF3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D1BB0-454D-4659-850D-CD0404C143B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715E9-B812-4CFC-A371-D5261C425E3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D846D0-E750-463F-9C8D-EA0AA1FA8E1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7C97E-B614-4BDB-B8D5-A7DABE832F5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E5FFC-B353-47F3-9DAB-630498A6A5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EF259750-AD32-4AAD-A66F-D3517397E0CE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0.wav"/><Relationship Id="rId1" Type="http://schemas.openxmlformats.org/officeDocument/2006/relationships/audio" Target="../media/audio10.wav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microsoft.com/office/2007/relationships/media" Target="../media/audio11.wav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2.wav"/><Relationship Id="rId1" Type="http://schemas.openxmlformats.org/officeDocument/2006/relationships/audio" Target="../media/audio12.wav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microsoft.com/office/2007/relationships/media" Target="../media/audio13.wav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microsoft.com/office/2007/relationships/media" Target="../media/audio14.wav"/><Relationship Id="rId3" Type="http://schemas.openxmlformats.org/officeDocument/2006/relationships/audio" Target="../media/audio14.wav"/><Relationship Id="rId2" Type="http://schemas.openxmlformats.org/officeDocument/2006/relationships/image" Target="../media/image5.wmf"/><Relationship Id="rId1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microsoft.com/office/2007/relationships/media" Target="../media/audio15.wav"/><Relationship Id="rId3" Type="http://schemas.openxmlformats.org/officeDocument/2006/relationships/audio" Target="../media/audio15.wav"/><Relationship Id="rId2" Type="http://schemas.openxmlformats.org/officeDocument/2006/relationships/image" Target="../media/image6.wmf"/><Relationship Id="rId1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16.wav"/><Relationship Id="rId1" Type="http://schemas.openxmlformats.org/officeDocument/2006/relationships/audio" Target="../media/audio16.wav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audio17.wav"/><Relationship Id="rId3" Type="http://schemas.openxmlformats.org/officeDocument/2006/relationships/audio" Target="../media/audio17.wav"/><Relationship Id="rId2" Type="http://schemas.openxmlformats.org/officeDocument/2006/relationships/image" Target="../media/image7.wmf"/><Relationship Id="rId1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2.png"/><Relationship Id="rId2" Type="http://schemas.microsoft.com/office/2007/relationships/media" Target="../media/audio18.wav"/><Relationship Id="rId1" Type="http://schemas.openxmlformats.org/officeDocument/2006/relationships/audio" Target="../media/audio18.wav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microsoft.com/office/2007/relationships/media" Target="../media/audio19.wav"/><Relationship Id="rId1" Type="http://schemas.openxmlformats.org/officeDocument/2006/relationships/audio" Target="../media/audio19.wav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.wav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microsoft.com/office/2007/relationships/media" Target="../media/audio20.wav"/><Relationship Id="rId1" Type="http://schemas.openxmlformats.org/officeDocument/2006/relationships/audio" Target="../media/audio20.wav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microsoft.com/office/2007/relationships/media" Target="../media/audio21.wav"/><Relationship Id="rId1" Type="http://schemas.openxmlformats.org/officeDocument/2006/relationships/audio" Target="../media/audio21.wav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2.wav"/><Relationship Id="rId1" Type="http://schemas.openxmlformats.org/officeDocument/2006/relationships/audio" Target="../media/audio22.wav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3.wav"/><Relationship Id="rId1" Type="http://schemas.openxmlformats.org/officeDocument/2006/relationships/audio" Target="../media/audio23.wav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4.wav"/><Relationship Id="rId1" Type="http://schemas.openxmlformats.org/officeDocument/2006/relationships/audio" Target="../media/audio24.wav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microsoft.com/office/2007/relationships/media" Target="../media/audio25.wav"/><Relationship Id="rId1" Type="http://schemas.openxmlformats.org/officeDocument/2006/relationships/audio" Target="../media/audio25.wav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microsoft.com/office/2007/relationships/media" Target="../media/audio26.wav"/><Relationship Id="rId1" Type="http://schemas.openxmlformats.org/officeDocument/2006/relationships/audio" Target="../media/audio26.wav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.xml"/><Relationship Id="rId3" Type="http://schemas.openxmlformats.org/officeDocument/2006/relationships/image" Target="../media/image9.png"/><Relationship Id="rId2" Type="http://schemas.microsoft.com/office/2007/relationships/media" Target="../media/audio27.wav"/><Relationship Id="rId1" Type="http://schemas.openxmlformats.org/officeDocument/2006/relationships/audio" Target="../media/audio27.wav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28.wav"/><Relationship Id="rId1" Type="http://schemas.openxmlformats.org/officeDocument/2006/relationships/audio" Target="../media/audio28.wav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3" Type="http://schemas.openxmlformats.org/officeDocument/2006/relationships/image" Target="../media/image2.png"/><Relationship Id="rId2" Type="http://schemas.microsoft.com/office/2007/relationships/media" Target="../media/audio29.wav"/><Relationship Id="rId1" Type="http://schemas.openxmlformats.org/officeDocument/2006/relationships/audio" Target="../media/audio29.wav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audio3.wav"/><Relationship Id="rId1" Type="http://schemas.openxmlformats.org/officeDocument/2006/relationships/audio" Target="../media/audio3.wav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microsoft.com/office/2007/relationships/media" Target="../media/audio30.wav"/><Relationship Id="rId1" Type="http://schemas.openxmlformats.org/officeDocument/2006/relationships/audio" Target="../media/audio30.wav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microsoft.com/office/2007/relationships/media" Target="../media/audio31.wav"/><Relationship Id="rId1" Type="http://schemas.openxmlformats.org/officeDocument/2006/relationships/audio" Target="../media/audio31.wav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microsoft.com/office/2007/relationships/media" Target="../media/audio32.wav"/><Relationship Id="rId1" Type="http://schemas.openxmlformats.org/officeDocument/2006/relationships/audio" Target="../media/audio32.wav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33.wav"/><Relationship Id="rId1" Type="http://schemas.openxmlformats.org/officeDocument/2006/relationships/audio" Target="../media/audio33.wav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microsoft.com/office/2007/relationships/media" Target="../media/audio34.wav"/><Relationship Id="rId1" Type="http://schemas.openxmlformats.org/officeDocument/2006/relationships/audio" Target="../media/audio34.wav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image" Target="../media/image2.png"/><Relationship Id="rId4" Type="http://schemas.microsoft.com/office/2007/relationships/media" Target="../media/audio35.wav"/><Relationship Id="rId3" Type="http://schemas.openxmlformats.org/officeDocument/2006/relationships/audio" Target="../media/audio35.wav"/><Relationship Id="rId2" Type="http://schemas.openxmlformats.org/officeDocument/2006/relationships/image" Target="../media/image10.png"/><Relationship Id="rId1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.xml"/><Relationship Id="rId5" Type="http://schemas.openxmlformats.org/officeDocument/2006/relationships/image" Target="../media/image2.png"/><Relationship Id="rId4" Type="http://schemas.microsoft.com/office/2007/relationships/media" Target="../media/audio36.wav"/><Relationship Id="rId3" Type="http://schemas.openxmlformats.org/officeDocument/2006/relationships/audio" Target="../media/audio36.wav"/><Relationship Id="rId2" Type="http://schemas.openxmlformats.org/officeDocument/2006/relationships/image" Target="../media/image11.png"/><Relationship Id="rId1" Type="http://schemas.openxmlformats.org/officeDocument/2006/relationships/oleObject" Target="../embeddings/oleObject11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3.xml"/><Relationship Id="rId5" Type="http://schemas.openxmlformats.org/officeDocument/2006/relationships/image" Target="../media/image2.png"/><Relationship Id="rId4" Type="http://schemas.microsoft.com/office/2007/relationships/media" Target="../media/audio37.wav"/><Relationship Id="rId3" Type="http://schemas.openxmlformats.org/officeDocument/2006/relationships/audio" Target="../media/audio37.wav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2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38.wav"/><Relationship Id="rId1" Type="http://schemas.openxmlformats.org/officeDocument/2006/relationships/audio" Target="../media/audio38.wav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39.wav"/><Relationship Id="rId1" Type="http://schemas.openxmlformats.org/officeDocument/2006/relationships/audio" Target="../media/audio39.wav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microsoft.com/office/2007/relationships/media" Target="../media/audio4.wav"/><Relationship Id="rId1" Type="http://schemas.openxmlformats.org/officeDocument/2006/relationships/audio" Target="../media/audio4.wav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40.wav"/><Relationship Id="rId1" Type="http://schemas.openxmlformats.org/officeDocument/2006/relationships/audio" Target="../media/audio40.wav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41.wav"/><Relationship Id="rId1" Type="http://schemas.openxmlformats.org/officeDocument/2006/relationships/audio" Target="../media/audio41.wav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42.wav"/><Relationship Id="rId1" Type="http://schemas.openxmlformats.org/officeDocument/2006/relationships/audio" Target="../media/audio42.wav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43.wav"/><Relationship Id="rId1" Type="http://schemas.openxmlformats.org/officeDocument/2006/relationships/audio" Target="../media/audio43.wav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Relationship Id="rId3" Type="http://schemas.openxmlformats.org/officeDocument/2006/relationships/image" Target="../media/image2.png"/><Relationship Id="rId2" Type="http://schemas.microsoft.com/office/2007/relationships/media" Target="../media/audio44.wav"/><Relationship Id="rId1" Type="http://schemas.openxmlformats.org/officeDocument/2006/relationships/audio" Target="../media/audio44.wav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microsoft.com/office/2007/relationships/media" Target="../media/audio45.wav"/><Relationship Id="rId1" Type="http://schemas.openxmlformats.org/officeDocument/2006/relationships/audio" Target="../media/audio45.wav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microsoft.com/office/2007/relationships/media" Target="../media/audio46.wav"/><Relationship Id="rId3" Type="http://schemas.openxmlformats.org/officeDocument/2006/relationships/audio" Target="../media/audio46.wav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47.wav"/><Relationship Id="rId1" Type="http://schemas.openxmlformats.org/officeDocument/2006/relationships/audio" Target="../media/audio47.wav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microsoft.com/office/2007/relationships/media" Target="../media/audio48.wav"/><Relationship Id="rId1" Type="http://schemas.openxmlformats.org/officeDocument/2006/relationships/audio" Target="../media/audio48.wav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49.wav"/><Relationship Id="rId1" Type="http://schemas.openxmlformats.org/officeDocument/2006/relationships/audio" Target="../media/audio49.wav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image" Target="../media/image2.png"/><Relationship Id="rId2" Type="http://schemas.microsoft.com/office/2007/relationships/media" Target="../media/audio5.wav"/><Relationship Id="rId1" Type="http://schemas.openxmlformats.org/officeDocument/2006/relationships/audio" Target="../media/audio5.wav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50.wav"/><Relationship Id="rId1" Type="http://schemas.openxmlformats.org/officeDocument/2006/relationships/audio" Target="../media/audio50.wav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51.wav"/><Relationship Id="rId1" Type="http://schemas.openxmlformats.org/officeDocument/2006/relationships/audio" Target="../media/audio51.wav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4" Type="http://schemas.openxmlformats.org/officeDocument/2006/relationships/image" Target="../media/image2.png"/><Relationship Id="rId3" Type="http://schemas.microsoft.com/office/2007/relationships/media" Target="../media/audio52.wav"/><Relationship Id="rId2" Type="http://schemas.openxmlformats.org/officeDocument/2006/relationships/audio" Target="../media/audio52.wav"/><Relationship Id="rId1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.xml"/><Relationship Id="rId3" Type="http://schemas.openxmlformats.org/officeDocument/2006/relationships/image" Target="../media/image2.png"/><Relationship Id="rId2" Type="http://schemas.microsoft.com/office/2007/relationships/media" Target="../media/audio53.wav"/><Relationship Id="rId1" Type="http://schemas.openxmlformats.org/officeDocument/2006/relationships/audio" Target="../media/audio53.wav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0.xml"/><Relationship Id="rId3" Type="http://schemas.openxmlformats.org/officeDocument/2006/relationships/image" Target="../media/image2.png"/><Relationship Id="rId2" Type="http://schemas.microsoft.com/office/2007/relationships/media" Target="../media/audio54.wav"/><Relationship Id="rId1" Type="http://schemas.openxmlformats.org/officeDocument/2006/relationships/audio" Target="../media/audio54.wav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55.wav"/><Relationship Id="rId1" Type="http://schemas.openxmlformats.org/officeDocument/2006/relationships/audio" Target="../media/audio55.wav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audio6.wav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6" Type="http://schemas.microsoft.com/office/2007/relationships/media" Target="../media/audio7.wav"/><Relationship Id="rId5" Type="http://schemas.openxmlformats.org/officeDocument/2006/relationships/audio" Target="../media/audio7.wav"/><Relationship Id="rId4" Type="http://schemas.openxmlformats.org/officeDocument/2006/relationships/oleObject" Target="../embeddings/oleObject4.bin"/><Relationship Id="rId3" Type="http://schemas.openxmlformats.org/officeDocument/2006/relationships/oleObject" Target="../embeddings/oleObject3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microsoft.com/office/2007/relationships/media" Target="../media/audio8.wav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microsoft.com/office/2007/relationships/media" Target="../media/audio9.wav"/><Relationship Id="rId5" Type="http://schemas.openxmlformats.org/officeDocument/2006/relationships/audio" Target="../media/audio9.wav"/><Relationship Id="rId4" Type="http://schemas.openxmlformats.org/officeDocument/2006/relationships/image" Target="../media/image4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.wmf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幻灯片" r:id="rId1" imgW="4572000" imgH="3429000" progId="PowerPoint.Slide.8">
                  <p:embed/>
                </p:oleObj>
              </mc:Choice>
              <mc:Fallback>
                <p:oleObj name="幻灯片" r:id="rId1" imgW="4572000" imgH="3429000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5288" y="3933825"/>
            <a:ext cx="83534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800" b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  <a:r>
              <a:rPr lang="en-US" altLang="zh-CN" sz="4800" b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zh-CN" altLang="en-US" sz="4800" b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章 输入、输出接口</a:t>
            </a:r>
            <a:r>
              <a:rPr lang="en-US" altLang="zh-CN" sz="4800" b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P0~P3</a:t>
            </a:r>
            <a:endParaRPr lang="en-US" altLang="zh-CN" sz="4800" b="1">
              <a:solidFill>
                <a:srgbClr val="CC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4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88913"/>
            <a:ext cx="8893175" cy="6021387"/>
          </a:xfrm>
        </p:spPr>
        <p:txBody>
          <a:bodyPr/>
          <a:lstStyle/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zh-CN" altLang="en-US" sz="3000" b="1" smtClean="0">
                <a:latin typeface="宋体" pitchFamily="2" charset="-122"/>
              </a:rPr>
              <a:t>  </a:t>
            </a:r>
            <a:r>
              <a:rPr lang="en-US" altLang="zh-CN" sz="3000" b="1" smtClean="0">
                <a:latin typeface="宋体" pitchFamily="2" charset="-122"/>
              </a:rPr>
              <a:t>(1) </a:t>
            </a:r>
            <a:r>
              <a:rPr lang="en-US" altLang="zh-CN" sz="3000" b="1" smtClean="0">
                <a:solidFill>
                  <a:srgbClr val="CC00CC"/>
                </a:solidFill>
                <a:latin typeface="宋体" pitchFamily="2" charset="-122"/>
              </a:rPr>
              <a:t>PO</a:t>
            </a:r>
            <a:r>
              <a:rPr lang="zh-CN" altLang="en-US" sz="3000" b="1" smtClean="0">
                <a:solidFill>
                  <a:srgbClr val="CC00CC"/>
                </a:solidFill>
                <a:latin typeface="宋体" pitchFamily="2" charset="-122"/>
              </a:rPr>
              <a:t>口作</a:t>
            </a:r>
            <a:r>
              <a:rPr lang="en-US" altLang="zh-CN" sz="3000" b="1" smtClean="0">
                <a:solidFill>
                  <a:srgbClr val="CC00CC"/>
                </a:solidFill>
                <a:latin typeface="宋体" pitchFamily="2" charset="-122"/>
              </a:rPr>
              <a:t>I/O</a:t>
            </a:r>
            <a:r>
              <a:rPr lang="zh-CN" altLang="en-US" sz="3000" b="1" smtClean="0">
                <a:solidFill>
                  <a:srgbClr val="CC00CC"/>
                </a:solidFill>
                <a:latin typeface="宋体" pitchFamily="2" charset="-122"/>
              </a:rPr>
              <a:t>口使用</a:t>
            </a:r>
            <a:endParaRPr lang="zh-CN" altLang="en-US" sz="3000" b="1" smtClean="0">
              <a:solidFill>
                <a:srgbClr val="CC00CC"/>
              </a:solidFill>
              <a:latin typeface="宋体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zh-CN" altLang="en-US" sz="3000" b="1" smtClean="0">
                <a:latin typeface="宋体" pitchFamily="2" charset="-122"/>
              </a:rPr>
              <a:t>       </a:t>
            </a:r>
            <a:r>
              <a:rPr lang="en-US" altLang="zh-CN" sz="3000" b="1" smtClean="0">
                <a:latin typeface="宋体" pitchFamily="2" charset="-122"/>
              </a:rPr>
              <a:t>CPU</a:t>
            </a:r>
            <a:r>
              <a:rPr lang="zh-CN" altLang="en-US" sz="3000" b="1" smtClean="0">
                <a:latin typeface="宋体" pitchFamily="2" charset="-122"/>
              </a:rPr>
              <a:t>发</a:t>
            </a:r>
            <a:r>
              <a:rPr lang="zh-CN" altLang="en-US" sz="3000" b="1" smtClean="0">
                <a:solidFill>
                  <a:srgbClr val="CC00CC"/>
                </a:solidFill>
                <a:latin typeface="宋体" pitchFamily="2" charset="-122"/>
              </a:rPr>
              <a:t>控制电平“</a:t>
            </a:r>
            <a:r>
              <a:rPr lang="en-US" altLang="zh-CN" sz="3000" b="1" smtClean="0">
                <a:solidFill>
                  <a:srgbClr val="CC00CC"/>
                </a:solidFill>
                <a:latin typeface="宋体" pitchFamily="2" charset="-122"/>
              </a:rPr>
              <a:t>0”</a:t>
            </a:r>
            <a:r>
              <a:rPr lang="zh-CN" altLang="en-US" sz="3000" b="1" smtClean="0">
                <a:latin typeface="宋体" pitchFamily="2" charset="-122"/>
              </a:rPr>
              <a:t>封锁与门，使</a:t>
            </a:r>
            <a:r>
              <a:rPr lang="en-US" altLang="zh-CN" sz="3000" b="1" smtClean="0">
                <a:latin typeface="宋体" pitchFamily="2" charset="-122"/>
              </a:rPr>
              <a:t>T1</a:t>
            </a:r>
            <a:r>
              <a:rPr lang="zh-CN" altLang="en-US" sz="3000" b="1" smtClean="0">
                <a:latin typeface="宋体" pitchFamily="2" charset="-122"/>
              </a:rPr>
              <a:t>管截止，同时使</a:t>
            </a:r>
            <a:r>
              <a:rPr lang="en-US" altLang="zh-CN" sz="3000" b="1" smtClean="0">
                <a:latin typeface="宋体" pitchFamily="2" charset="-122"/>
              </a:rPr>
              <a:t>MUX</a:t>
            </a:r>
            <a:r>
              <a:rPr lang="zh-CN" altLang="en-US" sz="3000" b="1" smtClean="0">
                <a:latin typeface="宋体" pitchFamily="2" charset="-122"/>
              </a:rPr>
              <a:t>开关同下面的触点接通，使锁存器的 </a:t>
            </a:r>
            <a:r>
              <a:rPr lang="en-US" altLang="zh-CN" sz="3000" b="1" smtClean="0">
                <a:latin typeface="宋体" pitchFamily="2" charset="-122"/>
              </a:rPr>
              <a:t>Q </a:t>
            </a:r>
            <a:r>
              <a:rPr lang="zh-CN" altLang="en-US" sz="3000" b="1" smtClean="0">
                <a:latin typeface="宋体" pitchFamily="2" charset="-122"/>
              </a:rPr>
              <a:t>与</a:t>
            </a:r>
            <a:r>
              <a:rPr lang="en-US" altLang="zh-CN" sz="3000" b="1" smtClean="0">
                <a:latin typeface="宋体" pitchFamily="2" charset="-122"/>
              </a:rPr>
              <a:t>T2</a:t>
            </a:r>
            <a:r>
              <a:rPr lang="zh-CN" altLang="en-US" sz="3000" b="1" smtClean="0">
                <a:latin typeface="宋体" pitchFamily="2" charset="-122"/>
              </a:rPr>
              <a:t>栅极接通。</a:t>
            </a:r>
            <a:endParaRPr lang="zh-CN" altLang="en-US" sz="3000" b="1" smtClean="0">
              <a:latin typeface="宋体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r>
              <a:rPr lang="zh-CN" altLang="en-US" sz="3000" b="1" smtClean="0">
                <a:latin typeface="宋体" pitchFamily="2" charset="-122"/>
              </a:rPr>
              <a:t>       当</a:t>
            </a:r>
            <a:r>
              <a:rPr lang="en-US" altLang="zh-CN" sz="3000" b="1" smtClean="0">
                <a:latin typeface="宋体" pitchFamily="2" charset="-122"/>
              </a:rPr>
              <a:t>CPU</a:t>
            </a:r>
            <a:r>
              <a:rPr lang="zh-CN" altLang="en-US" sz="3000" b="1" smtClean="0">
                <a:latin typeface="宋体" pitchFamily="2" charset="-122"/>
              </a:rPr>
              <a:t>向端口</a:t>
            </a:r>
            <a:r>
              <a:rPr lang="zh-CN" altLang="en-US" sz="3000" b="1" smtClean="0">
                <a:solidFill>
                  <a:srgbClr val="D80633"/>
                </a:solidFill>
                <a:latin typeface="宋体" pitchFamily="2" charset="-122"/>
              </a:rPr>
              <a:t>输出</a:t>
            </a:r>
            <a:r>
              <a:rPr lang="zh-CN" altLang="en-US" sz="3000" b="1" smtClean="0">
                <a:latin typeface="宋体" pitchFamily="2" charset="-122"/>
              </a:rPr>
              <a:t>数据</a:t>
            </a:r>
            <a:r>
              <a:rPr lang="zh-CN" altLang="en-US" sz="3000" b="1" smtClean="0">
                <a:solidFill>
                  <a:srgbClr val="D80633"/>
                </a:solidFill>
                <a:latin typeface="宋体" pitchFamily="2" charset="-122"/>
              </a:rPr>
              <a:t>时</a:t>
            </a:r>
            <a:r>
              <a:rPr lang="zh-CN" altLang="en-US" sz="3000" b="1" smtClean="0">
                <a:latin typeface="宋体" pitchFamily="2" charset="-122"/>
              </a:rPr>
              <a:t>，写脉冲加在锁存器的 </a:t>
            </a:r>
            <a:r>
              <a:rPr lang="en-US" altLang="zh-CN" sz="3000" b="1" smtClean="0">
                <a:latin typeface="宋体" pitchFamily="2" charset="-122"/>
              </a:rPr>
              <a:t>CL</a:t>
            </a:r>
            <a:r>
              <a:rPr lang="zh-CN" altLang="en-US" sz="3000" b="1" smtClean="0">
                <a:latin typeface="宋体" pitchFamily="2" charset="-122"/>
              </a:rPr>
              <a:t>上、内部总线的数据经反相，再经</a:t>
            </a:r>
            <a:r>
              <a:rPr lang="en-US" altLang="zh-CN" sz="3000" b="1" smtClean="0">
                <a:latin typeface="宋体" pitchFamily="2" charset="-122"/>
              </a:rPr>
              <a:t>T2</a:t>
            </a:r>
            <a:r>
              <a:rPr lang="zh-CN" altLang="en-US" sz="3000" b="1" smtClean="0">
                <a:latin typeface="宋体" pitchFamily="2" charset="-122"/>
              </a:rPr>
              <a:t>管反相，</a:t>
            </a:r>
            <a:r>
              <a:rPr lang="en-US" altLang="zh-CN" sz="3000" b="1" smtClean="0">
                <a:latin typeface="宋体" pitchFamily="2" charset="-122"/>
              </a:rPr>
              <a:t>PO</a:t>
            </a:r>
            <a:r>
              <a:rPr lang="zh-CN" altLang="en-US" sz="3000" b="1" smtClean="0">
                <a:latin typeface="宋体" pitchFamily="2" charset="-122"/>
              </a:rPr>
              <a:t>口的这一位引脚上出现正好和内部总线同相的数据</a:t>
            </a:r>
            <a:r>
              <a:rPr lang="zh-CN" altLang="en-US" sz="3000" smtClean="0">
                <a:latin typeface="宋体" pitchFamily="2" charset="-122"/>
              </a:rPr>
              <a:t>。</a:t>
            </a:r>
            <a:r>
              <a:rPr lang="zh-CN" altLang="en-US" sz="3000" b="1" smtClean="0">
                <a:latin typeface="宋体" pitchFamily="2" charset="-122"/>
              </a:rPr>
              <a:t>由于输出驱动级是漏极开路电路</a:t>
            </a:r>
            <a:r>
              <a:rPr lang="en-US" altLang="zh-CN" sz="3000" b="1" smtClean="0">
                <a:latin typeface="宋体" pitchFamily="2" charset="-122"/>
              </a:rPr>
              <a:t>(</a:t>
            </a:r>
            <a:r>
              <a:rPr lang="zh-CN" altLang="en-US" sz="3000" b="1" smtClean="0">
                <a:latin typeface="宋体" pitchFamily="2" charset="-122"/>
              </a:rPr>
              <a:t>因</a:t>
            </a:r>
            <a:r>
              <a:rPr lang="en-US" altLang="zh-CN" sz="3000" b="1" smtClean="0">
                <a:latin typeface="宋体" pitchFamily="2" charset="-122"/>
              </a:rPr>
              <a:t>T1</a:t>
            </a:r>
            <a:r>
              <a:rPr lang="zh-CN" altLang="en-US" sz="3000" b="1" smtClean="0">
                <a:latin typeface="宋体" pitchFamily="2" charset="-122"/>
              </a:rPr>
              <a:t>截止</a:t>
            </a:r>
            <a:r>
              <a:rPr lang="en-US" altLang="zh-CN" sz="3000" b="1" smtClean="0">
                <a:latin typeface="宋体" pitchFamily="2" charset="-122"/>
              </a:rPr>
              <a:t>)</a:t>
            </a:r>
            <a:r>
              <a:rPr lang="zh-CN" altLang="en-US" sz="3000" b="1" smtClean="0">
                <a:latin typeface="宋体" pitchFamily="2" charset="-122"/>
              </a:rPr>
              <a:t>，</a:t>
            </a:r>
            <a:r>
              <a:rPr lang="zh-CN" altLang="en-US" sz="3000" b="1" smtClean="0">
                <a:solidFill>
                  <a:srgbClr val="0610D8"/>
                </a:solidFill>
                <a:latin typeface="宋体" pitchFamily="2" charset="-122"/>
              </a:rPr>
              <a:t>在作</a:t>
            </a:r>
            <a:r>
              <a:rPr lang="en-US" altLang="zh-CN" sz="3000" b="1" smtClean="0">
                <a:solidFill>
                  <a:srgbClr val="0610D8"/>
                </a:solidFill>
                <a:latin typeface="宋体" pitchFamily="2" charset="-122"/>
              </a:rPr>
              <a:t>I/O</a:t>
            </a:r>
            <a:r>
              <a:rPr lang="zh-CN" altLang="en-US" sz="3000" b="1" smtClean="0">
                <a:solidFill>
                  <a:srgbClr val="0610D8"/>
                </a:solidFill>
                <a:latin typeface="宋体" pitchFamily="2" charset="-122"/>
              </a:rPr>
              <a:t>口使用时应外接</a:t>
            </a:r>
            <a:r>
              <a:rPr lang="en-US" altLang="zh-CN" sz="3000" b="1" smtClean="0">
                <a:solidFill>
                  <a:srgbClr val="0610D8"/>
                </a:solidFill>
                <a:latin typeface="宋体" pitchFamily="2" charset="-122"/>
              </a:rPr>
              <a:t>10K</a:t>
            </a:r>
            <a:r>
              <a:rPr lang="zh-CN" altLang="en-US" sz="3000" b="1" smtClean="0">
                <a:solidFill>
                  <a:srgbClr val="0610D8"/>
                </a:solidFill>
                <a:latin typeface="宋体" pitchFamily="2" charset="-122"/>
              </a:rPr>
              <a:t>的上拉电阻。</a:t>
            </a:r>
            <a:r>
              <a:rPr lang="zh-CN" altLang="en-US" sz="3000" b="1" smtClean="0">
                <a:latin typeface="宋体" pitchFamily="2" charset="-122"/>
              </a:rPr>
              <a:t> </a:t>
            </a:r>
            <a:endParaRPr lang="zh-CN" altLang="en-US" sz="3000" b="1" smtClean="0">
              <a:latin typeface="宋体" pitchFamily="2" charset="-122"/>
            </a:endParaRPr>
          </a:p>
          <a:p>
            <a:pPr marL="609600" indent="-609600" eaLnBrk="1" hangingPunct="1">
              <a:lnSpc>
                <a:spcPct val="115000"/>
              </a:lnSpc>
              <a:buFontTx/>
              <a:buNone/>
            </a:pPr>
            <a:endParaRPr lang="zh-CN" altLang="en-US" sz="3000" b="1" smtClean="0">
              <a:latin typeface="宋体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zh-CN" altLang="en-US" sz="3000" smtClean="0">
                <a:latin typeface="宋体" pitchFamily="2" charset="-122"/>
              </a:rPr>
              <a:t>  </a:t>
            </a:r>
            <a:endParaRPr lang="zh-CN" altLang="en-US" sz="3000" smtClean="0">
              <a:latin typeface="宋体" pitchFamily="2" charset="-122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8172450" y="1916113"/>
            <a:ext cx="395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98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36613"/>
            <a:ext cx="8915400" cy="51133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dirty="0" smtClean="0">
                <a:latin typeface="宋体" pitchFamily="2" charset="-122"/>
              </a:rPr>
              <a:t>    </a:t>
            </a:r>
            <a:r>
              <a:rPr lang="zh-CN" altLang="en-US" b="1" dirty="0" smtClean="0">
                <a:latin typeface="宋体" pitchFamily="2" charset="-122"/>
              </a:rPr>
              <a:t>当</a:t>
            </a:r>
            <a:r>
              <a:rPr lang="zh-CN" altLang="en-US" b="1" dirty="0" smtClean="0">
                <a:solidFill>
                  <a:srgbClr val="D80633"/>
                </a:solidFill>
                <a:latin typeface="宋体" pitchFamily="2" charset="-122"/>
              </a:rPr>
              <a:t>输入</a:t>
            </a:r>
            <a:r>
              <a:rPr lang="zh-CN" altLang="en-US" b="1" dirty="0" smtClean="0">
                <a:latin typeface="宋体" pitchFamily="2" charset="-122"/>
              </a:rPr>
              <a:t>操作</a:t>
            </a:r>
            <a:r>
              <a:rPr lang="zh-CN" altLang="en-US" b="1" dirty="0" smtClean="0">
                <a:solidFill>
                  <a:srgbClr val="D80633"/>
                </a:solidFill>
                <a:latin typeface="宋体" pitchFamily="2" charset="-122"/>
              </a:rPr>
              <a:t>时</a:t>
            </a:r>
            <a:r>
              <a:rPr lang="zh-CN" altLang="en-US" b="1" dirty="0" smtClean="0">
                <a:latin typeface="宋体" pitchFamily="2" charset="-122"/>
              </a:rPr>
              <a:t>，端口中两个三态缓冲器用于读操作。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  </a:t>
            </a:r>
            <a:r>
              <a:rPr lang="zh-CN" altLang="en-US" b="1" dirty="0" smtClean="0">
                <a:solidFill>
                  <a:srgbClr val="CC00CC"/>
                </a:solidFill>
                <a:latin typeface="宋体" pitchFamily="2" charset="-122"/>
              </a:rPr>
              <a:t>缓冲器</a:t>
            </a:r>
            <a:r>
              <a:rPr lang="en-US" altLang="zh-CN" b="1" dirty="0" smtClean="0">
                <a:solidFill>
                  <a:srgbClr val="CC00CC"/>
                </a:solidFill>
                <a:latin typeface="宋体" pitchFamily="2" charset="-122"/>
              </a:rPr>
              <a:t>2</a:t>
            </a:r>
            <a:r>
              <a:rPr lang="zh-CN" altLang="en-US" b="1" dirty="0" smtClean="0">
                <a:latin typeface="宋体" pitchFamily="2" charset="-122"/>
              </a:rPr>
              <a:t>用于</a:t>
            </a:r>
            <a:r>
              <a:rPr lang="zh-CN" altLang="en-US" b="1" dirty="0" smtClean="0">
                <a:solidFill>
                  <a:srgbClr val="0610D8"/>
                </a:solidFill>
                <a:latin typeface="宋体" pitchFamily="2" charset="-122"/>
              </a:rPr>
              <a:t>读端口引脚</a:t>
            </a:r>
            <a:r>
              <a:rPr lang="zh-CN" altLang="en-US" b="1" dirty="0" smtClean="0">
                <a:latin typeface="宋体" pitchFamily="2" charset="-122"/>
              </a:rPr>
              <a:t>的数据（如：</a:t>
            </a:r>
            <a:r>
              <a:rPr lang="en-US" altLang="zh-CN" b="1" dirty="0" smtClean="0">
                <a:solidFill>
                  <a:srgbClr val="0610D8"/>
                </a:solidFill>
                <a:latin typeface="宋体" pitchFamily="2" charset="-122"/>
              </a:rPr>
              <a:t>MOV A</a:t>
            </a:r>
            <a:r>
              <a:rPr lang="zh-CN" altLang="en-US" b="1" dirty="0" smtClean="0">
                <a:solidFill>
                  <a:srgbClr val="0610D8"/>
                </a:solidFill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0610D8"/>
                </a:solidFill>
                <a:latin typeface="宋体" pitchFamily="2" charset="-122"/>
              </a:rPr>
              <a:t>P0</a:t>
            </a:r>
            <a:r>
              <a:rPr lang="zh-CN" altLang="en-US" b="1" dirty="0" smtClean="0">
                <a:solidFill>
                  <a:srgbClr val="0610D8"/>
                </a:solidFill>
                <a:latin typeface="宋体" pitchFamily="2" charset="-122"/>
              </a:rPr>
              <a:t>指令</a:t>
            </a:r>
            <a:r>
              <a:rPr lang="zh-CN" altLang="en-US" b="1" dirty="0" smtClean="0">
                <a:latin typeface="宋体" pitchFamily="2" charset="-122"/>
              </a:rPr>
              <a:t>）。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  </a:t>
            </a:r>
            <a:r>
              <a:rPr lang="zh-CN" altLang="en-US" b="1" dirty="0" smtClean="0">
                <a:solidFill>
                  <a:srgbClr val="CC00CC"/>
                </a:solidFill>
                <a:latin typeface="宋体" pitchFamily="2" charset="-122"/>
              </a:rPr>
              <a:t>缓冲器</a:t>
            </a:r>
            <a:r>
              <a:rPr lang="en-US" altLang="zh-CN" b="1" dirty="0" smtClean="0">
                <a:solidFill>
                  <a:srgbClr val="CC00CC"/>
                </a:solidFill>
                <a:latin typeface="宋体" pitchFamily="2" charset="-122"/>
              </a:rPr>
              <a:t>1</a:t>
            </a:r>
            <a:r>
              <a:rPr lang="zh-CN" altLang="en-US" b="1" dirty="0" smtClean="0">
                <a:latin typeface="宋体" pitchFamily="2" charset="-122"/>
              </a:rPr>
              <a:t>用于</a:t>
            </a:r>
            <a:r>
              <a:rPr lang="zh-CN" altLang="en-US" b="1" dirty="0" smtClean="0">
                <a:solidFill>
                  <a:srgbClr val="CC00CC"/>
                </a:solidFill>
                <a:latin typeface="宋体" pitchFamily="2" charset="-122"/>
              </a:rPr>
              <a:t>读锁存器</a:t>
            </a:r>
            <a:r>
              <a:rPr lang="en-US" altLang="zh-CN" b="1" dirty="0" smtClean="0">
                <a:latin typeface="宋体" pitchFamily="2" charset="-122"/>
              </a:rPr>
              <a:t>Q</a:t>
            </a:r>
            <a:r>
              <a:rPr lang="zh-CN" altLang="en-US" b="1" dirty="0" smtClean="0">
                <a:latin typeface="宋体" pitchFamily="2" charset="-122"/>
              </a:rPr>
              <a:t>端的数据。当执行</a:t>
            </a:r>
            <a:r>
              <a:rPr lang="zh-CN" altLang="en-US" b="1" dirty="0" smtClean="0"/>
              <a:t>“</a:t>
            </a:r>
            <a:r>
              <a:rPr lang="zh-CN" altLang="en-US" b="1" dirty="0" smtClean="0">
                <a:latin typeface="宋体" pitchFamily="2" charset="-122"/>
              </a:rPr>
              <a:t>读</a:t>
            </a:r>
            <a:r>
              <a:rPr lang="en-US" altLang="zh-CN" b="1" dirty="0" smtClean="0">
                <a:latin typeface="宋体" pitchFamily="2" charset="-122"/>
              </a:rPr>
              <a:t>-</a:t>
            </a:r>
            <a:r>
              <a:rPr lang="zh-CN" altLang="en-US" b="1" dirty="0" smtClean="0">
                <a:latin typeface="宋体" pitchFamily="2" charset="-122"/>
              </a:rPr>
              <a:t>修改</a:t>
            </a:r>
            <a:r>
              <a:rPr lang="en-US" altLang="zh-CN" b="1" dirty="0" smtClean="0">
                <a:latin typeface="宋体" pitchFamily="2" charset="-122"/>
              </a:rPr>
              <a:t>-</a:t>
            </a:r>
            <a:r>
              <a:rPr lang="zh-CN" altLang="en-US" b="1" dirty="0" smtClean="0">
                <a:latin typeface="宋体" pitchFamily="2" charset="-122"/>
              </a:rPr>
              <a:t>写</a:t>
            </a:r>
            <a:r>
              <a:rPr lang="zh-CN" altLang="en-US" b="1" dirty="0" smtClean="0"/>
              <a:t>”</a:t>
            </a:r>
            <a:r>
              <a:rPr lang="zh-CN" altLang="en-US" b="1" dirty="0" smtClean="0">
                <a:latin typeface="宋体" pitchFamily="2" charset="-122"/>
              </a:rPr>
              <a:t>指令</a:t>
            </a:r>
            <a:r>
              <a:rPr lang="en-US" altLang="zh-CN" b="1" dirty="0" smtClean="0">
                <a:latin typeface="宋体" pitchFamily="2" charset="-122"/>
              </a:rPr>
              <a:t>(</a:t>
            </a:r>
            <a:r>
              <a:rPr lang="zh-CN" altLang="en-US" b="1" dirty="0" smtClean="0">
                <a:latin typeface="宋体" pitchFamily="2" charset="-122"/>
              </a:rPr>
              <a:t>如：</a:t>
            </a:r>
            <a:r>
              <a:rPr lang="en-US" altLang="zh-CN" b="1" dirty="0" smtClean="0">
                <a:solidFill>
                  <a:srgbClr val="CC00CC"/>
                </a:solidFill>
                <a:latin typeface="宋体" pitchFamily="2" charset="-122"/>
              </a:rPr>
              <a:t>ANL PO</a:t>
            </a:r>
            <a:r>
              <a:rPr lang="zh-CN" altLang="en-US" b="1" dirty="0" smtClean="0">
                <a:solidFill>
                  <a:srgbClr val="CC00CC"/>
                </a:solidFill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CC00CC"/>
                </a:solidFill>
                <a:latin typeface="宋体" pitchFamily="2" charset="-122"/>
              </a:rPr>
              <a:t>A</a:t>
            </a:r>
            <a:r>
              <a:rPr lang="zh-CN" altLang="en-US" b="1" dirty="0" smtClean="0">
                <a:solidFill>
                  <a:srgbClr val="CC00CC"/>
                </a:solidFill>
                <a:latin typeface="宋体" pitchFamily="2" charset="-122"/>
              </a:rPr>
              <a:t>指令</a:t>
            </a:r>
            <a:r>
              <a:rPr lang="en-US" altLang="zh-CN" b="1" dirty="0" smtClean="0">
                <a:latin typeface="宋体" pitchFamily="2" charset="-122"/>
              </a:rPr>
              <a:t>)</a:t>
            </a:r>
            <a:r>
              <a:rPr lang="zh-CN" altLang="en-US" b="1" dirty="0" smtClean="0">
                <a:latin typeface="宋体" pitchFamily="2" charset="-122"/>
              </a:rPr>
              <a:t>。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  </a:t>
            </a:r>
            <a:endParaRPr lang="zh-CN" altLang="en-US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究竟是读引脚还是读锁存器，</a:t>
            </a:r>
            <a:r>
              <a:rPr lang="en-US" altLang="zh-CN" b="1" dirty="0" smtClean="0">
                <a:latin typeface="宋体" pitchFamily="2" charset="-122"/>
              </a:rPr>
              <a:t>CPU</a:t>
            </a:r>
            <a:r>
              <a:rPr lang="zh-CN" altLang="en-US" b="1" dirty="0" smtClean="0">
                <a:latin typeface="宋体" pitchFamily="2" charset="-122"/>
              </a:rPr>
              <a:t>内部会自行判断。</a:t>
            </a:r>
            <a:r>
              <a:rPr lang="zh-CN" altLang="en-US" b="1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b="1" dirty="0" smtClean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49407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362" grpId="0" autoUpdateAnimBg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60350"/>
            <a:ext cx="8748713" cy="5545138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b="1" smtClean="0">
                <a:latin typeface="宋体" pitchFamily="2" charset="-122"/>
              </a:rPr>
              <a:t>      </a:t>
            </a:r>
            <a:endParaRPr lang="en-US" altLang="zh-CN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latin typeface="宋体" pitchFamily="2" charset="-122"/>
              </a:rPr>
              <a:t>     </a:t>
            </a:r>
            <a:r>
              <a:rPr lang="zh-CN" altLang="en-US" b="1" smtClean="0">
                <a:solidFill>
                  <a:srgbClr val="FF0066"/>
                </a:solidFill>
                <a:latin typeface="宋体" pitchFamily="2" charset="-122"/>
              </a:rPr>
              <a:t>应注意</a:t>
            </a:r>
            <a:r>
              <a:rPr lang="zh-CN" altLang="en-US" b="1" smtClean="0">
                <a:latin typeface="宋体" pitchFamily="2" charset="-122"/>
              </a:rPr>
              <a:t> ，当作输入端口使用时，应先对该口写入</a:t>
            </a:r>
            <a:r>
              <a:rPr lang="zh-CN" altLang="en-US" b="1" smtClean="0"/>
              <a:t>“</a:t>
            </a:r>
            <a:r>
              <a:rPr lang="en-US" altLang="zh-CN" b="1" smtClean="0">
                <a:latin typeface="宋体" pitchFamily="2" charset="-122"/>
              </a:rPr>
              <a:t>1</a:t>
            </a:r>
            <a:r>
              <a:rPr lang="en-US" altLang="zh-CN" b="1" smtClean="0"/>
              <a:t>”</a:t>
            </a:r>
            <a:r>
              <a:rPr lang="zh-CN" altLang="en-US" b="1" smtClean="0">
                <a:latin typeface="宋体" pitchFamily="2" charset="-122"/>
              </a:rPr>
              <a:t>使场效应管</a:t>
            </a:r>
            <a:r>
              <a:rPr lang="en-US" altLang="zh-CN" b="1" smtClean="0">
                <a:latin typeface="宋体" pitchFamily="2" charset="-122"/>
              </a:rPr>
              <a:t>T2</a:t>
            </a:r>
            <a:r>
              <a:rPr lang="zh-CN" altLang="en-US" b="1" smtClean="0">
                <a:latin typeface="宋体" pitchFamily="2" charset="-122"/>
              </a:rPr>
              <a:t>截止，再进行读入操作，以防场效应管处于导通状态，使引脚箝位到零，而引起误读。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b="1" smtClean="0"/>
              <a:t>  如：</a:t>
            </a:r>
            <a:r>
              <a:rPr lang="en-US" altLang="zh-CN" b="1" smtClean="0"/>
              <a:t>MOV P0</a:t>
            </a:r>
            <a:r>
              <a:rPr lang="zh-CN" altLang="en-US" b="1" smtClean="0"/>
              <a:t>，</a:t>
            </a:r>
            <a:r>
              <a:rPr lang="en-US" altLang="zh-CN" b="1" smtClean="0">
                <a:solidFill>
                  <a:srgbClr val="FF0066"/>
                </a:solidFill>
              </a:rPr>
              <a:t>#0FFH</a:t>
            </a:r>
            <a:r>
              <a:rPr lang="zh-CN" altLang="en-US" b="1" smtClean="0"/>
              <a:t>（先写全</a:t>
            </a:r>
            <a:r>
              <a:rPr lang="en-US" altLang="zh-CN" b="1" smtClean="0"/>
              <a:t>1</a:t>
            </a:r>
            <a:r>
              <a:rPr lang="zh-CN" altLang="en-US" b="1" smtClean="0"/>
              <a:t>，复位时为</a:t>
            </a:r>
            <a:r>
              <a:rPr lang="en-US" altLang="zh-CN" b="1" smtClean="0"/>
              <a:t>1</a:t>
            </a:r>
            <a:r>
              <a:rPr lang="zh-CN" altLang="en-US" b="1" smtClean="0"/>
              <a:t>）</a:t>
            </a:r>
            <a:endParaRPr lang="zh-CN" altLang="en-US" b="1" smtClean="0"/>
          </a:p>
          <a:p>
            <a:pPr eaLnBrk="1" hangingPunct="1"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b="1" smtClean="0"/>
              <a:t>           </a:t>
            </a:r>
            <a:r>
              <a:rPr lang="en-US" altLang="zh-CN" b="1" smtClean="0"/>
              <a:t>MOV  A</a:t>
            </a:r>
            <a:r>
              <a:rPr lang="zh-CN" altLang="en-US" b="1" smtClean="0"/>
              <a:t>，</a:t>
            </a:r>
            <a:r>
              <a:rPr lang="en-US" altLang="zh-CN" b="1" smtClean="0"/>
              <a:t>P0</a:t>
            </a:r>
            <a:r>
              <a:rPr lang="zh-CN" altLang="en-US" b="1" smtClean="0"/>
              <a:t>（再读引脚）</a:t>
            </a:r>
            <a:endParaRPr lang="zh-CN" altLang="en-US" b="1" smtClean="0"/>
          </a:p>
          <a:p>
            <a:pPr eaLnBrk="1" hangingPunct="1">
              <a:lnSpc>
                <a:spcPct val="105000"/>
              </a:lnSpc>
              <a:spcBef>
                <a:spcPct val="60000"/>
              </a:spcBef>
              <a:spcAft>
                <a:spcPct val="10000"/>
              </a:spcAft>
              <a:buFontTx/>
              <a:buNone/>
            </a:pPr>
            <a:r>
              <a:rPr lang="zh-CN" altLang="en-US" b="1" smtClean="0"/>
              <a:t>       </a:t>
            </a:r>
            <a:r>
              <a:rPr lang="en-US" altLang="zh-CN" b="1" smtClean="0">
                <a:solidFill>
                  <a:srgbClr val="C10719"/>
                </a:solidFill>
              </a:rPr>
              <a:t>Q</a:t>
            </a:r>
            <a:r>
              <a:rPr lang="zh-CN" altLang="en-US" b="1" smtClean="0">
                <a:solidFill>
                  <a:srgbClr val="C10719"/>
                </a:solidFill>
              </a:rPr>
              <a:t>：</a:t>
            </a:r>
            <a:r>
              <a:rPr lang="zh-CN" altLang="en-US" b="1" smtClean="0"/>
              <a:t>此时</a:t>
            </a:r>
            <a:r>
              <a:rPr lang="en-US" altLang="zh-CN" b="1" smtClean="0"/>
              <a:t>A=</a:t>
            </a:r>
            <a:r>
              <a:rPr lang="zh-CN" altLang="en-US" b="1" smtClean="0"/>
              <a:t>（</a:t>
            </a:r>
            <a:r>
              <a:rPr lang="en-US" altLang="zh-CN" b="1" smtClean="0"/>
              <a:t>FFH</a:t>
            </a:r>
            <a:r>
              <a:rPr lang="zh-CN" altLang="en-US" b="1" smtClean="0"/>
              <a:t>）？  </a:t>
            </a:r>
            <a:r>
              <a:rPr lang="en-US" altLang="zh-CN" b="1" smtClean="0">
                <a:solidFill>
                  <a:srgbClr val="C10719"/>
                </a:solidFill>
              </a:rPr>
              <a:t>NO</a:t>
            </a:r>
            <a:endParaRPr lang="en-US" altLang="zh-CN" b="1" smtClean="0">
              <a:solidFill>
                <a:srgbClr val="C10719"/>
              </a:solidFill>
            </a:endParaRPr>
          </a:p>
          <a:p>
            <a:pPr eaLnBrk="1" hangingPunct="1">
              <a:buFontTx/>
              <a:buNone/>
            </a:pPr>
            <a:endParaRPr lang="en-US" altLang="zh-CN" b="1" smtClean="0"/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50"/>
    </mc:Choice>
    <mc:Fallback>
      <p:transition spd="slow" advTm="7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8991600" cy="59436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zh-CN" sz="2800" smtClean="0">
                <a:latin typeface="宋体" pitchFamily="2" charset="-122"/>
              </a:rPr>
              <a:t>(2) </a:t>
            </a:r>
            <a:r>
              <a:rPr lang="en-US" altLang="zh-CN" sz="3000" b="1" smtClean="0">
                <a:solidFill>
                  <a:srgbClr val="CC00CC"/>
                </a:solidFill>
                <a:latin typeface="宋体" pitchFamily="2" charset="-122"/>
              </a:rPr>
              <a:t>PO</a:t>
            </a:r>
            <a:r>
              <a:rPr lang="zh-CN" altLang="en-US" sz="3000" b="1" smtClean="0">
                <a:solidFill>
                  <a:srgbClr val="CC00CC"/>
                </a:solidFill>
                <a:latin typeface="宋体" pitchFamily="2" charset="-122"/>
              </a:rPr>
              <a:t>口作地址</a:t>
            </a:r>
            <a:r>
              <a:rPr lang="en-US" altLang="zh-CN" sz="3000" b="1" smtClean="0">
                <a:solidFill>
                  <a:srgbClr val="CC00CC"/>
                </a:solidFill>
                <a:latin typeface="宋体" pitchFamily="2" charset="-122"/>
              </a:rPr>
              <a:t>/</a:t>
            </a:r>
            <a:r>
              <a:rPr lang="zh-CN" altLang="en-US" sz="3000" b="1" smtClean="0">
                <a:solidFill>
                  <a:srgbClr val="CC00CC"/>
                </a:solidFill>
                <a:latin typeface="宋体" pitchFamily="2" charset="-122"/>
              </a:rPr>
              <a:t>数据线使用</a:t>
            </a:r>
            <a:endParaRPr lang="zh-CN" altLang="en-US" sz="3000" b="1" smtClean="0">
              <a:solidFill>
                <a:srgbClr val="CC00CC"/>
              </a:solidFill>
              <a:latin typeface="宋体" pitchFamily="2" charset="-122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    </a:t>
            </a:r>
            <a:r>
              <a:rPr lang="en-US" altLang="zh-CN" b="1" smtClean="0">
                <a:latin typeface="宋体" pitchFamily="2" charset="-122"/>
              </a:rPr>
              <a:t>CPU</a:t>
            </a:r>
            <a:r>
              <a:rPr lang="zh-CN" altLang="en-US" b="1" smtClean="0">
                <a:latin typeface="宋体" pitchFamily="2" charset="-122"/>
              </a:rPr>
              <a:t>发</a:t>
            </a:r>
            <a:r>
              <a:rPr lang="zh-CN" altLang="en-US" sz="3000" b="1" smtClean="0">
                <a:solidFill>
                  <a:srgbClr val="CC00CC"/>
                </a:solidFill>
                <a:latin typeface="宋体" pitchFamily="2" charset="-122"/>
              </a:rPr>
              <a:t>控制电平“</a:t>
            </a:r>
            <a:r>
              <a:rPr lang="en-US" altLang="zh-CN" sz="3000" b="1" smtClean="0">
                <a:solidFill>
                  <a:srgbClr val="CC00CC"/>
                </a:solidFill>
                <a:latin typeface="宋体" pitchFamily="2" charset="-122"/>
              </a:rPr>
              <a:t>1”</a:t>
            </a:r>
            <a:r>
              <a:rPr lang="zh-CN" altLang="en-US" b="1" smtClean="0">
                <a:latin typeface="宋体" pitchFamily="2" charset="-122"/>
              </a:rPr>
              <a:t>，转换开关</a:t>
            </a:r>
            <a:r>
              <a:rPr lang="en-US" altLang="zh-CN" b="1" smtClean="0">
                <a:latin typeface="宋体" pitchFamily="2" charset="-122"/>
              </a:rPr>
              <a:t>MUX</a:t>
            </a:r>
            <a:r>
              <a:rPr lang="zh-CN" altLang="en-US" b="1" smtClean="0">
                <a:latin typeface="宋体" pitchFamily="2" charset="-122"/>
              </a:rPr>
              <a:t>打向上面的触点， 使反相器的输出端和</a:t>
            </a:r>
            <a:r>
              <a:rPr lang="en-US" altLang="zh-CN" b="1" smtClean="0">
                <a:latin typeface="宋体" pitchFamily="2" charset="-122"/>
              </a:rPr>
              <a:t>T2</a:t>
            </a:r>
            <a:r>
              <a:rPr lang="zh-CN" altLang="en-US" b="1" smtClean="0">
                <a:latin typeface="宋体" pitchFamily="2" charset="-122"/>
              </a:rPr>
              <a:t>管栅极接通，输出的地址或数据信号通过与门驱动</a:t>
            </a:r>
            <a:r>
              <a:rPr lang="en-US" altLang="zh-CN" b="1" smtClean="0">
                <a:latin typeface="宋体" pitchFamily="2" charset="-122"/>
              </a:rPr>
              <a:t>T1</a:t>
            </a:r>
            <a:r>
              <a:rPr lang="zh-CN" altLang="en-US" b="1" smtClean="0">
                <a:latin typeface="宋体" pitchFamily="2" charset="-122"/>
              </a:rPr>
              <a:t>管，同时通过反相器驱动</a:t>
            </a:r>
            <a:r>
              <a:rPr lang="en-US" altLang="zh-CN" b="1" smtClean="0">
                <a:latin typeface="宋体" pitchFamily="2" charset="-122"/>
              </a:rPr>
              <a:t>T2</a:t>
            </a:r>
            <a:r>
              <a:rPr lang="zh-CN" altLang="en-US" b="1" smtClean="0">
                <a:latin typeface="宋体" pitchFamily="2" charset="-122"/>
              </a:rPr>
              <a:t>管完成信息传送，数据输入时，通过缓冲器进入内部总线。</a:t>
            </a:r>
            <a:endParaRPr lang="zh-CN" altLang="en-US" b="1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351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410" grpId="0" autoUpdateAnimBg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-152400" y="5334000"/>
            <a:ext cx="9296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chemeClr val="bg2"/>
                </a:solidFill>
                <a:latin typeface="黑体" pitchFamily="2" charset="-122"/>
                <a:ea typeface="黑体" pitchFamily="2" charset="-122"/>
              </a:rPr>
              <a:t>      </a:t>
            </a:r>
            <a:r>
              <a:rPr kumimoji="1" lang="en-US" altLang="zh-CN" sz="2800" b="1">
                <a:latin typeface="宋体" pitchFamily="2" charset="-122"/>
              </a:rPr>
              <a:t>P1</a:t>
            </a:r>
            <a:r>
              <a:rPr kumimoji="1" lang="zh-CN" altLang="en-US" sz="2800" b="1">
                <a:latin typeface="宋体" pitchFamily="2" charset="-122"/>
              </a:rPr>
              <a:t>口作通用</a:t>
            </a:r>
            <a:r>
              <a:rPr kumimoji="1" lang="en-US" altLang="zh-CN" sz="2800" b="1">
                <a:latin typeface="宋体" pitchFamily="2" charset="-122"/>
              </a:rPr>
              <a:t>I/O</a:t>
            </a:r>
            <a:r>
              <a:rPr kumimoji="1" lang="zh-CN" altLang="en-US" sz="2800" b="1">
                <a:latin typeface="宋体" pitchFamily="2" charset="-122"/>
              </a:rPr>
              <a:t>口使用，电路结构上输出驱动部分接有内部上拉电阻。当作输入时，同</a:t>
            </a:r>
            <a:r>
              <a:rPr kumimoji="1" lang="en-US" altLang="zh-CN" sz="2800" b="1">
                <a:latin typeface="宋体" pitchFamily="2" charset="-122"/>
              </a:rPr>
              <a:t>PO</a:t>
            </a:r>
            <a:r>
              <a:rPr kumimoji="1" lang="zh-CN" altLang="en-US" sz="2800" b="1">
                <a:latin typeface="宋体" pitchFamily="2" charset="-122"/>
              </a:rPr>
              <a:t>一样， 要先对该口写</a:t>
            </a:r>
            <a:r>
              <a:rPr kumimoji="1" lang="zh-CN" altLang="en-US" sz="2800" b="1">
                <a:latin typeface="Times New Roman" pitchFamily="18" charset="0"/>
              </a:rPr>
              <a:t>“</a:t>
            </a:r>
            <a:r>
              <a:rPr kumimoji="1" lang="en-US" altLang="zh-CN" sz="2800" b="1">
                <a:latin typeface="宋体" pitchFamily="2" charset="-122"/>
              </a:rPr>
              <a:t>1</a:t>
            </a:r>
            <a:r>
              <a:rPr kumimoji="1" lang="en-US" altLang="zh-CN" sz="2800" b="1">
                <a:latin typeface="Times New Roman" pitchFamily="18" charset="0"/>
              </a:rPr>
              <a:t>”</a:t>
            </a:r>
            <a:r>
              <a:rPr kumimoji="1" lang="zh-CN" altLang="en-US" sz="2800" b="1">
                <a:latin typeface="宋体" pitchFamily="2" charset="-122"/>
              </a:rPr>
              <a:t>。</a:t>
            </a:r>
            <a:r>
              <a:rPr kumimoji="1" lang="zh-CN" altLang="en-US" sz="2800">
                <a:solidFill>
                  <a:schemeClr val="bg2"/>
                </a:solidFill>
                <a:latin typeface="宋体" pitchFamily="2" charset="-122"/>
              </a:rPr>
              <a:t>                                           </a:t>
            </a:r>
            <a:endParaRPr kumimoji="1" lang="zh-CN" altLang="en-US" sz="2800">
              <a:solidFill>
                <a:schemeClr val="bg2"/>
              </a:solidFill>
              <a:latin typeface="宋体" pitchFamily="2" charset="-122"/>
            </a:endParaRPr>
          </a:p>
        </p:txBody>
      </p:sp>
      <p:grpSp>
        <p:nvGrpSpPr>
          <p:cNvPr id="2" name="Group 8"/>
          <p:cNvGrpSpPr/>
          <p:nvPr/>
        </p:nvGrpSpPr>
        <p:grpSpPr bwMode="auto">
          <a:xfrm>
            <a:off x="304800" y="620713"/>
            <a:ext cx="8839200" cy="4724400"/>
            <a:chOff x="192" y="391"/>
            <a:chExt cx="5568" cy="2976"/>
          </a:xfrm>
        </p:grpSpPr>
        <p:graphicFrame>
          <p:nvGraphicFramePr>
            <p:cNvPr id="15365" name="Object 4"/>
            <p:cNvGraphicFramePr>
              <a:graphicFrameLocks noChangeAspect="1"/>
            </p:cNvGraphicFramePr>
            <p:nvPr/>
          </p:nvGraphicFramePr>
          <p:xfrm>
            <a:off x="192" y="391"/>
            <a:ext cx="5568" cy="2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0" name="Flash Movie" r:id="rId1" imgW="4972050" imgH="3330575" progId="Flash.Movie">
                    <p:embed/>
                  </p:oleObj>
                </mc:Choice>
                <mc:Fallback>
                  <p:oleObj name="Flash Movie" r:id="rId1" imgW="4972050" imgH="3330575" progId="Flash.Movi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391"/>
                          <a:ext cx="5568" cy="2976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2553" y="1997"/>
              <a:ext cx="182" cy="25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chemeClr val="bg2"/>
                  </a:solidFill>
                  <a:latin typeface="Times New Roman" pitchFamily="18" charset="0"/>
                </a:rPr>
                <a:t>Q</a:t>
              </a:r>
              <a:endParaRPr kumimoji="1" lang="en-US" altLang="zh-CN" sz="2000" b="1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  <p:sp>
          <p:nvSpPr>
            <p:cNvPr id="15367" name="Line 6"/>
            <p:cNvSpPr>
              <a:spLocks noChangeShapeType="1"/>
            </p:cNvSpPr>
            <p:nvPr/>
          </p:nvSpPr>
          <p:spPr bwMode="auto">
            <a:xfrm>
              <a:off x="2600" y="2050"/>
              <a:ext cx="13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04807" name="Text Box 7"/>
          <p:cNvSpPr txBox="1">
            <a:spLocks noChangeArrowheads="1"/>
          </p:cNvSpPr>
          <p:nvPr/>
        </p:nvSpPr>
        <p:spPr bwMode="auto">
          <a:xfrm>
            <a:off x="304800" y="76200"/>
            <a:ext cx="723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2.P1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口</a:t>
            </a:r>
            <a:endParaRPr kumimoji="1" lang="zh-CN" altLang="en-US" sz="3200" b="1">
              <a:latin typeface="宋体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5355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4802" grpId="0" autoUpdateAnimBg="0" build="p"/>
      <p:bldP spid="20480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>
            <p:ph type="body" idx="4294967295"/>
          </p:nvPr>
        </p:nvGraphicFramePr>
        <p:xfrm>
          <a:off x="0" y="1752600"/>
          <a:ext cx="91440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Flash Movie" r:id="rId1" imgW="5752465" imgH="3023870" progId="Flash.Movie">
                  <p:embed/>
                </p:oleObj>
              </mc:Choice>
              <mc:Fallback>
                <p:oleObj name="Flash Movie" r:id="rId1" imgW="5752465" imgH="3023870" progId="Flash.Movi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52600"/>
                        <a:ext cx="9144000" cy="51054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304800" y="381000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3600" b="1">
                <a:latin typeface="宋体" pitchFamily="2" charset="-122"/>
              </a:rPr>
              <a:t>P2</a:t>
            </a:r>
            <a:r>
              <a:rPr kumimoji="1" lang="zh-CN" altLang="en-US" sz="3600" b="1">
                <a:latin typeface="宋体" pitchFamily="2" charset="-122"/>
              </a:rPr>
              <a:t>口</a:t>
            </a:r>
            <a:r>
              <a:rPr kumimoji="1" lang="zh-CN" altLang="en-US" sz="3200" b="1">
                <a:latin typeface="宋体" pitchFamily="2" charset="-122"/>
              </a:rPr>
              <a:t> </a:t>
            </a:r>
            <a:endParaRPr kumimoji="1" lang="zh-CN" altLang="en-US" sz="3200" b="1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200" b="1">
                <a:latin typeface="宋体" pitchFamily="2" charset="-122"/>
              </a:rPr>
              <a:t>    </a:t>
            </a:r>
            <a:r>
              <a:rPr kumimoji="1" lang="en-US" altLang="zh-CN" sz="3200" b="1">
                <a:latin typeface="宋体" pitchFamily="2" charset="-122"/>
              </a:rPr>
              <a:t>P2</a:t>
            </a:r>
            <a:r>
              <a:rPr kumimoji="1" lang="zh-CN" altLang="en-US" sz="3200" b="1">
                <a:latin typeface="宋体" pitchFamily="2" charset="-122"/>
              </a:rPr>
              <a:t>口的位结构比</a:t>
            </a:r>
            <a:r>
              <a:rPr kumimoji="1" lang="en-US" altLang="zh-CN" sz="3200" b="1">
                <a:latin typeface="宋体" pitchFamily="2" charset="-122"/>
              </a:rPr>
              <a:t>P1</a:t>
            </a:r>
            <a:r>
              <a:rPr kumimoji="1" lang="zh-CN" altLang="en-US" sz="3200" b="1">
                <a:latin typeface="宋体" pitchFamily="2" charset="-122"/>
              </a:rPr>
              <a:t>多了一个转换控制部分，当</a:t>
            </a:r>
            <a:r>
              <a:rPr kumimoji="1" lang="en-US" altLang="zh-CN" sz="3200" b="1">
                <a:latin typeface="宋体" pitchFamily="2" charset="-122"/>
              </a:rPr>
              <a:t>P2</a:t>
            </a:r>
            <a:r>
              <a:rPr kumimoji="1" lang="zh-CN" altLang="en-US" sz="3200" b="1">
                <a:latin typeface="宋体" pitchFamily="2" charset="-122"/>
              </a:rPr>
              <a:t>口作通用</a:t>
            </a:r>
            <a:r>
              <a:rPr kumimoji="1" lang="en-US" altLang="zh-CN" sz="3200" b="1">
                <a:latin typeface="宋体" pitchFamily="2" charset="-122"/>
              </a:rPr>
              <a:t>I/O</a:t>
            </a:r>
            <a:r>
              <a:rPr kumimoji="1" lang="zh-CN" altLang="en-US" sz="3200" b="1">
                <a:latin typeface="宋体" pitchFamily="2" charset="-122"/>
              </a:rPr>
              <a:t>口时，多路开关</a:t>
            </a:r>
            <a:r>
              <a:rPr kumimoji="1" lang="en-US" altLang="zh-CN" sz="3200" b="1">
                <a:latin typeface="宋体" pitchFamily="2" charset="-122"/>
              </a:rPr>
              <a:t>MUX</a:t>
            </a:r>
            <a:r>
              <a:rPr kumimoji="1" lang="zh-CN" altLang="en-US" sz="3200" b="1">
                <a:latin typeface="宋体" pitchFamily="2" charset="-122"/>
              </a:rPr>
              <a:t>倒向左；</a:t>
            </a:r>
            <a:endParaRPr kumimoji="1" lang="zh-CN" altLang="en-US" sz="3200" b="1">
              <a:latin typeface="宋体" pitchFamily="2" charset="-122"/>
            </a:endParaRPr>
          </a:p>
        </p:txBody>
      </p:sp>
      <p:grpSp>
        <p:nvGrpSpPr>
          <p:cNvPr id="2" name="Group 7"/>
          <p:cNvGrpSpPr/>
          <p:nvPr/>
        </p:nvGrpSpPr>
        <p:grpSpPr bwMode="auto">
          <a:xfrm>
            <a:off x="4787900" y="4005263"/>
            <a:ext cx="504825" cy="431800"/>
            <a:chOff x="3016" y="2523"/>
            <a:chExt cx="318" cy="272"/>
          </a:xfrm>
        </p:grpSpPr>
        <p:sp>
          <p:nvSpPr>
            <p:cNvPr id="16390" name="Rectangle 5"/>
            <p:cNvSpPr>
              <a:spLocks noChangeArrowheads="1"/>
            </p:cNvSpPr>
            <p:nvPr/>
          </p:nvSpPr>
          <p:spPr bwMode="auto">
            <a:xfrm>
              <a:off x="3016" y="2523"/>
              <a:ext cx="182" cy="227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16391" name="Line 6"/>
            <p:cNvSpPr>
              <a:spLocks noChangeShapeType="1"/>
            </p:cNvSpPr>
            <p:nvPr/>
          </p:nvSpPr>
          <p:spPr bwMode="auto">
            <a:xfrm flipH="1">
              <a:off x="3152" y="2568"/>
              <a:ext cx="182" cy="22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3110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25538"/>
            <a:ext cx="8991600" cy="52578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solidFill>
                  <a:schemeClr val="bg2"/>
                </a:solidFill>
                <a:latin typeface="宋体" pitchFamily="2" charset="-122"/>
              </a:rPr>
              <a:t>   </a:t>
            </a:r>
            <a:r>
              <a:rPr lang="zh-CN" altLang="en-US" b="1" smtClean="0">
                <a:latin typeface="宋体" pitchFamily="2" charset="-122"/>
              </a:rPr>
              <a:t>当扩展片外存贮器时，</a:t>
            </a:r>
            <a:r>
              <a:rPr lang="en-US" altLang="zh-CN" b="1" smtClean="0">
                <a:latin typeface="宋体" pitchFamily="2" charset="-122"/>
              </a:rPr>
              <a:t>MUX</a:t>
            </a:r>
            <a:r>
              <a:rPr lang="zh-CN" altLang="en-US" b="1" smtClean="0">
                <a:latin typeface="宋体" pitchFamily="2" charset="-122"/>
              </a:rPr>
              <a:t>开关打向右，</a:t>
            </a:r>
            <a:r>
              <a:rPr lang="en-US" altLang="zh-CN" b="1" smtClean="0">
                <a:latin typeface="宋体" pitchFamily="2" charset="-122"/>
              </a:rPr>
              <a:t>P2</a:t>
            </a:r>
            <a:r>
              <a:rPr lang="zh-CN" altLang="en-US" b="1" smtClean="0">
                <a:latin typeface="宋体" pitchFamily="2" charset="-122"/>
              </a:rPr>
              <a:t>口作高八位地址线输出高八位地址信号。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      其</a:t>
            </a:r>
            <a:r>
              <a:rPr lang="en-US" altLang="zh-CN" b="1" smtClean="0">
                <a:latin typeface="宋体" pitchFamily="2" charset="-122"/>
              </a:rPr>
              <a:t>MUX</a:t>
            </a:r>
            <a:r>
              <a:rPr lang="zh-CN" altLang="en-US" b="1" smtClean="0">
                <a:latin typeface="宋体" pitchFamily="2" charset="-122"/>
              </a:rPr>
              <a:t>的倒向是受</a:t>
            </a:r>
            <a:r>
              <a:rPr lang="en-US" altLang="zh-CN" b="1" smtClean="0">
                <a:latin typeface="宋体" pitchFamily="2" charset="-122"/>
              </a:rPr>
              <a:t>CPU</a:t>
            </a:r>
            <a:r>
              <a:rPr lang="zh-CN" altLang="en-US" b="1" smtClean="0">
                <a:latin typeface="宋体" pitchFamily="2" charset="-122"/>
              </a:rPr>
              <a:t>内部控制的。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solidFill>
                  <a:schemeClr val="bg2"/>
                </a:solidFill>
                <a:latin typeface="宋体" pitchFamily="2" charset="-122"/>
              </a:rPr>
              <a:t>  </a:t>
            </a:r>
            <a:r>
              <a:rPr lang="zh-CN" altLang="en-US" b="1" smtClean="0">
                <a:solidFill>
                  <a:srgbClr val="FF0066"/>
                </a:solidFill>
                <a:latin typeface="宋体" pitchFamily="2" charset="-122"/>
              </a:rPr>
              <a:t>应当注意：</a:t>
            </a:r>
            <a:r>
              <a:rPr lang="zh-CN" altLang="en-US" b="1" smtClean="0">
                <a:latin typeface="宋体" pitchFamily="2" charset="-122"/>
              </a:rPr>
              <a:t>当</a:t>
            </a:r>
            <a:r>
              <a:rPr lang="en-US" altLang="zh-CN" b="1" smtClean="0">
                <a:latin typeface="宋体" pitchFamily="2" charset="-122"/>
              </a:rPr>
              <a:t>P2</a:t>
            </a:r>
            <a:r>
              <a:rPr lang="zh-CN" altLang="en-US" b="1" smtClean="0">
                <a:latin typeface="宋体" pitchFamily="2" charset="-122"/>
              </a:rPr>
              <a:t>口的几位作地址线使用时，剩下的</a:t>
            </a:r>
            <a:r>
              <a:rPr lang="en-US" altLang="zh-CN" b="1" smtClean="0">
                <a:latin typeface="宋体" pitchFamily="2" charset="-122"/>
              </a:rPr>
              <a:t>P2</a:t>
            </a:r>
            <a:r>
              <a:rPr lang="zh-CN" altLang="en-US" b="1" smtClean="0">
                <a:latin typeface="宋体" pitchFamily="2" charset="-122"/>
              </a:rPr>
              <a:t>口线不能作</a:t>
            </a:r>
            <a:r>
              <a:rPr lang="en-US" altLang="zh-CN" b="1" smtClean="0">
                <a:latin typeface="宋体" pitchFamily="2" charset="-122"/>
              </a:rPr>
              <a:t>I/O</a:t>
            </a:r>
            <a:r>
              <a:rPr lang="zh-CN" altLang="en-US" b="1" smtClean="0">
                <a:latin typeface="宋体" pitchFamily="2" charset="-122"/>
              </a:rPr>
              <a:t>口线使用。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endParaRPr lang="en-US" altLang="zh-CN" b="1" smtClean="0">
              <a:solidFill>
                <a:schemeClr val="bg2"/>
              </a:solidFill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87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0" y="1905000"/>
          <a:ext cx="91440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Flash Movie" r:id="rId1" imgW="5287645" imgH="3674745" progId="Flash.Movie">
                  <p:embed/>
                </p:oleObj>
              </mc:Choice>
              <mc:Fallback>
                <p:oleObj name="Flash Movie" r:id="rId1" imgW="5287645" imgH="3674745" progId="Flash.Movi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05000"/>
                        <a:ext cx="9144000" cy="49530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 4.P3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口</a:t>
            </a:r>
            <a:r>
              <a:rPr kumimoji="1" lang="zh-CN" altLang="en-US" sz="2800" b="1">
                <a:latin typeface="Times New Roman" pitchFamily="18" charset="0"/>
              </a:rPr>
              <a:t> </a:t>
            </a:r>
            <a:endParaRPr kumimoji="1" lang="zh-CN" altLang="en-US" sz="2800" b="1">
              <a:latin typeface="Times New Roman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宋体" pitchFamily="2" charset="-122"/>
              </a:rPr>
              <a:t>  </a:t>
            </a:r>
            <a:r>
              <a:rPr kumimoji="1" lang="en-US" altLang="zh-CN" sz="2800" b="1">
                <a:latin typeface="宋体" pitchFamily="2" charset="-122"/>
              </a:rPr>
              <a:t>P3</a:t>
            </a:r>
            <a:r>
              <a:rPr kumimoji="1" lang="zh-CN" altLang="en-US" sz="2800" b="1">
                <a:latin typeface="宋体" pitchFamily="2" charset="-122"/>
              </a:rPr>
              <a:t>口为双功能</a:t>
            </a:r>
            <a:r>
              <a:rPr kumimoji="1" lang="en-US" altLang="zh-CN" sz="2800" b="1">
                <a:latin typeface="宋体" pitchFamily="2" charset="-122"/>
              </a:rPr>
              <a:t>I/O</a:t>
            </a:r>
            <a:r>
              <a:rPr kumimoji="1" lang="zh-CN" altLang="en-US" sz="2800" b="1">
                <a:latin typeface="宋体" pitchFamily="2" charset="-122"/>
              </a:rPr>
              <a:t>口，内部结构中增加了第二输入</a:t>
            </a:r>
            <a:r>
              <a:rPr kumimoji="1" lang="en-US" altLang="zh-CN" sz="2800" b="1">
                <a:latin typeface="宋体" pitchFamily="2" charset="-122"/>
              </a:rPr>
              <a:t>/</a:t>
            </a:r>
            <a:r>
              <a:rPr kumimoji="1" lang="zh-CN" altLang="en-US" sz="2800" b="1">
                <a:latin typeface="宋体" pitchFamily="2" charset="-122"/>
              </a:rPr>
              <a:t>输出功能。</a:t>
            </a:r>
            <a:endParaRPr kumimoji="1" lang="zh-CN" altLang="en-US" sz="2800" b="1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927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ChangeArrowheads="1"/>
          </p:cNvSpPr>
          <p:nvPr/>
        </p:nvSpPr>
        <p:spPr bwMode="auto">
          <a:xfrm>
            <a:off x="0" y="549275"/>
            <a:ext cx="91440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3200">
                <a:latin typeface="宋体" pitchFamily="2" charset="-122"/>
              </a:rPr>
              <a:t> </a:t>
            </a:r>
            <a:r>
              <a:rPr kumimoji="1" lang="en-US" altLang="zh-CN" sz="3200" b="1">
                <a:solidFill>
                  <a:srgbClr val="FF0066"/>
                </a:solidFill>
                <a:latin typeface="宋体" pitchFamily="2" charset="-122"/>
              </a:rPr>
              <a:t>P3</a:t>
            </a:r>
            <a:r>
              <a:rPr kumimoji="1" lang="zh-CN" altLang="en-US" sz="3200" b="1">
                <a:solidFill>
                  <a:srgbClr val="FF0066"/>
                </a:solidFill>
                <a:latin typeface="宋体" pitchFamily="2" charset="-122"/>
              </a:rPr>
              <a:t>口用法</a:t>
            </a:r>
            <a:r>
              <a:rPr kumimoji="1" lang="zh-CN" altLang="en-US" sz="3200" b="1">
                <a:latin typeface="宋体" pitchFamily="2" charset="-122"/>
              </a:rPr>
              <a:t>：</a:t>
            </a:r>
            <a:endParaRPr kumimoji="1" lang="zh-CN" altLang="en-US" sz="3200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200" b="1">
                <a:latin typeface="宋体" pitchFamily="2" charset="-122"/>
              </a:rPr>
              <a:t>     </a:t>
            </a:r>
            <a:r>
              <a:rPr kumimoji="1" lang="en-US" altLang="zh-CN" sz="3200" b="1">
                <a:latin typeface="宋体" pitchFamily="2" charset="-122"/>
              </a:rPr>
              <a:t>(1)</a:t>
            </a:r>
            <a:r>
              <a:rPr kumimoji="1" lang="zh-CN" altLang="en-US" sz="3200" b="1">
                <a:latin typeface="宋体" pitchFamily="2" charset="-122"/>
              </a:rPr>
              <a:t>当作为第一功能（普通</a:t>
            </a:r>
            <a:r>
              <a:rPr kumimoji="1" lang="en-US" altLang="zh-CN" sz="3200" b="1">
                <a:latin typeface="宋体" pitchFamily="2" charset="-122"/>
              </a:rPr>
              <a:t>I/O</a:t>
            </a:r>
            <a:r>
              <a:rPr kumimoji="1" lang="zh-CN" altLang="en-US" sz="3200" b="1">
                <a:latin typeface="宋体" pitchFamily="2" charset="-122"/>
              </a:rPr>
              <a:t>口）使用时，用法同</a:t>
            </a:r>
            <a:r>
              <a:rPr kumimoji="1" lang="en-US" altLang="zh-CN" sz="3200" b="1">
                <a:latin typeface="宋体" pitchFamily="2" charset="-122"/>
              </a:rPr>
              <a:t>P1</a:t>
            </a:r>
            <a:r>
              <a:rPr kumimoji="1" lang="zh-CN" altLang="en-US" sz="3200" b="1">
                <a:latin typeface="宋体" pitchFamily="2" charset="-122"/>
              </a:rPr>
              <a:t>口。</a:t>
            </a:r>
            <a:endParaRPr kumimoji="1" lang="zh-CN" altLang="en-US" sz="32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200" b="1">
                <a:latin typeface="宋体" pitchFamily="2" charset="-122"/>
              </a:rPr>
              <a:t>     </a:t>
            </a:r>
            <a:r>
              <a:rPr kumimoji="1" lang="en-US" altLang="zh-CN" sz="3200" b="1">
                <a:latin typeface="宋体" pitchFamily="2" charset="-122"/>
              </a:rPr>
              <a:t>(2)</a:t>
            </a:r>
            <a:r>
              <a:rPr kumimoji="1" lang="zh-CN" altLang="en-US" sz="3200" b="1">
                <a:latin typeface="宋体" pitchFamily="2" charset="-122"/>
              </a:rPr>
              <a:t>当作为第二功能使用时，功能见表</a:t>
            </a:r>
            <a:r>
              <a:rPr kumimoji="1" lang="en-US" altLang="zh-CN" sz="3200" b="1">
                <a:latin typeface="宋体" pitchFamily="2" charset="-122"/>
              </a:rPr>
              <a:t>5-1</a:t>
            </a:r>
            <a:r>
              <a:rPr kumimoji="1" lang="zh-CN" altLang="en-US" sz="3200" b="1">
                <a:latin typeface="宋体" pitchFamily="2" charset="-122"/>
              </a:rPr>
              <a:t>。</a:t>
            </a:r>
            <a:endParaRPr kumimoji="1" lang="zh-CN" altLang="en-US" sz="3200" b="1">
              <a:latin typeface="宋体" pitchFamily="2" charset="-122"/>
            </a:endParaRPr>
          </a:p>
          <a:p>
            <a:pPr marL="342900" indent="-342900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200" b="1">
                <a:latin typeface="宋体" pitchFamily="2" charset="-122"/>
              </a:rPr>
              <a:t>     </a:t>
            </a:r>
            <a:r>
              <a:rPr kumimoji="1" lang="en-US" altLang="zh-CN" sz="3200" b="1">
                <a:latin typeface="宋体" pitchFamily="2" charset="-122"/>
              </a:rPr>
              <a:t>P3</a:t>
            </a:r>
            <a:r>
              <a:rPr kumimoji="1" lang="zh-CN" altLang="en-US" sz="3200" b="1">
                <a:latin typeface="宋体" pitchFamily="2" charset="-122"/>
              </a:rPr>
              <a:t>口的各位可根据需要，把几条口线设为第二功能，剩下的口线可作</a:t>
            </a:r>
            <a:r>
              <a:rPr kumimoji="1" lang="en-US" altLang="zh-CN" sz="3200" b="1">
                <a:latin typeface="宋体" pitchFamily="2" charset="-122"/>
              </a:rPr>
              <a:t>I/O</a:t>
            </a:r>
            <a:r>
              <a:rPr kumimoji="1" lang="zh-CN" altLang="en-US" sz="3200" b="1">
                <a:latin typeface="宋体" pitchFamily="2" charset="-122"/>
              </a:rPr>
              <a:t>使用，此时，宜采用位操作。  </a:t>
            </a:r>
            <a:endParaRPr kumimoji="1" lang="zh-CN" altLang="en-US" sz="3200" b="1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200" b="1">
                <a:latin typeface="宋体" pitchFamily="2" charset="-122"/>
              </a:rPr>
              <a:t> </a:t>
            </a:r>
            <a:endParaRPr kumimoji="1" lang="zh-CN" altLang="en-US" sz="3200" b="1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23"/>
    </mc:Choice>
    <mc:Fallback>
      <p:transition spd="slow" advTm="44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8898" grpId="0" autoUpdateAnimBg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89916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 smtClean="0">
                <a:solidFill>
                  <a:srgbClr val="FF0066"/>
                </a:solidFill>
                <a:latin typeface="宋体" pitchFamily="2" charset="-122"/>
              </a:rPr>
              <a:t>归纳</a:t>
            </a:r>
            <a:r>
              <a:rPr lang="zh-CN" altLang="en-US" b="1" smtClean="0">
                <a:latin typeface="宋体" pitchFamily="2" charset="-122"/>
              </a:rPr>
              <a:t>四个并行口使用的</a:t>
            </a:r>
            <a:r>
              <a:rPr lang="zh-CN" altLang="en-US" b="1" smtClean="0">
                <a:solidFill>
                  <a:srgbClr val="FF0066"/>
                </a:solidFill>
                <a:latin typeface="宋体" pitchFamily="2" charset="-122"/>
              </a:rPr>
              <a:t>注意事项</a:t>
            </a:r>
            <a:r>
              <a:rPr lang="zh-CN" altLang="en-US" b="1" smtClean="0">
                <a:latin typeface="宋体" pitchFamily="2" charset="-122"/>
              </a:rPr>
              <a:t>如下：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pitchFamily="2" charset="-122"/>
              </a:rPr>
              <a:t>1.</a:t>
            </a:r>
            <a:r>
              <a:rPr lang="zh-CN" altLang="en-US" b="1" smtClean="0">
                <a:latin typeface="宋体" pitchFamily="2" charset="-122"/>
              </a:rPr>
              <a:t>如果单片机不需要扩展外部存贮器和</a:t>
            </a:r>
            <a:r>
              <a:rPr lang="en-US" altLang="zh-CN" b="1" smtClean="0">
                <a:latin typeface="宋体" pitchFamily="2" charset="-122"/>
              </a:rPr>
              <a:t>I/O</a:t>
            </a:r>
            <a:r>
              <a:rPr lang="zh-CN" altLang="en-US" b="1" smtClean="0">
                <a:latin typeface="宋体" pitchFamily="2" charset="-122"/>
              </a:rPr>
              <a:t>接口，单片机的</a:t>
            </a:r>
            <a:r>
              <a:rPr lang="zh-CN" altLang="en-US" b="1" smtClean="0">
                <a:solidFill>
                  <a:srgbClr val="D80633"/>
                </a:solidFill>
                <a:latin typeface="宋体" pitchFamily="2" charset="-122"/>
              </a:rPr>
              <a:t>四个口</a:t>
            </a:r>
            <a:r>
              <a:rPr lang="zh-CN" altLang="en-US" b="1" smtClean="0">
                <a:latin typeface="宋体" pitchFamily="2" charset="-122"/>
              </a:rPr>
              <a:t>均可作</a:t>
            </a:r>
            <a:r>
              <a:rPr lang="en-US" altLang="zh-CN" b="1" smtClean="0">
                <a:latin typeface="宋体" pitchFamily="2" charset="-122"/>
              </a:rPr>
              <a:t>I/O</a:t>
            </a:r>
            <a:r>
              <a:rPr lang="zh-CN" altLang="en-US" b="1" smtClean="0">
                <a:latin typeface="宋体" pitchFamily="2" charset="-122"/>
              </a:rPr>
              <a:t>口使用。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pitchFamily="2" charset="-122"/>
              </a:rPr>
              <a:t>2.</a:t>
            </a:r>
            <a:r>
              <a:rPr lang="zh-CN" altLang="en-US" b="1" smtClean="0">
                <a:solidFill>
                  <a:srgbClr val="D80633"/>
                </a:solidFill>
                <a:latin typeface="宋体" pitchFamily="2" charset="-122"/>
              </a:rPr>
              <a:t>四个口</a:t>
            </a:r>
            <a:r>
              <a:rPr lang="zh-CN" altLang="en-US" b="1" smtClean="0">
                <a:latin typeface="宋体" pitchFamily="2" charset="-122"/>
              </a:rPr>
              <a:t>在作</a:t>
            </a:r>
            <a:r>
              <a:rPr lang="zh-CN" altLang="en-US" b="1" smtClean="0">
                <a:solidFill>
                  <a:srgbClr val="D80633"/>
                </a:solidFill>
                <a:latin typeface="宋体" pitchFamily="2" charset="-122"/>
              </a:rPr>
              <a:t>输入</a:t>
            </a:r>
            <a:r>
              <a:rPr lang="zh-CN" altLang="en-US" b="1" smtClean="0">
                <a:latin typeface="宋体" pitchFamily="2" charset="-122"/>
              </a:rPr>
              <a:t>口使用</a:t>
            </a:r>
            <a:r>
              <a:rPr lang="zh-CN" altLang="en-US" b="1" smtClean="0">
                <a:solidFill>
                  <a:srgbClr val="D80633"/>
                </a:solidFill>
                <a:latin typeface="宋体" pitchFamily="2" charset="-122"/>
              </a:rPr>
              <a:t>时</a:t>
            </a:r>
            <a:r>
              <a:rPr lang="zh-CN" altLang="en-US" b="1" smtClean="0">
                <a:latin typeface="宋体" pitchFamily="2" charset="-122"/>
              </a:rPr>
              <a:t>，均应先对其写</a:t>
            </a:r>
            <a:r>
              <a:rPr lang="zh-CN" altLang="en-US" b="1" smtClean="0"/>
              <a:t>“</a:t>
            </a:r>
            <a:r>
              <a:rPr lang="en-US" altLang="zh-CN" b="1" smtClean="0">
                <a:latin typeface="宋体" pitchFamily="2" charset="-122"/>
              </a:rPr>
              <a:t>1</a:t>
            </a:r>
            <a:r>
              <a:rPr lang="en-US" altLang="zh-CN" b="1" smtClean="0"/>
              <a:t>”</a:t>
            </a:r>
            <a:r>
              <a:rPr lang="zh-CN" altLang="en-US" b="1" smtClean="0">
                <a:latin typeface="宋体" pitchFamily="2" charset="-122"/>
              </a:rPr>
              <a:t>，以避免误读。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pitchFamily="2" charset="-122"/>
              </a:rPr>
              <a:t>3.</a:t>
            </a:r>
            <a:r>
              <a:rPr lang="en-US" altLang="zh-CN" b="1" smtClean="0">
                <a:solidFill>
                  <a:srgbClr val="D80633"/>
                </a:solidFill>
                <a:latin typeface="宋体" pitchFamily="2" charset="-122"/>
              </a:rPr>
              <a:t>P0</a:t>
            </a:r>
            <a:r>
              <a:rPr lang="zh-CN" altLang="en-US" b="1" smtClean="0">
                <a:solidFill>
                  <a:srgbClr val="D80633"/>
                </a:solidFill>
                <a:latin typeface="宋体" pitchFamily="2" charset="-122"/>
              </a:rPr>
              <a:t>口</a:t>
            </a:r>
            <a:r>
              <a:rPr lang="zh-CN" altLang="en-US" b="1" smtClean="0">
                <a:latin typeface="宋体" pitchFamily="2" charset="-122"/>
              </a:rPr>
              <a:t>作</a:t>
            </a:r>
            <a:r>
              <a:rPr lang="en-US" altLang="zh-CN" b="1" smtClean="0">
                <a:latin typeface="宋体" pitchFamily="2" charset="-122"/>
              </a:rPr>
              <a:t>I/O</a:t>
            </a:r>
            <a:r>
              <a:rPr lang="zh-CN" altLang="en-US" b="1" smtClean="0">
                <a:latin typeface="宋体" pitchFamily="2" charset="-122"/>
              </a:rPr>
              <a:t>口使用时应外接</a:t>
            </a:r>
            <a:r>
              <a:rPr lang="en-US" altLang="zh-CN" b="1" smtClean="0">
                <a:latin typeface="宋体" pitchFamily="2" charset="-122"/>
              </a:rPr>
              <a:t>10K</a:t>
            </a:r>
            <a:r>
              <a:rPr lang="zh-CN" altLang="en-US" b="1" smtClean="0">
                <a:latin typeface="宋体" pitchFamily="2" charset="-122"/>
              </a:rPr>
              <a:t>的上拉电阻，其它口内有上拉电阻（则可不必）。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pitchFamily="2" charset="-122"/>
              </a:rPr>
              <a:t>4.</a:t>
            </a:r>
            <a:r>
              <a:rPr lang="en-US" altLang="zh-CN" b="1" smtClean="0">
                <a:solidFill>
                  <a:srgbClr val="D80633"/>
                </a:solidFill>
                <a:latin typeface="宋体" pitchFamily="2" charset="-122"/>
              </a:rPr>
              <a:t>P2</a:t>
            </a:r>
            <a:r>
              <a:rPr lang="zh-CN" altLang="en-US" b="1" smtClean="0">
                <a:solidFill>
                  <a:srgbClr val="D80633"/>
                </a:solidFill>
                <a:latin typeface="宋体" pitchFamily="2" charset="-122"/>
              </a:rPr>
              <a:t>口</a:t>
            </a:r>
            <a:r>
              <a:rPr lang="zh-CN" altLang="en-US" b="1" smtClean="0">
                <a:latin typeface="宋体" pitchFamily="2" charset="-122"/>
              </a:rPr>
              <a:t>某几根线作地址使用时，剩下的线不能作</a:t>
            </a:r>
            <a:r>
              <a:rPr lang="en-US" altLang="zh-CN" b="1" smtClean="0">
                <a:latin typeface="宋体" pitchFamily="2" charset="-122"/>
              </a:rPr>
              <a:t>I/O</a:t>
            </a:r>
            <a:r>
              <a:rPr lang="zh-CN" altLang="en-US" b="1" smtClean="0">
                <a:latin typeface="宋体" pitchFamily="2" charset="-122"/>
              </a:rPr>
              <a:t>口线使用。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smtClean="0">
                <a:solidFill>
                  <a:schemeClr val="tx2"/>
                </a:solidFill>
                <a:latin typeface="宋体" pitchFamily="2" charset="-122"/>
              </a:rPr>
              <a:t>5.</a:t>
            </a:r>
            <a:r>
              <a:rPr lang="en-US" altLang="zh-CN" b="1" smtClean="0">
                <a:solidFill>
                  <a:srgbClr val="D80633"/>
                </a:solidFill>
                <a:latin typeface="宋体" pitchFamily="2" charset="-122"/>
              </a:rPr>
              <a:t>P3</a:t>
            </a:r>
            <a:r>
              <a:rPr lang="zh-CN" altLang="en-US" b="1" smtClean="0">
                <a:solidFill>
                  <a:srgbClr val="D80633"/>
                </a:solidFill>
                <a:latin typeface="宋体" pitchFamily="2" charset="-122"/>
              </a:rPr>
              <a:t>口</a:t>
            </a:r>
            <a:r>
              <a:rPr lang="zh-CN" altLang="en-US" b="1" smtClean="0">
                <a:latin typeface="宋体" pitchFamily="2" charset="-122"/>
              </a:rPr>
              <a:t>的某些口线作第二功能时，剩下的口线可以单独作</a:t>
            </a:r>
            <a:r>
              <a:rPr lang="en-US" altLang="zh-CN" b="1" smtClean="0">
                <a:latin typeface="宋体" pitchFamily="2" charset="-122"/>
              </a:rPr>
              <a:t>I/O</a:t>
            </a:r>
            <a:r>
              <a:rPr lang="zh-CN" altLang="en-US" b="1" smtClean="0">
                <a:latin typeface="宋体" pitchFamily="2" charset="-122"/>
              </a:rPr>
              <a:t>口线使用。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endParaRPr lang="zh-CN" altLang="en-US" b="1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endParaRPr lang="en-US" altLang="zh-CN" b="1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781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55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685800" y="2057400"/>
            <a:ext cx="9144000" cy="5178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zh-CN" sz="4000" b="1">
                <a:solidFill>
                  <a:srgbClr val="FF0066"/>
                </a:solidFill>
                <a:latin typeface="Times New Roman" pitchFamily="18" charset="0"/>
              </a:rPr>
              <a:t>★  </a:t>
            </a:r>
            <a:r>
              <a:rPr kumimoji="1" lang="en-US" altLang="zh-CN" sz="4000" b="1">
                <a:solidFill>
                  <a:schemeClr val="folHlink"/>
                </a:solidFill>
                <a:latin typeface="宋体" pitchFamily="2" charset="-122"/>
              </a:rPr>
              <a:t>PO</a:t>
            </a:r>
            <a:r>
              <a:rPr kumimoji="1" lang="zh-CN" altLang="en-US" sz="4000" b="1">
                <a:solidFill>
                  <a:schemeClr val="folHlink"/>
                </a:solidFill>
                <a:latin typeface="宋体" pitchFamily="2" charset="-122"/>
              </a:rPr>
              <a:t>～</a:t>
            </a:r>
            <a:r>
              <a:rPr kumimoji="1" lang="en-US" altLang="zh-CN" sz="4000" b="1">
                <a:solidFill>
                  <a:schemeClr val="folHlink"/>
                </a:solidFill>
                <a:latin typeface="宋体" pitchFamily="2" charset="-122"/>
              </a:rPr>
              <a:t>P3</a:t>
            </a:r>
            <a:r>
              <a:rPr kumimoji="1" lang="zh-CN" altLang="en-US" sz="4000" b="1">
                <a:solidFill>
                  <a:schemeClr val="folHlink"/>
                </a:solidFill>
                <a:latin typeface="宋体" pitchFamily="2" charset="-122"/>
              </a:rPr>
              <a:t>端口的功能和内部结构</a:t>
            </a:r>
            <a:endParaRPr kumimoji="1" lang="zh-CN" altLang="en-US" sz="5400">
              <a:latin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4000" b="1">
                <a:solidFill>
                  <a:srgbClr val="FF0066"/>
                </a:solidFill>
                <a:latin typeface="宋体" pitchFamily="2" charset="-122"/>
              </a:rPr>
              <a:t>★ </a:t>
            </a:r>
            <a:r>
              <a:rPr kumimoji="1" lang="en-US" altLang="zh-CN" sz="4000" b="1">
                <a:solidFill>
                  <a:schemeClr val="folHlink"/>
                </a:solidFill>
                <a:latin typeface="宋体" pitchFamily="2" charset="-122"/>
              </a:rPr>
              <a:t>PO</a:t>
            </a:r>
            <a:r>
              <a:rPr kumimoji="1" lang="zh-CN" altLang="en-US" sz="4000" b="1">
                <a:solidFill>
                  <a:schemeClr val="folHlink"/>
                </a:solidFill>
                <a:latin typeface="宋体" pitchFamily="2" charset="-122"/>
              </a:rPr>
              <a:t>～</a:t>
            </a:r>
            <a:r>
              <a:rPr kumimoji="1" lang="en-US" altLang="zh-CN" sz="4000" b="1">
                <a:solidFill>
                  <a:schemeClr val="folHlink"/>
                </a:solidFill>
                <a:latin typeface="宋体" pitchFamily="2" charset="-122"/>
              </a:rPr>
              <a:t>P3</a:t>
            </a:r>
            <a:r>
              <a:rPr kumimoji="1" lang="zh-CN" altLang="en-US" sz="4000" b="1">
                <a:solidFill>
                  <a:schemeClr val="folHlink"/>
                </a:solidFill>
                <a:latin typeface="宋体" pitchFamily="2" charset="-122"/>
              </a:rPr>
              <a:t>端口的</a:t>
            </a:r>
            <a:r>
              <a:rPr kumimoji="1" lang="zh-CN" altLang="en-US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编程</a:t>
            </a:r>
            <a:endParaRPr kumimoji="1" lang="zh-CN" altLang="en-US" sz="5400" b="1">
              <a:solidFill>
                <a:schemeClr val="folHlink"/>
              </a:solidFill>
              <a:latin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4000" b="1">
                <a:solidFill>
                  <a:srgbClr val="FF0066"/>
                </a:solidFill>
                <a:latin typeface="宋体" pitchFamily="2" charset="-122"/>
              </a:rPr>
              <a:t>★ </a:t>
            </a:r>
            <a:r>
              <a:rPr kumimoji="1" lang="zh-CN" altLang="en-US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用并行口设计</a:t>
            </a:r>
            <a:r>
              <a:rPr kumimoji="1" lang="en-US" altLang="zh-CN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LED</a:t>
            </a:r>
            <a:r>
              <a:rPr kumimoji="1" lang="zh-CN" altLang="en-US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数码显示</a:t>
            </a:r>
            <a:endParaRPr kumimoji="1" lang="zh-CN" altLang="en-US" sz="4000" b="1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40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kumimoji="1" lang="zh-CN" altLang="en-US" sz="4000" b="1">
                <a:solidFill>
                  <a:schemeClr val="hlink"/>
                </a:solidFill>
                <a:latin typeface="宋体" pitchFamily="2" charset="-122"/>
              </a:rPr>
              <a:t> </a:t>
            </a:r>
            <a:r>
              <a:rPr kumimoji="1" lang="zh-CN" altLang="en-US" sz="4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用并行口设计键盘电路</a:t>
            </a:r>
            <a:endParaRPr kumimoji="1" lang="zh-CN" altLang="en-US" sz="4000" b="1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4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  <a:endParaRPr kumimoji="1" lang="zh-CN" altLang="en-US" sz="48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143000" y="381000"/>
            <a:ext cx="8001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5400" b="1">
                <a:solidFill>
                  <a:srgbClr val="C10719"/>
                </a:solidFill>
                <a:latin typeface="Times New Roman" pitchFamily="18" charset="0"/>
              </a:rPr>
              <a:t>本章介绍的主要内容</a:t>
            </a:r>
            <a:endParaRPr kumimoji="1" lang="zh-CN" altLang="en-US" sz="5400" b="1">
              <a:solidFill>
                <a:srgbClr val="C10719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1600">
              <a:latin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86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762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altLang="zh-CN" sz="32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5.2 </a:t>
            </a:r>
            <a:r>
              <a:rPr lang="zh-CN" altLang="en-US" sz="32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编程举例</a:t>
            </a:r>
            <a:r>
              <a:rPr lang="zh-CN" altLang="en-US" sz="40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 sz="4000" dirty="0" smtClean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14400"/>
            <a:ext cx="9144000" cy="59436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40000"/>
              </a:spcBef>
              <a:buFontTx/>
              <a:buNone/>
            </a:pPr>
            <a:r>
              <a:rPr lang="en-US" altLang="zh-CN" sz="2400" smtClean="0"/>
              <a:t>           </a:t>
            </a:r>
            <a:r>
              <a:rPr lang="zh-CN" altLang="en-US" sz="2800" b="1" smtClean="0"/>
              <a:t>例</a:t>
            </a:r>
            <a:r>
              <a:rPr lang="en-US" altLang="zh-CN" sz="2800" b="1" smtClean="0"/>
              <a:t>5-1.</a:t>
            </a:r>
            <a:r>
              <a:rPr lang="zh-CN" altLang="en-US" sz="2800" b="1" smtClean="0"/>
              <a:t>设计一电路，监视某开关</a:t>
            </a:r>
            <a:r>
              <a:rPr lang="en-US" altLang="zh-CN" sz="2800" b="1" smtClean="0"/>
              <a:t>K</a:t>
            </a:r>
            <a:r>
              <a:rPr lang="zh-CN" altLang="en-US" sz="2800" b="1" smtClean="0"/>
              <a:t>，用发光二极管</a:t>
            </a:r>
            <a:r>
              <a:rPr lang="en-US" altLang="zh-CN" sz="2800" b="1" smtClean="0"/>
              <a:t>LED</a:t>
            </a:r>
            <a:r>
              <a:rPr lang="zh-CN" altLang="en-US" sz="2800" b="1" smtClean="0"/>
              <a:t>显示开关状态。如果开关合上，</a:t>
            </a:r>
            <a:r>
              <a:rPr lang="en-US" altLang="zh-CN" sz="2800" b="1" smtClean="0"/>
              <a:t>LED </a:t>
            </a:r>
            <a:r>
              <a:rPr lang="zh-CN" altLang="en-US" sz="2800" b="1" smtClean="0"/>
              <a:t>亮； 开关断开，</a:t>
            </a:r>
            <a:r>
              <a:rPr lang="en-US" altLang="zh-CN" sz="2800" b="1" smtClean="0"/>
              <a:t>LED</a:t>
            </a:r>
            <a:r>
              <a:rPr lang="zh-CN" altLang="en-US" sz="2800" b="1" smtClean="0"/>
              <a:t>熄灭。 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spcBef>
                <a:spcPct val="40000"/>
              </a:spcBef>
              <a:buFontTx/>
              <a:buNone/>
            </a:pPr>
            <a:r>
              <a:rPr lang="zh-CN" altLang="en-US" sz="2800" b="1" smtClean="0"/>
              <a:t>          </a:t>
            </a:r>
            <a:r>
              <a:rPr lang="zh-CN" altLang="en-US" sz="2800" b="1" smtClean="0">
                <a:solidFill>
                  <a:srgbClr val="FF0066"/>
                </a:solidFill>
              </a:rPr>
              <a:t>分析</a:t>
            </a:r>
            <a:r>
              <a:rPr lang="zh-CN" altLang="en-US" sz="2800" b="1" smtClean="0"/>
              <a:t>：设计电路如图</a:t>
            </a:r>
            <a:r>
              <a:rPr lang="en-US" altLang="zh-CN" sz="2800" b="1" smtClean="0"/>
              <a:t>5. 3</a:t>
            </a:r>
            <a:r>
              <a:rPr lang="zh-CN" altLang="en-US" sz="2800" b="1" smtClean="0"/>
              <a:t>如示。  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spcBef>
                <a:spcPct val="40000"/>
              </a:spcBef>
              <a:buFontTx/>
              <a:buNone/>
            </a:pPr>
            <a:r>
              <a:rPr lang="zh-CN" altLang="en-US" sz="2800" b="1" smtClean="0"/>
              <a:t>          开关接在</a:t>
            </a:r>
            <a:r>
              <a:rPr lang="en-US" altLang="zh-CN" sz="2800" b="1" smtClean="0"/>
              <a:t>P1.1</a:t>
            </a:r>
            <a:r>
              <a:rPr lang="zh-CN" altLang="en-US" sz="2800" b="1" smtClean="0"/>
              <a:t>口线，</a:t>
            </a:r>
            <a:r>
              <a:rPr lang="en-US" altLang="zh-CN" sz="2800" b="1" smtClean="0"/>
              <a:t>LED</a:t>
            </a:r>
            <a:r>
              <a:rPr lang="zh-CN" altLang="en-US" sz="2800" b="1" smtClean="0"/>
              <a:t>接</a:t>
            </a:r>
            <a:r>
              <a:rPr lang="en-US" altLang="zh-CN" sz="2800" b="1" smtClean="0"/>
              <a:t>P1.0</a:t>
            </a:r>
            <a:r>
              <a:rPr lang="zh-CN" altLang="en-US" sz="2800" b="1" smtClean="0"/>
              <a:t>口线，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Tx/>
              <a:buNone/>
            </a:pPr>
            <a:r>
              <a:rPr lang="zh-CN" altLang="en-US" sz="2800" b="1" smtClean="0"/>
              <a:t>   开关断开时，</a:t>
            </a:r>
            <a:r>
              <a:rPr lang="en-US" altLang="zh-CN" sz="2800" b="1" smtClean="0"/>
              <a:t>P1.1</a:t>
            </a:r>
            <a:r>
              <a:rPr lang="zh-CN" altLang="en-US" sz="2800" b="1" smtClean="0"/>
              <a:t>为</a:t>
            </a:r>
            <a:r>
              <a:rPr lang="en-US" altLang="zh-CN" sz="2800" b="1" smtClean="0"/>
              <a:t>+5V</a:t>
            </a:r>
            <a:r>
              <a:rPr lang="zh-CN" altLang="en-US" sz="2800" b="1" smtClean="0"/>
              <a:t>，对应“</a:t>
            </a:r>
            <a:r>
              <a:rPr lang="en-US" altLang="zh-CN" sz="2800" b="1" smtClean="0"/>
              <a:t>1”</a:t>
            </a:r>
            <a:r>
              <a:rPr lang="zh-CN" altLang="en-US" sz="2800" b="1" smtClean="0"/>
              <a:t>， </a:t>
            </a:r>
            <a:r>
              <a:rPr lang="en-US" altLang="zh-CN" sz="2800" b="1" smtClean="0"/>
              <a:t>LED</a:t>
            </a:r>
            <a:r>
              <a:rPr lang="zh-CN" altLang="en-US" sz="2800" b="1" smtClean="0"/>
              <a:t>灭</a:t>
            </a:r>
            <a:r>
              <a:rPr lang="en-US" altLang="zh-CN" sz="2800" b="1" smtClean="0"/>
              <a:t>;</a:t>
            </a:r>
            <a:endParaRPr lang="en-US" altLang="zh-CN" sz="2800" b="1" smtClean="0"/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Tx/>
              <a:buNone/>
            </a:pPr>
            <a:r>
              <a:rPr lang="en-US" altLang="zh-CN" sz="2800" b="1" smtClean="0"/>
              <a:t>   </a:t>
            </a:r>
            <a:r>
              <a:rPr lang="zh-CN" altLang="en-US" sz="2800" b="1" smtClean="0"/>
              <a:t>开关合上时，</a:t>
            </a:r>
            <a:r>
              <a:rPr lang="en-US" altLang="zh-CN" sz="2800" b="1" smtClean="0"/>
              <a:t>P1.1</a:t>
            </a:r>
            <a:r>
              <a:rPr lang="zh-CN" altLang="en-US" sz="2800" b="1" smtClean="0"/>
              <a:t>为</a:t>
            </a:r>
            <a:r>
              <a:rPr lang="en-US" altLang="zh-CN" sz="2800" b="1" smtClean="0"/>
              <a:t>0V</a:t>
            </a:r>
            <a:r>
              <a:rPr lang="zh-CN" altLang="en-US" sz="2800" b="1" smtClean="0"/>
              <a:t>，对应 “</a:t>
            </a:r>
            <a:r>
              <a:rPr lang="en-US" altLang="zh-CN" sz="2800" b="1" smtClean="0"/>
              <a:t>0”</a:t>
            </a:r>
            <a:r>
              <a:rPr lang="zh-CN" altLang="en-US" sz="2800" b="1" smtClean="0"/>
              <a:t>， </a:t>
            </a:r>
            <a:r>
              <a:rPr lang="en-US" altLang="zh-CN" sz="2800" b="1" smtClean="0"/>
              <a:t>LED </a:t>
            </a:r>
            <a:r>
              <a:rPr lang="zh-CN" altLang="en-US" sz="2800" b="1" smtClean="0"/>
              <a:t>亮</a:t>
            </a:r>
            <a:r>
              <a:rPr lang="en-US" altLang="zh-CN" sz="2800" b="1" smtClean="0"/>
              <a:t>;</a:t>
            </a:r>
            <a:endParaRPr lang="en-US" altLang="zh-CN" sz="2800" b="1" smtClean="0"/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Tx/>
              <a:buNone/>
            </a:pPr>
            <a:r>
              <a:rPr lang="en-US" altLang="zh-CN" sz="2800" b="1" smtClean="0"/>
              <a:t>   </a:t>
            </a:r>
            <a:r>
              <a:rPr lang="zh-CN" altLang="en-US" sz="2800" b="1" smtClean="0"/>
              <a:t>可以用</a:t>
            </a:r>
            <a:r>
              <a:rPr lang="en-US" altLang="zh-CN" sz="2800" b="1" smtClean="0"/>
              <a:t>JB</a:t>
            </a:r>
            <a:r>
              <a:rPr lang="zh-CN" altLang="en-US" sz="2800" b="1" smtClean="0"/>
              <a:t>指令对开关状态进行检测 。</a:t>
            </a:r>
            <a:endParaRPr lang="zh-CN" altLang="en-US" sz="28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3177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579" grpId="0" autoUpdateAnimBg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250825" y="0"/>
            <a:ext cx="8610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400" b="1">
                <a:latin typeface="Times New Roman" pitchFamily="18" charset="0"/>
              </a:rPr>
              <a:t>       </a:t>
            </a:r>
            <a:r>
              <a:rPr kumimoji="1" lang="en-US" altLang="zh-CN" sz="2800" b="1">
                <a:latin typeface="Times New Roman" pitchFamily="18" charset="0"/>
              </a:rPr>
              <a:t>LED</a:t>
            </a:r>
            <a:r>
              <a:rPr kumimoji="1" lang="zh-CN" altLang="en-US" sz="2800" b="1">
                <a:latin typeface="Times New Roman" pitchFamily="18" charset="0"/>
              </a:rPr>
              <a:t>正偏时才能发亮，按电路接法，当</a:t>
            </a:r>
            <a:r>
              <a:rPr kumimoji="1" lang="en-US" altLang="zh-CN" sz="2400" b="1">
                <a:latin typeface="Times New Roman" pitchFamily="18" charset="0"/>
              </a:rPr>
              <a:t>P1.0</a:t>
            </a:r>
            <a:r>
              <a:rPr kumimoji="1" lang="zh-CN" altLang="en-US" sz="2400" b="1">
                <a:latin typeface="Times New Roman" pitchFamily="18" charset="0"/>
              </a:rPr>
              <a:t>输出</a:t>
            </a:r>
            <a:r>
              <a:rPr kumimoji="1" lang="zh-CN" altLang="en-US" sz="2400" b="1"/>
              <a:t>“</a:t>
            </a:r>
            <a:r>
              <a:rPr kumimoji="1" lang="en-US" altLang="zh-CN" sz="2400" b="1">
                <a:latin typeface="Times New Roman" pitchFamily="18" charset="0"/>
              </a:rPr>
              <a:t>1</a:t>
            </a:r>
            <a:r>
              <a:rPr kumimoji="1" lang="en-US" altLang="zh-CN" sz="2400" b="1"/>
              <a:t>”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</a:rPr>
              <a:t>LED</a:t>
            </a:r>
            <a:r>
              <a:rPr kumimoji="1" lang="zh-CN" altLang="en-US" sz="2400" b="1">
                <a:latin typeface="Times New Roman" pitchFamily="18" charset="0"/>
              </a:rPr>
              <a:t>正偏而发亮，当</a:t>
            </a:r>
            <a:r>
              <a:rPr kumimoji="1" lang="en-US" altLang="zh-CN" sz="2400" b="1">
                <a:latin typeface="Times New Roman" pitchFamily="18" charset="0"/>
              </a:rPr>
              <a:t>P1.0 </a:t>
            </a:r>
            <a:r>
              <a:rPr kumimoji="1" lang="zh-CN" altLang="en-US" sz="2400" b="1">
                <a:latin typeface="Times New Roman" pitchFamily="18" charset="0"/>
              </a:rPr>
              <a:t>输出</a:t>
            </a:r>
            <a:r>
              <a:rPr kumimoji="1" lang="zh-CN" altLang="en-US" sz="2400" b="1"/>
              <a:t>“</a:t>
            </a:r>
            <a:r>
              <a:rPr kumimoji="1" lang="en-US" altLang="zh-CN" sz="2400" b="1">
                <a:latin typeface="Times New Roman" pitchFamily="18" charset="0"/>
              </a:rPr>
              <a:t>0</a:t>
            </a:r>
            <a:r>
              <a:rPr kumimoji="1" lang="en-US" altLang="zh-CN" sz="2400" b="1"/>
              <a:t>”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</a:rPr>
              <a:t>LED </a:t>
            </a:r>
            <a:r>
              <a:rPr kumimoji="1" lang="zh-CN" altLang="en-US" sz="2400" b="1">
                <a:latin typeface="Times New Roman" pitchFamily="18" charset="0"/>
              </a:rPr>
              <a:t>的两端电压为 </a:t>
            </a:r>
            <a:r>
              <a:rPr kumimoji="1" lang="en-US" altLang="zh-CN" sz="2400" b="1">
                <a:latin typeface="Times New Roman" pitchFamily="18" charset="0"/>
              </a:rPr>
              <a:t>0 </a:t>
            </a:r>
            <a:r>
              <a:rPr kumimoji="1" lang="zh-CN" altLang="en-US" sz="2400" b="1">
                <a:latin typeface="Times New Roman" pitchFamily="18" charset="0"/>
              </a:rPr>
              <a:t>而熄灭。  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22531" name="Freeform 296"/>
          <p:cNvSpPr/>
          <p:nvPr/>
        </p:nvSpPr>
        <p:spPr bwMode="auto">
          <a:xfrm>
            <a:off x="2157413" y="6291263"/>
            <a:ext cx="382587" cy="268287"/>
          </a:xfrm>
          <a:custGeom>
            <a:avLst/>
            <a:gdLst>
              <a:gd name="T0" fmla="*/ 210004035 w 697"/>
              <a:gd name="T1" fmla="*/ 0 h 741"/>
              <a:gd name="T2" fmla="*/ 0 w 697"/>
              <a:gd name="T3" fmla="*/ 0 h 741"/>
              <a:gd name="T4" fmla="*/ 0 w 697"/>
              <a:gd name="T5" fmla="*/ 97136187 h 741"/>
              <a:gd name="T6" fmla="*/ 0 60000 65536"/>
              <a:gd name="T7" fmla="*/ 0 60000 65536"/>
              <a:gd name="T8" fmla="*/ 0 60000 65536"/>
              <a:gd name="T9" fmla="*/ 0 w 697"/>
              <a:gd name="T10" fmla="*/ 0 h 741"/>
              <a:gd name="T11" fmla="*/ 697 w 697"/>
              <a:gd name="T12" fmla="*/ 741 h 74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7" h="741">
                <a:moveTo>
                  <a:pt x="697" y="0"/>
                </a:moveTo>
                <a:lnTo>
                  <a:pt x="0" y="0"/>
                </a:lnTo>
                <a:lnTo>
                  <a:pt x="0" y="741"/>
                </a:lnTo>
              </a:path>
            </a:pathLst>
          </a:custGeom>
          <a:noFill/>
          <a:ln w="44450">
            <a:solidFill>
              <a:srgbClr val="E1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600"/>
          </a:p>
        </p:txBody>
      </p:sp>
      <p:sp>
        <p:nvSpPr>
          <p:cNvPr id="22532" name="Freeform 300"/>
          <p:cNvSpPr/>
          <p:nvPr/>
        </p:nvSpPr>
        <p:spPr bwMode="auto">
          <a:xfrm>
            <a:off x="1185863" y="1800225"/>
            <a:ext cx="142875" cy="119063"/>
          </a:xfrm>
          <a:custGeom>
            <a:avLst/>
            <a:gdLst>
              <a:gd name="T0" fmla="*/ 42851552 w 261"/>
              <a:gd name="T1" fmla="*/ 43618216 h 324"/>
              <a:gd name="T2" fmla="*/ 48245767 w 261"/>
              <a:gd name="T3" fmla="*/ 42807926 h 324"/>
              <a:gd name="T4" fmla="*/ 53938871 w 261"/>
              <a:gd name="T5" fmla="*/ 41997636 h 324"/>
              <a:gd name="T6" fmla="*/ 60531922 w 261"/>
              <a:gd name="T7" fmla="*/ 39836863 h 324"/>
              <a:gd name="T8" fmla="*/ 62329629 w 261"/>
              <a:gd name="T9" fmla="*/ 38756476 h 324"/>
              <a:gd name="T10" fmla="*/ 62629065 w 261"/>
              <a:gd name="T11" fmla="*/ 38621612 h 324"/>
              <a:gd name="T12" fmla="*/ 66525009 w 261"/>
              <a:gd name="T13" fmla="*/ 37136264 h 324"/>
              <a:gd name="T14" fmla="*/ 69222116 w 261"/>
              <a:gd name="T15" fmla="*/ 35110356 h 324"/>
              <a:gd name="T16" fmla="*/ 69521552 w 261"/>
              <a:gd name="T17" fmla="*/ 34840259 h 324"/>
              <a:gd name="T18" fmla="*/ 71319259 w 261"/>
              <a:gd name="T19" fmla="*/ 33760240 h 324"/>
              <a:gd name="T20" fmla="*/ 75215203 w 261"/>
              <a:gd name="T21" fmla="*/ 30114120 h 324"/>
              <a:gd name="T22" fmla="*/ 76713474 w 261"/>
              <a:gd name="T23" fmla="*/ 26872960 h 324"/>
              <a:gd name="T24" fmla="*/ 77912310 w 261"/>
              <a:gd name="T25" fmla="*/ 23902265 h 324"/>
              <a:gd name="T26" fmla="*/ 77912310 w 261"/>
              <a:gd name="T27" fmla="*/ 19445854 h 324"/>
              <a:gd name="T28" fmla="*/ 76414039 w 261"/>
              <a:gd name="T29" fmla="*/ 15259540 h 324"/>
              <a:gd name="T30" fmla="*/ 71319259 w 261"/>
              <a:gd name="T31" fmla="*/ 9452647 h 324"/>
              <a:gd name="T32" fmla="*/ 66525009 w 261"/>
              <a:gd name="T33" fmla="*/ 6211855 h 324"/>
              <a:gd name="T34" fmla="*/ 60531922 w 261"/>
              <a:gd name="T35" fmla="*/ 3240792 h 324"/>
              <a:gd name="T36" fmla="*/ 53938871 w 261"/>
              <a:gd name="T37" fmla="*/ 1350483 h 324"/>
              <a:gd name="T38" fmla="*/ 46747496 w 261"/>
              <a:gd name="T39" fmla="*/ 270097 h 324"/>
              <a:gd name="T40" fmla="*/ 31164815 w 261"/>
              <a:gd name="T41" fmla="*/ 270097 h 324"/>
              <a:gd name="T42" fmla="*/ 17080953 w 261"/>
              <a:gd name="T43" fmla="*/ 3240792 h 324"/>
              <a:gd name="T44" fmla="*/ 5993086 w 261"/>
              <a:gd name="T45" fmla="*/ 9452647 h 324"/>
              <a:gd name="T46" fmla="*/ 599418 w 261"/>
              <a:gd name="T47" fmla="*/ 17285081 h 324"/>
              <a:gd name="T48" fmla="*/ 0 w 261"/>
              <a:gd name="T49" fmla="*/ 23902265 h 324"/>
              <a:gd name="T50" fmla="*/ 1498272 w 261"/>
              <a:gd name="T51" fmla="*/ 27953347 h 324"/>
              <a:gd name="T52" fmla="*/ 3895397 w 261"/>
              <a:gd name="T53" fmla="*/ 31869564 h 324"/>
              <a:gd name="T54" fmla="*/ 8390759 w 261"/>
              <a:gd name="T55" fmla="*/ 35380452 h 324"/>
              <a:gd name="T56" fmla="*/ 14083862 w 261"/>
              <a:gd name="T57" fmla="*/ 38621612 h 324"/>
              <a:gd name="T58" fmla="*/ 23972892 w 261"/>
              <a:gd name="T59" fmla="*/ 41997636 h 324"/>
              <a:gd name="T60" fmla="*/ 31164815 w 261"/>
              <a:gd name="T61" fmla="*/ 43212887 h 324"/>
              <a:gd name="T62" fmla="*/ 38956155 w 261"/>
              <a:gd name="T63" fmla="*/ 43753080 h 32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1"/>
              <a:gd name="T97" fmla="*/ 0 h 324"/>
              <a:gd name="T98" fmla="*/ 261 w 261"/>
              <a:gd name="T99" fmla="*/ 324 h 32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1" h="324">
                <a:moveTo>
                  <a:pt x="130" y="324"/>
                </a:moveTo>
                <a:lnTo>
                  <a:pt x="143" y="323"/>
                </a:lnTo>
                <a:lnTo>
                  <a:pt x="156" y="320"/>
                </a:lnTo>
                <a:lnTo>
                  <a:pt x="161" y="317"/>
                </a:lnTo>
                <a:lnTo>
                  <a:pt x="167" y="316"/>
                </a:lnTo>
                <a:lnTo>
                  <a:pt x="180" y="311"/>
                </a:lnTo>
                <a:lnTo>
                  <a:pt x="190" y="303"/>
                </a:lnTo>
                <a:lnTo>
                  <a:pt x="202" y="295"/>
                </a:lnTo>
                <a:lnTo>
                  <a:pt x="206" y="290"/>
                </a:lnTo>
                <a:lnTo>
                  <a:pt x="208" y="287"/>
                </a:lnTo>
                <a:lnTo>
                  <a:pt x="208" y="286"/>
                </a:lnTo>
                <a:lnTo>
                  <a:pt x="209" y="286"/>
                </a:lnTo>
                <a:lnTo>
                  <a:pt x="212" y="286"/>
                </a:lnTo>
                <a:lnTo>
                  <a:pt x="222" y="275"/>
                </a:lnTo>
                <a:lnTo>
                  <a:pt x="231" y="262"/>
                </a:lnTo>
                <a:lnTo>
                  <a:pt x="231" y="260"/>
                </a:lnTo>
                <a:lnTo>
                  <a:pt x="231" y="258"/>
                </a:lnTo>
                <a:lnTo>
                  <a:pt x="232" y="258"/>
                </a:lnTo>
                <a:lnTo>
                  <a:pt x="234" y="256"/>
                </a:lnTo>
                <a:lnTo>
                  <a:pt x="238" y="250"/>
                </a:lnTo>
                <a:lnTo>
                  <a:pt x="244" y="236"/>
                </a:lnTo>
                <a:lnTo>
                  <a:pt x="251" y="223"/>
                </a:lnTo>
                <a:lnTo>
                  <a:pt x="255" y="207"/>
                </a:lnTo>
                <a:lnTo>
                  <a:pt x="256" y="199"/>
                </a:lnTo>
                <a:lnTo>
                  <a:pt x="258" y="193"/>
                </a:lnTo>
                <a:lnTo>
                  <a:pt x="260" y="177"/>
                </a:lnTo>
                <a:lnTo>
                  <a:pt x="261" y="161"/>
                </a:lnTo>
                <a:lnTo>
                  <a:pt x="260" y="144"/>
                </a:lnTo>
                <a:lnTo>
                  <a:pt x="258" y="128"/>
                </a:lnTo>
                <a:lnTo>
                  <a:pt x="255" y="113"/>
                </a:lnTo>
                <a:lnTo>
                  <a:pt x="251" y="98"/>
                </a:lnTo>
                <a:lnTo>
                  <a:pt x="238" y="70"/>
                </a:lnTo>
                <a:lnTo>
                  <a:pt x="231" y="57"/>
                </a:lnTo>
                <a:lnTo>
                  <a:pt x="222" y="46"/>
                </a:lnTo>
                <a:lnTo>
                  <a:pt x="212" y="34"/>
                </a:lnTo>
                <a:lnTo>
                  <a:pt x="202" y="24"/>
                </a:lnTo>
                <a:lnTo>
                  <a:pt x="190" y="15"/>
                </a:lnTo>
                <a:lnTo>
                  <a:pt x="180" y="10"/>
                </a:lnTo>
                <a:lnTo>
                  <a:pt x="167" y="5"/>
                </a:lnTo>
                <a:lnTo>
                  <a:pt x="156" y="2"/>
                </a:lnTo>
                <a:lnTo>
                  <a:pt x="130" y="0"/>
                </a:lnTo>
                <a:lnTo>
                  <a:pt x="104" y="2"/>
                </a:lnTo>
                <a:lnTo>
                  <a:pt x="80" y="10"/>
                </a:lnTo>
                <a:lnTo>
                  <a:pt x="57" y="24"/>
                </a:lnTo>
                <a:lnTo>
                  <a:pt x="37" y="46"/>
                </a:lnTo>
                <a:lnTo>
                  <a:pt x="20" y="70"/>
                </a:lnTo>
                <a:lnTo>
                  <a:pt x="9" y="98"/>
                </a:lnTo>
                <a:lnTo>
                  <a:pt x="2" y="128"/>
                </a:lnTo>
                <a:lnTo>
                  <a:pt x="0" y="161"/>
                </a:lnTo>
                <a:lnTo>
                  <a:pt x="0" y="177"/>
                </a:lnTo>
                <a:lnTo>
                  <a:pt x="2" y="193"/>
                </a:lnTo>
                <a:lnTo>
                  <a:pt x="5" y="207"/>
                </a:lnTo>
                <a:lnTo>
                  <a:pt x="9" y="223"/>
                </a:lnTo>
                <a:lnTo>
                  <a:pt x="13" y="236"/>
                </a:lnTo>
                <a:lnTo>
                  <a:pt x="20" y="250"/>
                </a:lnTo>
                <a:lnTo>
                  <a:pt x="28" y="262"/>
                </a:lnTo>
                <a:lnTo>
                  <a:pt x="37" y="275"/>
                </a:lnTo>
                <a:lnTo>
                  <a:pt x="47" y="286"/>
                </a:lnTo>
                <a:lnTo>
                  <a:pt x="57" y="295"/>
                </a:lnTo>
                <a:lnTo>
                  <a:pt x="80" y="311"/>
                </a:lnTo>
                <a:lnTo>
                  <a:pt x="91" y="316"/>
                </a:lnTo>
                <a:lnTo>
                  <a:pt x="104" y="320"/>
                </a:lnTo>
                <a:lnTo>
                  <a:pt x="117" y="323"/>
                </a:lnTo>
                <a:lnTo>
                  <a:pt x="130" y="324"/>
                </a:lnTo>
              </a:path>
            </a:pathLst>
          </a:custGeom>
          <a:noFill/>
          <a:ln w="44450">
            <a:solidFill>
              <a:srgbClr val="E1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600"/>
          </a:p>
        </p:txBody>
      </p:sp>
      <p:sp>
        <p:nvSpPr>
          <p:cNvPr id="22533" name="Line 316"/>
          <p:cNvSpPr>
            <a:spLocks noChangeShapeType="1"/>
          </p:cNvSpPr>
          <p:nvPr/>
        </p:nvSpPr>
        <p:spPr bwMode="auto">
          <a:xfrm flipH="1">
            <a:off x="1978025" y="6575425"/>
            <a:ext cx="185738" cy="1588"/>
          </a:xfrm>
          <a:prstGeom prst="line">
            <a:avLst/>
          </a:prstGeom>
          <a:noFill/>
          <a:ln w="44450">
            <a:solidFill>
              <a:srgbClr val="E1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4" name="Line 317"/>
          <p:cNvSpPr>
            <a:spLocks noChangeShapeType="1"/>
          </p:cNvSpPr>
          <p:nvPr/>
        </p:nvSpPr>
        <p:spPr bwMode="auto">
          <a:xfrm flipH="1">
            <a:off x="2143125" y="6577013"/>
            <a:ext cx="215900" cy="1587"/>
          </a:xfrm>
          <a:prstGeom prst="line">
            <a:avLst/>
          </a:prstGeom>
          <a:noFill/>
          <a:ln w="44450">
            <a:solidFill>
              <a:srgbClr val="E1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5" name="Rectangle 332"/>
          <p:cNvSpPr>
            <a:spLocks noChangeArrowheads="1"/>
          </p:cNvSpPr>
          <p:nvPr/>
        </p:nvSpPr>
        <p:spPr bwMode="auto">
          <a:xfrm>
            <a:off x="755650" y="1700213"/>
            <a:ext cx="42481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>
                <a:latin typeface="宋体" pitchFamily="2" charset="-122"/>
              </a:rPr>
              <a:t>+</a:t>
            </a:r>
            <a:r>
              <a:rPr kumimoji="1" lang="en-US" altLang="zh-CN" sz="2000" b="1">
                <a:latin typeface="宋体" pitchFamily="2" charset="-122"/>
              </a:rPr>
              <a:t>5V</a:t>
            </a:r>
            <a:endParaRPr kumimoji="1" lang="en-US" altLang="zh-CN" sz="2000" b="1">
              <a:latin typeface="宋体" pitchFamily="2" charset="-122"/>
            </a:endParaRPr>
          </a:p>
        </p:txBody>
      </p:sp>
      <p:sp>
        <p:nvSpPr>
          <p:cNvPr id="22536" name="Line 384"/>
          <p:cNvSpPr>
            <a:spLocks noChangeShapeType="1"/>
          </p:cNvSpPr>
          <p:nvPr/>
        </p:nvSpPr>
        <p:spPr bwMode="auto">
          <a:xfrm flipV="1">
            <a:off x="4573588" y="1843088"/>
            <a:ext cx="1587" cy="4572000"/>
          </a:xfrm>
          <a:prstGeom prst="line">
            <a:avLst/>
          </a:prstGeom>
          <a:noFill/>
          <a:ln w="38100">
            <a:solidFill>
              <a:srgbClr val="0610D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7" name="Line 410"/>
          <p:cNvSpPr>
            <a:spLocks noChangeShapeType="1"/>
          </p:cNvSpPr>
          <p:nvPr/>
        </p:nvSpPr>
        <p:spPr bwMode="auto">
          <a:xfrm>
            <a:off x="2566988" y="1852613"/>
            <a:ext cx="0" cy="4583112"/>
          </a:xfrm>
          <a:prstGeom prst="line">
            <a:avLst/>
          </a:prstGeom>
          <a:noFill/>
          <a:ln w="38100">
            <a:solidFill>
              <a:srgbClr val="0610D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8" name="Line 418"/>
          <p:cNvSpPr>
            <a:spLocks noChangeShapeType="1"/>
          </p:cNvSpPr>
          <p:nvPr/>
        </p:nvSpPr>
        <p:spPr bwMode="auto">
          <a:xfrm>
            <a:off x="2571750" y="1843088"/>
            <a:ext cx="1978025" cy="0"/>
          </a:xfrm>
          <a:prstGeom prst="line">
            <a:avLst/>
          </a:prstGeom>
          <a:noFill/>
          <a:ln w="38100">
            <a:solidFill>
              <a:srgbClr val="0610D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2539" name="Group 146"/>
          <p:cNvGrpSpPr/>
          <p:nvPr/>
        </p:nvGrpSpPr>
        <p:grpSpPr bwMode="auto">
          <a:xfrm>
            <a:off x="739775" y="1919288"/>
            <a:ext cx="6858000" cy="4505325"/>
            <a:chOff x="466" y="1209"/>
            <a:chExt cx="4320" cy="2838"/>
          </a:xfrm>
        </p:grpSpPr>
        <p:grpSp>
          <p:nvGrpSpPr>
            <p:cNvPr id="22541" name="Group 439"/>
            <p:cNvGrpSpPr/>
            <p:nvPr/>
          </p:nvGrpSpPr>
          <p:grpSpPr bwMode="auto">
            <a:xfrm>
              <a:off x="3878" y="1661"/>
              <a:ext cx="474" cy="1680"/>
              <a:chOff x="3787" y="1706"/>
              <a:chExt cx="474" cy="1680"/>
            </a:xfrm>
          </p:grpSpPr>
          <p:sp>
            <p:nvSpPr>
              <p:cNvPr id="22672" name="Line 294"/>
              <p:cNvSpPr>
                <a:spLocks noChangeShapeType="1"/>
              </p:cNvSpPr>
              <p:nvPr/>
            </p:nvSpPr>
            <p:spPr bwMode="auto">
              <a:xfrm flipV="1">
                <a:off x="3811" y="3158"/>
                <a:ext cx="384" cy="228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673" name="Freeform 359"/>
              <p:cNvSpPr/>
              <p:nvPr/>
            </p:nvSpPr>
            <p:spPr bwMode="auto">
              <a:xfrm>
                <a:off x="3787" y="1706"/>
                <a:ext cx="474" cy="488"/>
              </a:xfrm>
              <a:custGeom>
                <a:avLst/>
                <a:gdLst>
                  <a:gd name="T0" fmla="*/ 164 w 1373"/>
                  <a:gd name="T1" fmla="*/ 57 h 2136"/>
                  <a:gd name="T2" fmla="*/ 0 w 1373"/>
                  <a:gd name="T3" fmla="*/ 0 h 2136"/>
                  <a:gd name="T4" fmla="*/ 0 w 1373"/>
                  <a:gd name="T5" fmla="*/ 111 h 2136"/>
                  <a:gd name="T6" fmla="*/ 164 w 1373"/>
                  <a:gd name="T7" fmla="*/ 57 h 21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73"/>
                  <a:gd name="T13" fmla="*/ 0 h 2136"/>
                  <a:gd name="T14" fmla="*/ 1373 w 1373"/>
                  <a:gd name="T15" fmla="*/ 2136 h 21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73" h="2136">
                    <a:moveTo>
                      <a:pt x="1373" y="1098"/>
                    </a:moveTo>
                    <a:lnTo>
                      <a:pt x="0" y="0"/>
                    </a:lnTo>
                    <a:lnTo>
                      <a:pt x="0" y="2136"/>
                    </a:lnTo>
                    <a:lnTo>
                      <a:pt x="1373" y="1098"/>
                    </a:lnTo>
                  </a:path>
                </a:pathLst>
              </a:custGeom>
              <a:noFill/>
              <a:ln w="444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sp>
          <p:nvSpPr>
            <p:cNvPr id="22542" name="Rectangle 295"/>
            <p:cNvSpPr>
              <a:spLocks noChangeArrowheads="1"/>
            </p:cNvSpPr>
            <p:nvPr/>
          </p:nvSpPr>
          <p:spPr bwMode="auto">
            <a:xfrm>
              <a:off x="3544" y="1516"/>
              <a:ext cx="274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LED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43" name="Line 297"/>
            <p:cNvSpPr>
              <a:spLocks noChangeShapeType="1"/>
            </p:cNvSpPr>
            <p:nvPr/>
          </p:nvSpPr>
          <p:spPr bwMode="auto">
            <a:xfrm>
              <a:off x="781" y="1833"/>
              <a:ext cx="182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Freeform 298"/>
            <p:cNvSpPr/>
            <p:nvPr/>
          </p:nvSpPr>
          <p:spPr bwMode="auto">
            <a:xfrm>
              <a:off x="3383" y="2271"/>
              <a:ext cx="97" cy="144"/>
            </a:xfrm>
            <a:custGeom>
              <a:avLst/>
              <a:gdLst>
                <a:gd name="T0" fmla="*/ 57 w 166"/>
                <a:gd name="T1" fmla="*/ 49 h 208"/>
                <a:gd name="T2" fmla="*/ 56 w 166"/>
                <a:gd name="T3" fmla="*/ 39 h 208"/>
                <a:gd name="T4" fmla="*/ 54 w 166"/>
                <a:gd name="T5" fmla="*/ 30 h 208"/>
                <a:gd name="T6" fmla="*/ 52 w 166"/>
                <a:gd name="T7" fmla="*/ 21 h 208"/>
                <a:gd name="T8" fmla="*/ 49 w 166"/>
                <a:gd name="T9" fmla="*/ 15 h 208"/>
                <a:gd name="T10" fmla="*/ 44 w 166"/>
                <a:gd name="T11" fmla="*/ 7 h 208"/>
                <a:gd name="T12" fmla="*/ 40 w 166"/>
                <a:gd name="T13" fmla="*/ 3 h 208"/>
                <a:gd name="T14" fmla="*/ 37 w 166"/>
                <a:gd name="T15" fmla="*/ 1 h 208"/>
                <a:gd name="T16" fmla="*/ 34 w 166"/>
                <a:gd name="T17" fmla="*/ 1 h 208"/>
                <a:gd name="T18" fmla="*/ 29 w 166"/>
                <a:gd name="T19" fmla="*/ 0 h 208"/>
                <a:gd name="T20" fmla="*/ 22 w 166"/>
                <a:gd name="T21" fmla="*/ 1 h 208"/>
                <a:gd name="T22" fmla="*/ 17 w 166"/>
                <a:gd name="T23" fmla="*/ 3 h 208"/>
                <a:gd name="T24" fmla="*/ 12 w 166"/>
                <a:gd name="T25" fmla="*/ 7 h 208"/>
                <a:gd name="T26" fmla="*/ 8 w 166"/>
                <a:gd name="T27" fmla="*/ 15 h 208"/>
                <a:gd name="T28" fmla="*/ 4 w 166"/>
                <a:gd name="T29" fmla="*/ 21 h 208"/>
                <a:gd name="T30" fmla="*/ 2 w 166"/>
                <a:gd name="T31" fmla="*/ 30 h 208"/>
                <a:gd name="T32" fmla="*/ 1 w 166"/>
                <a:gd name="T33" fmla="*/ 39 h 208"/>
                <a:gd name="T34" fmla="*/ 0 w 166"/>
                <a:gd name="T35" fmla="*/ 49 h 208"/>
                <a:gd name="T36" fmla="*/ 1 w 166"/>
                <a:gd name="T37" fmla="*/ 60 h 208"/>
                <a:gd name="T38" fmla="*/ 1 w 166"/>
                <a:gd name="T39" fmla="*/ 64 h 208"/>
                <a:gd name="T40" fmla="*/ 2 w 166"/>
                <a:gd name="T41" fmla="*/ 69 h 208"/>
                <a:gd name="T42" fmla="*/ 4 w 166"/>
                <a:gd name="T43" fmla="*/ 77 h 208"/>
                <a:gd name="T44" fmla="*/ 8 w 166"/>
                <a:gd name="T45" fmla="*/ 85 h 208"/>
                <a:gd name="T46" fmla="*/ 12 w 166"/>
                <a:gd name="T47" fmla="*/ 91 h 208"/>
                <a:gd name="T48" fmla="*/ 17 w 166"/>
                <a:gd name="T49" fmla="*/ 96 h 208"/>
                <a:gd name="T50" fmla="*/ 22 w 166"/>
                <a:gd name="T51" fmla="*/ 99 h 208"/>
                <a:gd name="T52" fmla="*/ 29 w 166"/>
                <a:gd name="T53" fmla="*/ 100 h 208"/>
                <a:gd name="T54" fmla="*/ 34 w 166"/>
                <a:gd name="T55" fmla="*/ 99 h 208"/>
                <a:gd name="T56" fmla="*/ 37 w 166"/>
                <a:gd name="T57" fmla="*/ 98 h 208"/>
                <a:gd name="T58" fmla="*/ 40 w 166"/>
                <a:gd name="T59" fmla="*/ 96 h 208"/>
                <a:gd name="T60" fmla="*/ 41 w 166"/>
                <a:gd name="T61" fmla="*/ 93 h 208"/>
                <a:gd name="T62" fmla="*/ 44 w 166"/>
                <a:gd name="T63" fmla="*/ 91 h 208"/>
                <a:gd name="T64" fmla="*/ 49 w 166"/>
                <a:gd name="T65" fmla="*/ 85 h 208"/>
                <a:gd name="T66" fmla="*/ 50 w 166"/>
                <a:gd name="T67" fmla="*/ 81 h 208"/>
                <a:gd name="T68" fmla="*/ 52 w 166"/>
                <a:gd name="T69" fmla="*/ 77 h 208"/>
                <a:gd name="T70" fmla="*/ 53 w 166"/>
                <a:gd name="T71" fmla="*/ 73 h 208"/>
                <a:gd name="T72" fmla="*/ 54 w 166"/>
                <a:gd name="T73" fmla="*/ 69 h 208"/>
                <a:gd name="T74" fmla="*/ 56 w 166"/>
                <a:gd name="T75" fmla="*/ 64 h 208"/>
                <a:gd name="T76" fmla="*/ 56 w 166"/>
                <a:gd name="T77" fmla="*/ 60 h 208"/>
                <a:gd name="T78" fmla="*/ 57 w 166"/>
                <a:gd name="T79" fmla="*/ 49 h 20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6"/>
                <a:gd name="T121" fmla="*/ 0 h 208"/>
                <a:gd name="T122" fmla="*/ 166 w 166"/>
                <a:gd name="T123" fmla="*/ 208 h 20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6" h="208">
                  <a:moveTo>
                    <a:pt x="166" y="103"/>
                  </a:moveTo>
                  <a:lnTo>
                    <a:pt x="164" y="81"/>
                  </a:lnTo>
                  <a:lnTo>
                    <a:pt x="160" y="63"/>
                  </a:lnTo>
                  <a:lnTo>
                    <a:pt x="152" y="44"/>
                  </a:lnTo>
                  <a:lnTo>
                    <a:pt x="142" y="30"/>
                  </a:lnTo>
                  <a:lnTo>
                    <a:pt x="129" y="15"/>
                  </a:lnTo>
                  <a:lnTo>
                    <a:pt x="116" y="6"/>
                  </a:lnTo>
                  <a:lnTo>
                    <a:pt x="107" y="2"/>
                  </a:lnTo>
                  <a:lnTo>
                    <a:pt x="100" y="1"/>
                  </a:lnTo>
                  <a:lnTo>
                    <a:pt x="83" y="0"/>
                  </a:lnTo>
                  <a:lnTo>
                    <a:pt x="65" y="1"/>
                  </a:lnTo>
                  <a:lnTo>
                    <a:pt x="50" y="6"/>
                  </a:lnTo>
                  <a:lnTo>
                    <a:pt x="35" y="15"/>
                  </a:lnTo>
                  <a:lnTo>
                    <a:pt x="24" y="30"/>
                  </a:lnTo>
                  <a:lnTo>
                    <a:pt x="12" y="44"/>
                  </a:lnTo>
                  <a:lnTo>
                    <a:pt x="5" y="63"/>
                  </a:lnTo>
                  <a:lnTo>
                    <a:pt x="1" y="81"/>
                  </a:lnTo>
                  <a:lnTo>
                    <a:pt x="0" y="103"/>
                  </a:lnTo>
                  <a:lnTo>
                    <a:pt x="1" y="124"/>
                  </a:lnTo>
                  <a:lnTo>
                    <a:pt x="2" y="134"/>
                  </a:lnTo>
                  <a:lnTo>
                    <a:pt x="5" y="144"/>
                  </a:lnTo>
                  <a:lnTo>
                    <a:pt x="12" y="161"/>
                  </a:lnTo>
                  <a:lnTo>
                    <a:pt x="24" y="178"/>
                  </a:lnTo>
                  <a:lnTo>
                    <a:pt x="35" y="190"/>
                  </a:lnTo>
                  <a:lnTo>
                    <a:pt x="50" y="201"/>
                  </a:lnTo>
                  <a:lnTo>
                    <a:pt x="65" y="206"/>
                  </a:lnTo>
                  <a:lnTo>
                    <a:pt x="83" y="208"/>
                  </a:lnTo>
                  <a:lnTo>
                    <a:pt x="100" y="206"/>
                  </a:lnTo>
                  <a:lnTo>
                    <a:pt x="107" y="203"/>
                  </a:lnTo>
                  <a:lnTo>
                    <a:pt x="116" y="201"/>
                  </a:lnTo>
                  <a:lnTo>
                    <a:pt x="122" y="195"/>
                  </a:lnTo>
                  <a:lnTo>
                    <a:pt x="129" y="190"/>
                  </a:lnTo>
                  <a:lnTo>
                    <a:pt x="142" y="178"/>
                  </a:lnTo>
                  <a:lnTo>
                    <a:pt x="146" y="169"/>
                  </a:lnTo>
                  <a:lnTo>
                    <a:pt x="152" y="161"/>
                  </a:lnTo>
                  <a:lnTo>
                    <a:pt x="156" y="152"/>
                  </a:lnTo>
                  <a:lnTo>
                    <a:pt x="160" y="144"/>
                  </a:lnTo>
                  <a:lnTo>
                    <a:pt x="162" y="134"/>
                  </a:lnTo>
                  <a:lnTo>
                    <a:pt x="164" y="124"/>
                  </a:lnTo>
                  <a:lnTo>
                    <a:pt x="166" y="103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545" name="Freeform 299"/>
            <p:cNvSpPr/>
            <p:nvPr/>
          </p:nvSpPr>
          <p:spPr bwMode="auto">
            <a:xfrm>
              <a:off x="3366" y="2633"/>
              <a:ext cx="136" cy="349"/>
            </a:xfrm>
            <a:custGeom>
              <a:avLst/>
              <a:gdLst>
                <a:gd name="T0" fmla="*/ 27 w 393"/>
                <a:gd name="T1" fmla="*/ 80 h 1524"/>
                <a:gd name="T2" fmla="*/ 47 w 393"/>
                <a:gd name="T3" fmla="*/ 80 h 1524"/>
                <a:gd name="T4" fmla="*/ 47 w 393"/>
                <a:gd name="T5" fmla="*/ 0 h 1524"/>
                <a:gd name="T6" fmla="*/ 0 w 393"/>
                <a:gd name="T7" fmla="*/ 0 h 1524"/>
                <a:gd name="T8" fmla="*/ 0 w 393"/>
                <a:gd name="T9" fmla="*/ 80 h 1524"/>
                <a:gd name="T10" fmla="*/ 27 w 393"/>
                <a:gd name="T11" fmla="*/ 80 h 15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"/>
                <a:gd name="T19" fmla="*/ 0 h 1524"/>
                <a:gd name="T20" fmla="*/ 393 w 393"/>
                <a:gd name="T21" fmla="*/ 1524 h 15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" h="1524">
                  <a:moveTo>
                    <a:pt x="229" y="1524"/>
                  </a:moveTo>
                  <a:lnTo>
                    <a:pt x="393" y="1524"/>
                  </a:lnTo>
                  <a:lnTo>
                    <a:pt x="39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9" y="1524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546" name="Line 301"/>
            <p:cNvSpPr>
              <a:spLocks noChangeShapeType="1"/>
            </p:cNvSpPr>
            <p:nvPr/>
          </p:nvSpPr>
          <p:spPr bwMode="auto">
            <a:xfrm flipH="1">
              <a:off x="1163" y="1833"/>
              <a:ext cx="165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302"/>
            <p:cNvSpPr>
              <a:spLocks noChangeShapeType="1"/>
            </p:cNvSpPr>
            <p:nvPr/>
          </p:nvSpPr>
          <p:spPr bwMode="auto">
            <a:xfrm flipH="1">
              <a:off x="1069" y="2142"/>
              <a:ext cx="135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Freeform 303"/>
            <p:cNvSpPr/>
            <p:nvPr/>
          </p:nvSpPr>
          <p:spPr bwMode="auto">
            <a:xfrm>
              <a:off x="1258" y="2407"/>
              <a:ext cx="70" cy="362"/>
            </a:xfrm>
            <a:custGeom>
              <a:avLst/>
              <a:gdLst>
                <a:gd name="T0" fmla="*/ 24 w 206"/>
                <a:gd name="T1" fmla="*/ 0 h 1584"/>
                <a:gd name="T2" fmla="*/ 0 w 206"/>
                <a:gd name="T3" fmla="*/ 0 h 1584"/>
                <a:gd name="T4" fmla="*/ 0 w 206"/>
                <a:gd name="T5" fmla="*/ 83 h 1584"/>
                <a:gd name="T6" fmla="*/ 24 w 206"/>
                <a:gd name="T7" fmla="*/ 83 h 1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584"/>
                <a:gd name="T14" fmla="*/ 206 w 206"/>
                <a:gd name="T15" fmla="*/ 1584 h 1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584">
                  <a:moveTo>
                    <a:pt x="206" y="0"/>
                  </a:moveTo>
                  <a:lnTo>
                    <a:pt x="0" y="0"/>
                  </a:lnTo>
                  <a:lnTo>
                    <a:pt x="0" y="1584"/>
                  </a:lnTo>
                  <a:lnTo>
                    <a:pt x="205" y="1584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549" name="Line 304"/>
            <p:cNvSpPr>
              <a:spLocks noChangeShapeType="1"/>
            </p:cNvSpPr>
            <p:nvPr/>
          </p:nvSpPr>
          <p:spPr bwMode="auto">
            <a:xfrm flipV="1">
              <a:off x="1328" y="2391"/>
              <a:ext cx="1" cy="9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Freeform 305"/>
            <p:cNvSpPr/>
            <p:nvPr/>
          </p:nvSpPr>
          <p:spPr bwMode="auto">
            <a:xfrm>
              <a:off x="1326" y="2407"/>
              <a:ext cx="65" cy="362"/>
            </a:xfrm>
            <a:custGeom>
              <a:avLst/>
              <a:gdLst>
                <a:gd name="T0" fmla="*/ 0 w 185"/>
                <a:gd name="T1" fmla="*/ 83 h 1584"/>
                <a:gd name="T2" fmla="*/ 23 w 185"/>
                <a:gd name="T3" fmla="*/ 83 h 1584"/>
                <a:gd name="T4" fmla="*/ 23 w 185"/>
                <a:gd name="T5" fmla="*/ 0 h 1584"/>
                <a:gd name="T6" fmla="*/ 0 w 185"/>
                <a:gd name="T7" fmla="*/ 0 h 1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584"/>
                <a:gd name="T14" fmla="*/ 185 w 185"/>
                <a:gd name="T15" fmla="*/ 1584 h 1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584">
                  <a:moveTo>
                    <a:pt x="0" y="1584"/>
                  </a:moveTo>
                  <a:lnTo>
                    <a:pt x="185" y="1584"/>
                  </a:lnTo>
                  <a:lnTo>
                    <a:pt x="185" y="0"/>
                  </a:lnTo>
                  <a:lnTo>
                    <a:pt x="1" y="0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551" name="Line 306"/>
            <p:cNvSpPr>
              <a:spLocks noChangeShapeType="1"/>
            </p:cNvSpPr>
            <p:nvPr/>
          </p:nvSpPr>
          <p:spPr bwMode="auto">
            <a:xfrm flipV="1">
              <a:off x="1328" y="2203"/>
              <a:ext cx="1" cy="18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307"/>
            <p:cNvSpPr>
              <a:spLocks noChangeShapeType="1"/>
            </p:cNvSpPr>
            <p:nvPr/>
          </p:nvSpPr>
          <p:spPr bwMode="auto">
            <a:xfrm flipH="1">
              <a:off x="1162" y="2194"/>
              <a:ext cx="16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Line 308"/>
            <p:cNvSpPr>
              <a:spLocks noChangeShapeType="1"/>
            </p:cNvSpPr>
            <p:nvPr/>
          </p:nvSpPr>
          <p:spPr bwMode="auto">
            <a:xfrm>
              <a:off x="1073" y="2017"/>
              <a:ext cx="1" cy="125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4" name="Line 309"/>
            <p:cNvSpPr>
              <a:spLocks noChangeShapeType="1"/>
            </p:cNvSpPr>
            <p:nvPr/>
          </p:nvSpPr>
          <p:spPr bwMode="auto">
            <a:xfrm flipH="1" flipV="1">
              <a:off x="937" y="2142"/>
              <a:ext cx="13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5" name="Freeform 310"/>
            <p:cNvSpPr/>
            <p:nvPr/>
          </p:nvSpPr>
          <p:spPr bwMode="auto">
            <a:xfrm>
              <a:off x="788" y="1213"/>
              <a:ext cx="186" cy="985"/>
            </a:xfrm>
            <a:custGeom>
              <a:avLst/>
              <a:gdLst>
                <a:gd name="T0" fmla="*/ 0 w 541"/>
                <a:gd name="T1" fmla="*/ 0 h 4305"/>
                <a:gd name="T2" fmla="*/ 0 w 541"/>
                <a:gd name="T3" fmla="*/ 225 h 4305"/>
                <a:gd name="T4" fmla="*/ 64 w 541"/>
                <a:gd name="T5" fmla="*/ 225 h 4305"/>
                <a:gd name="T6" fmla="*/ 0 60000 65536"/>
                <a:gd name="T7" fmla="*/ 0 60000 65536"/>
                <a:gd name="T8" fmla="*/ 0 60000 65536"/>
                <a:gd name="T9" fmla="*/ 0 w 541"/>
                <a:gd name="T10" fmla="*/ 0 h 4305"/>
                <a:gd name="T11" fmla="*/ 541 w 541"/>
                <a:gd name="T12" fmla="*/ 4305 h 4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1" h="4305">
                  <a:moveTo>
                    <a:pt x="0" y="0"/>
                  </a:moveTo>
                  <a:lnTo>
                    <a:pt x="0" y="4305"/>
                  </a:lnTo>
                  <a:lnTo>
                    <a:pt x="541" y="4305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556" name="Line 311"/>
            <p:cNvSpPr>
              <a:spLocks noChangeShapeType="1"/>
            </p:cNvSpPr>
            <p:nvPr/>
          </p:nvSpPr>
          <p:spPr bwMode="auto">
            <a:xfrm>
              <a:off x="1328" y="1848"/>
              <a:ext cx="1" cy="346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312"/>
            <p:cNvSpPr>
              <a:spLocks noChangeShapeType="1"/>
            </p:cNvSpPr>
            <p:nvPr/>
          </p:nvSpPr>
          <p:spPr bwMode="auto">
            <a:xfrm flipH="1">
              <a:off x="1225" y="3043"/>
              <a:ext cx="103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313"/>
            <p:cNvSpPr>
              <a:spLocks noChangeShapeType="1"/>
            </p:cNvSpPr>
            <p:nvPr/>
          </p:nvSpPr>
          <p:spPr bwMode="auto">
            <a:xfrm flipH="1">
              <a:off x="466" y="3770"/>
              <a:ext cx="104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Line 314"/>
            <p:cNvSpPr>
              <a:spLocks noChangeShapeType="1"/>
            </p:cNvSpPr>
            <p:nvPr/>
          </p:nvSpPr>
          <p:spPr bwMode="auto">
            <a:xfrm flipH="1">
              <a:off x="567" y="3770"/>
              <a:ext cx="103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0" name="Line 318"/>
            <p:cNvSpPr>
              <a:spLocks noChangeShapeType="1"/>
            </p:cNvSpPr>
            <p:nvPr/>
          </p:nvSpPr>
          <p:spPr bwMode="auto">
            <a:xfrm>
              <a:off x="1048" y="3366"/>
              <a:ext cx="577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1" name="Line 319"/>
            <p:cNvSpPr>
              <a:spLocks noChangeShapeType="1"/>
            </p:cNvSpPr>
            <p:nvPr/>
          </p:nvSpPr>
          <p:spPr bwMode="auto">
            <a:xfrm>
              <a:off x="1099" y="3716"/>
              <a:ext cx="52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2" name="Line 320"/>
            <p:cNvSpPr>
              <a:spLocks noChangeShapeType="1"/>
            </p:cNvSpPr>
            <p:nvPr/>
          </p:nvSpPr>
          <p:spPr bwMode="auto">
            <a:xfrm flipH="1">
              <a:off x="1325" y="3043"/>
              <a:ext cx="104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321"/>
            <p:cNvSpPr>
              <a:spLocks noChangeShapeType="1"/>
            </p:cNvSpPr>
            <p:nvPr/>
          </p:nvSpPr>
          <p:spPr bwMode="auto">
            <a:xfrm flipV="1">
              <a:off x="1328" y="2781"/>
              <a:ext cx="1" cy="262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322"/>
            <p:cNvSpPr>
              <a:spLocks noChangeShapeType="1"/>
            </p:cNvSpPr>
            <p:nvPr/>
          </p:nvSpPr>
          <p:spPr bwMode="auto">
            <a:xfrm>
              <a:off x="777" y="1301"/>
              <a:ext cx="848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323"/>
            <p:cNvSpPr>
              <a:spLocks noChangeShapeType="1"/>
            </p:cNvSpPr>
            <p:nvPr/>
          </p:nvSpPr>
          <p:spPr bwMode="auto">
            <a:xfrm>
              <a:off x="777" y="1530"/>
              <a:ext cx="848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324"/>
            <p:cNvSpPr>
              <a:spLocks noChangeShapeType="1"/>
            </p:cNvSpPr>
            <p:nvPr/>
          </p:nvSpPr>
          <p:spPr bwMode="auto">
            <a:xfrm flipH="1">
              <a:off x="1319" y="1833"/>
              <a:ext cx="306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325"/>
            <p:cNvSpPr>
              <a:spLocks noChangeShapeType="1"/>
            </p:cNvSpPr>
            <p:nvPr/>
          </p:nvSpPr>
          <p:spPr bwMode="auto">
            <a:xfrm flipV="1">
              <a:off x="2873" y="1897"/>
              <a:ext cx="1" cy="148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Line 326"/>
            <p:cNvSpPr>
              <a:spLocks noChangeShapeType="1"/>
            </p:cNvSpPr>
            <p:nvPr/>
          </p:nvSpPr>
          <p:spPr bwMode="auto">
            <a:xfrm flipV="1">
              <a:off x="1144" y="1726"/>
              <a:ext cx="1" cy="24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Rectangle 327"/>
            <p:cNvSpPr>
              <a:spLocks noChangeArrowheads="1"/>
            </p:cNvSpPr>
            <p:nvPr/>
          </p:nvSpPr>
          <p:spPr bwMode="auto">
            <a:xfrm>
              <a:off x="989" y="1724"/>
              <a:ext cx="71" cy="23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kumimoji="1" lang="zh-CN" altLang="zh-CN" sz="2000">
                <a:latin typeface="Times New Roman" pitchFamily="18" charset="0"/>
              </a:endParaRPr>
            </a:p>
          </p:txBody>
        </p:sp>
        <p:sp>
          <p:nvSpPr>
            <p:cNvPr id="22570" name="Line 328"/>
            <p:cNvSpPr>
              <a:spLocks noChangeShapeType="1"/>
            </p:cNvSpPr>
            <p:nvPr/>
          </p:nvSpPr>
          <p:spPr bwMode="auto">
            <a:xfrm flipV="1">
              <a:off x="1060" y="3281"/>
              <a:ext cx="1" cy="16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Line 329"/>
            <p:cNvSpPr>
              <a:spLocks noChangeShapeType="1"/>
            </p:cNvSpPr>
            <p:nvPr/>
          </p:nvSpPr>
          <p:spPr bwMode="auto">
            <a:xfrm flipV="1">
              <a:off x="1023" y="3637"/>
              <a:ext cx="1" cy="16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Rectangle 330"/>
            <p:cNvSpPr>
              <a:spLocks noChangeArrowheads="1"/>
            </p:cNvSpPr>
            <p:nvPr/>
          </p:nvSpPr>
          <p:spPr bwMode="auto">
            <a:xfrm>
              <a:off x="1204" y="3503"/>
              <a:ext cx="276" cy="65"/>
            </a:xfrm>
            <a:prstGeom prst="rect">
              <a:avLst/>
            </a:prstGeom>
            <a:solidFill>
              <a:srgbClr val="000099"/>
            </a:solidFill>
            <a:ln w="44450">
              <a:solidFill>
                <a:srgbClr val="0000FF"/>
              </a:solidFill>
              <a:miter lim="800000"/>
            </a:ln>
          </p:spPr>
          <p:txBody>
            <a:bodyPr/>
            <a:lstStyle/>
            <a:p>
              <a:endParaRPr kumimoji="1" lang="zh-CN" altLang="zh-CN" sz="2000">
                <a:latin typeface="Times New Roman" pitchFamily="18" charset="0"/>
              </a:endParaRPr>
            </a:p>
          </p:txBody>
        </p:sp>
        <p:sp>
          <p:nvSpPr>
            <p:cNvPr id="22573" name="Line 331"/>
            <p:cNvSpPr>
              <a:spLocks noChangeShapeType="1"/>
            </p:cNvSpPr>
            <p:nvPr/>
          </p:nvSpPr>
          <p:spPr bwMode="auto">
            <a:xfrm flipV="1">
              <a:off x="1348" y="3369"/>
              <a:ext cx="1" cy="89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4" name="Rectangle 333"/>
            <p:cNvSpPr>
              <a:spLocks noChangeArrowheads="1"/>
            </p:cNvSpPr>
            <p:nvPr/>
          </p:nvSpPr>
          <p:spPr bwMode="auto">
            <a:xfrm>
              <a:off x="1667" y="1239"/>
              <a:ext cx="240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Vcc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75" name="Rectangle 334"/>
            <p:cNvSpPr>
              <a:spLocks noChangeArrowheads="1"/>
            </p:cNvSpPr>
            <p:nvPr/>
          </p:nvSpPr>
          <p:spPr bwMode="auto">
            <a:xfrm>
              <a:off x="1669" y="1371"/>
              <a:ext cx="104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--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76" name="Rectangle 335"/>
            <p:cNvSpPr>
              <a:spLocks noChangeArrowheads="1"/>
            </p:cNvSpPr>
            <p:nvPr/>
          </p:nvSpPr>
          <p:spPr bwMode="auto">
            <a:xfrm>
              <a:off x="1682" y="1459"/>
              <a:ext cx="182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EA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77" name="Rectangle 336"/>
            <p:cNvSpPr>
              <a:spLocks noChangeArrowheads="1"/>
            </p:cNvSpPr>
            <p:nvPr/>
          </p:nvSpPr>
          <p:spPr bwMode="auto">
            <a:xfrm>
              <a:off x="1655" y="1748"/>
              <a:ext cx="262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RST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78" name="Rectangle 337"/>
            <p:cNvSpPr>
              <a:spLocks noChangeArrowheads="1"/>
            </p:cNvSpPr>
            <p:nvPr/>
          </p:nvSpPr>
          <p:spPr bwMode="auto">
            <a:xfrm>
              <a:off x="930" y="1479"/>
              <a:ext cx="434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10uF  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79" name="Rectangle 338"/>
            <p:cNvSpPr>
              <a:spLocks noChangeArrowheads="1"/>
            </p:cNvSpPr>
            <p:nvPr/>
          </p:nvSpPr>
          <p:spPr bwMode="auto">
            <a:xfrm>
              <a:off x="957" y="2511"/>
              <a:ext cx="182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1K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80" name="Rectangle 339"/>
            <p:cNvSpPr>
              <a:spLocks noChangeArrowheads="1"/>
            </p:cNvSpPr>
            <p:nvPr/>
          </p:nvSpPr>
          <p:spPr bwMode="auto">
            <a:xfrm>
              <a:off x="2427" y="1796"/>
              <a:ext cx="312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P1.0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81" name="Rectangle 340"/>
            <p:cNvSpPr>
              <a:spLocks noChangeArrowheads="1"/>
            </p:cNvSpPr>
            <p:nvPr/>
          </p:nvSpPr>
          <p:spPr bwMode="auto">
            <a:xfrm>
              <a:off x="2037" y="2517"/>
              <a:ext cx="437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89S51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82" name="Rectangle 341"/>
            <p:cNvSpPr>
              <a:spLocks noChangeArrowheads="1"/>
            </p:cNvSpPr>
            <p:nvPr/>
          </p:nvSpPr>
          <p:spPr bwMode="auto">
            <a:xfrm>
              <a:off x="2428" y="3287"/>
              <a:ext cx="312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P1.1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83" name="Rectangle 343"/>
            <p:cNvSpPr>
              <a:spLocks noChangeArrowheads="1"/>
            </p:cNvSpPr>
            <p:nvPr/>
          </p:nvSpPr>
          <p:spPr bwMode="auto">
            <a:xfrm>
              <a:off x="885" y="3067"/>
              <a:ext cx="269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30P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84" name="Rectangle 345"/>
            <p:cNvSpPr>
              <a:spLocks noChangeArrowheads="1"/>
            </p:cNvSpPr>
            <p:nvPr/>
          </p:nvSpPr>
          <p:spPr bwMode="auto">
            <a:xfrm>
              <a:off x="1648" y="3309"/>
              <a:ext cx="436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XTAL1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85" name="Rectangle 346"/>
            <p:cNvSpPr>
              <a:spLocks noChangeArrowheads="1"/>
            </p:cNvSpPr>
            <p:nvPr/>
          </p:nvSpPr>
          <p:spPr bwMode="auto">
            <a:xfrm>
              <a:off x="1656" y="3566"/>
              <a:ext cx="436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XTAL2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86" name="Rectangle 347"/>
            <p:cNvSpPr>
              <a:spLocks noChangeArrowheads="1"/>
            </p:cNvSpPr>
            <p:nvPr/>
          </p:nvSpPr>
          <p:spPr bwMode="auto">
            <a:xfrm>
              <a:off x="1701" y="3792"/>
              <a:ext cx="338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GND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87" name="Line 348"/>
            <p:cNvSpPr>
              <a:spLocks noChangeShapeType="1"/>
            </p:cNvSpPr>
            <p:nvPr/>
          </p:nvSpPr>
          <p:spPr bwMode="auto">
            <a:xfrm flipV="1">
              <a:off x="1095" y="3634"/>
              <a:ext cx="1" cy="167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8" name="Line 349"/>
            <p:cNvSpPr>
              <a:spLocks noChangeShapeType="1"/>
            </p:cNvSpPr>
            <p:nvPr/>
          </p:nvSpPr>
          <p:spPr bwMode="auto">
            <a:xfrm flipH="1">
              <a:off x="760" y="3372"/>
              <a:ext cx="249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9" name="Line 350"/>
            <p:cNvSpPr>
              <a:spLocks noChangeShapeType="1"/>
            </p:cNvSpPr>
            <p:nvPr/>
          </p:nvSpPr>
          <p:spPr bwMode="auto">
            <a:xfrm>
              <a:off x="1195" y="3458"/>
              <a:ext cx="300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0" name="Line 351"/>
            <p:cNvSpPr>
              <a:spLocks noChangeShapeType="1"/>
            </p:cNvSpPr>
            <p:nvPr/>
          </p:nvSpPr>
          <p:spPr bwMode="auto">
            <a:xfrm>
              <a:off x="1195" y="3612"/>
              <a:ext cx="300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1" name="Line 352"/>
            <p:cNvSpPr>
              <a:spLocks noChangeShapeType="1"/>
            </p:cNvSpPr>
            <p:nvPr/>
          </p:nvSpPr>
          <p:spPr bwMode="auto">
            <a:xfrm>
              <a:off x="770" y="3381"/>
              <a:ext cx="1" cy="35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2" name="Line 353"/>
            <p:cNvSpPr>
              <a:spLocks noChangeShapeType="1"/>
            </p:cNvSpPr>
            <p:nvPr/>
          </p:nvSpPr>
          <p:spPr bwMode="auto">
            <a:xfrm>
              <a:off x="763" y="3721"/>
              <a:ext cx="249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3" name="Line 354"/>
            <p:cNvSpPr>
              <a:spLocks noChangeShapeType="1"/>
            </p:cNvSpPr>
            <p:nvPr/>
          </p:nvSpPr>
          <p:spPr bwMode="auto">
            <a:xfrm>
              <a:off x="1349" y="3604"/>
              <a:ext cx="1" cy="13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4" name="Rectangle 355"/>
            <p:cNvSpPr>
              <a:spLocks noChangeArrowheads="1"/>
            </p:cNvSpPr>
            <p:nvPr/>
          </p:nvSpPr>
          <p:spPr bwMode="auto">
            <a:xfrm>
              <a:off x="2013" y="2272"/>
              <a:ext cx="450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89C51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595" name="Line 356"/>
            <p:cNvSpPr>
              <a:spLocks noChangeShapeType="1"/>
            </p:cNvSpPr>
            <p:nvPr/>
          </p:nvSpPr>
          <p:spPr bwMode="auto">
            <a:xfrm>
              <a:off x="1591" y="1209"/>
              <a:ext cx="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96" name="Line 357"/>
            <p:cNvSpPr>
              <a:spLocks noChangeShapeType="1"/>
            </p:cNvSpPr>
            <p:nvPr/>
          </p:nvSpPr>
          <p:spPr bwMode="auto">
            <a:xfrm flipH="1">
              <a:off x="4544" y="2300"/>
              <a:ext cx="242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7" name="Line 358"/>
            <p:cNvSpPr>
              <a:spLocks noChangeShapeType="1"/>
            </p:cNvSpPr>
            <p:nvPr/>
          </p:nvSpPr>
          <p:spPr bwMode="auto">
            <a:xfrm>
              <a:off x="781" y="1833"/>
              <a:ext cx="182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8" name="Freeform 360"/>
            <p:cNvSpPr/>
            <p:nvPr/>
          </p:nvSpPr>
          <p:spPr bwMode="auto">
            <a:xfrm>
              <a:off x="4322" y="1924"/>
              <a:ext cx="348" cy="376"/>
            </a:xfrm>
            <a:custGeom>
              <a:avLst/>
              <a:gdLst>
                <a:gd name="T0" fmla="*/ 0 w 1006"/>
                <a:gd name="T1" fmla="*/ 0 h 1645"/>
                <a:gd name="T2" fmla="*/ 120 w 1006"/>
                <a:gd name="T3" fmla="*/ 0 h 1645"/>
                <a:gd name="T4" fmla="*/ 120 w 1006"/>
                <a:gd name="T5" fmla="*/ 86 h 1645"/>
                <a:gd name="T6" fmla="*/ 0 60000 65536"/>
                <a:gd name="T7" fmla="*/ 0 60000 65536"/>
                <a:gd name="T8" fmla="*/ 0 60000 65536"/>
                <a:gd name="T9" fmla="*/ 0 w 1006"/>
                <a:gd name="T10" fmla="*/ 0 h 1645"/>
                <a:gd name="T11" fmla="*/ 1006 w 1006"/>
                <a:gd name="T12" fmla="*/ 1645 h 16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6" h="1645">
                  <a:moveTo>
                    <a:pt x="0" y="0"/>
                  </a:moveTo>
                  <a:lnTo>
                    <a:pt x="1006" y="0"/>
                  </a:lnTo>
                  <a:lnTo>
                    <a:pt x="1006" y="1645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599" name="Freeform 361"/>
            <p:cNvSpPr/>
            <p:nvPr/>
          </p:nvSpPr>
          <p:spPr bwMode="auto">
            <a:xfrm>
              <a:off x="3366" y="2645"/>
              <a:ext cx="136" cy="349"/>
            </a:xfrm>
            <a:custGeom>
              <a:avLst/>
              <a:gdLst>
                <a:gd name="T0" fmla="*/ 27 w 393"/>
                <a:gd name="T1" fmla="*/ 80 h 1524"/>
                <a:gd name="T2" fmla="*/ 47 w 393"/>
                <a:gd name="T3" fmla="*/ 80 h 1524"/>
                <a:gd name="T4" fmla="*/ 47 w 393"/>
                <a:gd name="T5" fmla="*/ 0 h 1524"/>
                <a:gd name="T6" fmla="*/ 0 w 393"/>
                <a:gd name="T7" fmla="*/ 0 h 1524"/>
                <a:gd name="T8" fmla="*/ 0 w 393"/>
                <a:gd name="T9" fmla="*/ 80 h 1524"/>
                <a:gd name="T10" fmla="*/ 27 w 393"/>
                <a:gd name="T11" fmla="*/ 80 h 15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3"/>
                <a:gd name="T19" fmla="*/ 0 h 1524"/>
                <a:gd name="T20" fmla="*/ 393 w 393"/>
                <a:gd name="T21" fmla="*/ 1524 h 15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3" h="1524">
                  <a:moveTo>
                    <a:pt x="229" y="1524"/>
                  </a:moveTo>
                  <a:lnTo>
                    <a:pt x="393" y="1524"/>
                  </a:lnTo>
                  <a:lnTo>
                    <a:pt x="39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9" y="1524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600" name="Line 362"/>
            <p:cNvSpPr>
              <a:spLocks noChangeShapeType="1"/>
            </p:cNvSpPr>
            <p:nvPr/>
          </p:nvSpPr>
          <p:spPr bwMode="auto">
            <a:xfrm flipH="1">
              <a:off x="1163" y="1833"/>
              <a:ext cx="165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1" name="Line 363"/>
            <p:cNvSpPr>
              <a:spLocks noChangeShapeType="1"/>
            </p:cNvSpPr>
            <p:nvPr/>
          </p:nvSpPr>
          <p:spPr bwMode="auto">
            <a:xfrm flipH="1">
              <a:off x="1069" y="2142"/>
              <a:ext cx="135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2" name="Freeform 364"/>
            <p:cNvSpPr/>
            <p:nvPr/>
          </p:nvSpPr>
          <p:spPr bwMode="auto">
            <a:xfrm>
              <a:off x="1258" y="2407"/>
              <a:ext cx="70" cy="362"/>
            </a:xfrm>
            <a:custGeom>
              <a:avLst/>
              <a:gdLst>
                <a:gd name="T0" fmla="*/ 24 w 206"/>
                <a:gd name="T1" fmla="*/ 0 h 1584"/>
                <a:gd name="T2" fmla="*/ 0 w 206"/>
                <a:gd name="T3" fmla="*/ 0 h 1584"/>
                <a:gd name="T4" fmla="*/ 0 w 206"/>
                <a:gd name="T5" fmla="*/ 83 h 1584"/>
                <a:gd name="T6" fmla="*/ 24 w 206"/>
                <a:gd name="T7" fmla="*/ 83 h 1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584"/>
                <a:gd name="T14" fmla="*/ 206 w 206"/>
                <a:gd name="T15" fmla="*/ 1584 h 1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584">
                  <a:moveTo>
                    <a:pt x="206" y="0"/>
                  </a:moveTo>
                  <a:lnTo>
                    <a:pt x="0" y="0"/>
                  </a:lnTo>
                  <a:lnTo>
                    <a:pt x="0" y="1584"/>
                  </a:lnTo>
                  <a:lnTo>
                    <a:pt x="205" y="1584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603" name="Line 365"/>
            <p:cNvSpPr>
              <a:spLocks noChangeShapeType="1"/>
            </p:cNvSpPr>
            <p:nvPr/>
          </p:nvSpPr>
          <p:spPr bwMode="auto">
            <a:xfrm flipV="1">
              <a:off x="1328" y="2390"/>
              <a:ext cx="1" cy="1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4" name="Freeform 366"/>
            <p:cNvSpPr/>
            <p:nvPr/>
          </p:nvSpPr>
          <p:spPr bwMode="auto">
            <a:xfrm>
              <a:off x="1326" y="2407"/>
              <a:ext cx="65" cy="362"/>
            </a:xfrm>
            <a:custGeom>
              <a:avLst/>
              <a:gdLst>
                <a:gd name="T0" fmla="*/ 0 w 185"/>
                <a:gd name="T1" fmla="*/ 83 h 1584"/>
                <a:gd name="T2" fmla="*/ 23 w 185"/>
                <a:gd name="T3" fmla="*/ 83 h 1584"/>
                <a:gd name="T4" fmla="*/ 23 w 185"/>
                <a:gd name="T5" fmla="*/ 0 h 1584"/>
                <a:gd name="T6" fmla="*/ 0 w 185"/>
                <a:gd name="T7" fmla="*/ 0 h 1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584"/>
                <a:gd name="T14" fmla="*/ 185 w 185"/>
                <a:gd name="T15" fmla="*/ 1584 h 1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584">
                  <a:moveTo>
                    <a:pt x="0" y="1584"/>
                  </a:moveTo>
                  <a:lnTo>
                    <a:pt x="185" y="1584"/>
                  </a:lnTo>
                  <a:lnTo>
                    <a:pt x="185" y="0"/>
                  </a:lnTo>
                  <a:lnTo>
                    <a:pt x="1" y="0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605" name="Line 367"/>
            <p:cNvSpPr>
              <a:spLocks noChangeShapeType="1"/>
            </p:cNvSpPr>
            <p:nvPr/>
          </p:nvSpPr>
          <p:spPr bwMode="auto">
            <a:xfrm flipV="1">
              <a:off x="1328" y="2203"/>
              <a:ext cx="1" cy="1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6" name="Line 368"/>
            <p:cNvSpPr>
              <a:spLocks noChangeShapeType="1"/>
            </p:cNvSpPr>
            <p:nvPr/>
          </p:nvSpPr>
          <p:spPr bwMode="auto">
            <a:xfrm flipH="1">
              <a:off x="1162" y="2194"/>
              <a:ext cx="16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7" name="Line 369"/>
            <p:cNvSpPr>
              <a:spLocks noChangeShapeType="1"/>
            </p:cNvSpPr>
            <p:nvPr/>
          </p:nvSpPr>
          <p:spPr bwMode="auto">
            <a:xfrm>
              <a:off x="1073" y="2017"/>
              <a:ext cx="1" cy="125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8" name="Line 370"/>
            <p:cNvSpPr>
              <a:spLocks noChangeShapeType="1"/>
            </p:cNvSpPr>
            <p:nvPr/>
          </p:nvSpPr>
          <p:spPr bwMode="auto">
            <a:xfrm flipH="1" flipV="1">
              <a:off x="937" y="2142"/>
              <a:ext cx="13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9" name="Freeform 371"/>
            <p:cNvSpPr/>
            <p:nvPr/>
          </p:nvSpPr>
          <p:spPr bwMode="auto">
            <a:xfrm>
              <a:off x="788" y="1212"/>
              <a:ext cx="186" cy="985"/>
            </a:xfrm>
            <a:custGeom>
              <a:avLst/>
              <a:gdLst>
                <a:gd name="T0" fmla="*/ 0 w 541"/>
                <a:gd name="T1" fmla="*/ 0 h 4305"/>
                <a:gd name="T2" fmla="*/ 0 w 541"/>
                <a:gd name="T3" fmla="*/ 225 h 4305"/>
                <a:gd name="T4" fmla="*/ 64 w 541"/>
                <a:gd name="T5" fmla="*/ 225 h 4305"/>
                <a:gd name="T6" fmla="*/ 0 60000 65536"/>
                <a:gd name="T7" fmla="*/ 0 60000 65536"/>
                <a:gd name="T8" fmla="*/ 0 60000 65536"/>
                <a:gd name="T9" fmla="*/ 0 w 541"/>
                <a:gd name="T10" fmla="*/ 0 h 4305"/>
                <a:gd name="T11" fmla="*/ 541 w 541"/>
                <a:gd name="T12" fmla="*/ 4305 h 4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1" h="4305">
                  <a:moveTo>
                    <a:pt x="0" y="0"/>
                  </a:moveTo>
                  <a:lnTo>
                    <a:pt x="0" y="4305"/>
                  </a:lnTo>
                  <a:lnTo>
                    <a:pt x="541" y="4305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610" name="Line 372"/>
            <p:cNvSpPr>
              <a:spLocks noChangeShapeType="1"/>
            </p:cNvSpPr>
            <p:nvPr/>
          </p:nvSpPr>
          <p:spPr bwMode="auto">
            <a:xfrm>
              <a:off x="1328" y="1848"/>
              <a:ext cx="1" cy="34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1" name="Line 373"/>
            <p:cNvSpPr>
              <a:spLocks noChangeShapeType="1"/>
            </p:cNvSpPr>
            <p:nvPr/>
          </p:nvSpPr>
          <p:spPr bwMode="auto">
            <a:xfrm flipH="1">
              <a:off x="1225" y="3043"/>
              <a:ext cx="103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2" name="Line 374"/>
            <p:cNvSpPr>
              <a:spLocks noChangeShapeType="1"/>
            </p:cNvSpPr>
            <p:nvPr/>
          </p:nvSpPr>
          <p:spPr bwMode="auto">
            <a:xfrm flipH="1">
              <a:off x="466" y="3771"/>
              <a:ext cx="104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3" name="Line 375"/>
            <p:cNvSpPr>
              <a:spLocks noChangeShapeType="1"/>
            </p:cNvSpPr>
            <p:nvPr/>
          </p:nvSpPr>
          <p:spPr bwMode="auto">
            <a:xfrm flipH="1">
              <a:off x="567" y="3771"/>
              <a:ext cx="103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4" name="Freeform 376"/>
            <p:cNvSpPr/>
            <p:nvPr/>
          </p:nvSpPr>
          <p:spPr bwMode="auto">
            <a:xfrm>
              <a:off x="564" y="3547"/>
              <a:ext cx="221" cy="224"/>
            </a:xfrm>
            <a:custGeom>
              <a:avLst/>
              <a:gdLst>
                <a:gd name="T0" fmla="*/ 0 w 637"/>
                <a:gd name="T1" fmla="*/ 51 h 976"/>
                <a:gd name="T2" fmla="*/ 0 w 637"/>
                <a:gd name="T3" fmla="*/ 0 h 976"/>
                <a:gd name="T4" fmla="*/ 77 w 637"/>
                <a:gd name="T5" fmla="*/ 0 h 976"/>
                <a:gd name="T6" fmla="*/ 0 60000 65536"/>
                <a:gd name="T7" fmla="*/ 0 60000 65536"/>
                <a:gd name="T8" fmla="*/ 0 60000 65536"/>
                <a:gd name="T9" fmla="*/ 0 w 637"/>
                <a:gd name="T10" fmla="*/ 0 h 976"/>
                <a:gd name="T11" fmla="*/ 637 w 637"/>
                <a:gd name="T12" fmla="*/ 976 h 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7" h="976">
                  <a:moveTo>
                    <a:pt x="0" y="976"/>
                  </a:moveTo>
                  <a:lnTo>
                    <a:pt x="0" y="0"/>
                  </a:lnTo>
                  <a:lnTo>
                    <a:pt x="637" y="0"/>
                  </a:lnTo>
                </a:path>
              </a:pathLst>
            </a:cu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615" name="Line 377"/>
            <p:cNvSpPr>
              <a:spLocks noChangeShapeType="1"/>
            </p:cNvSpPr>
            <p:nvPr/>
          </p:nvSpPr>
          <p:spPr bwMode="auto">
            <a:xfrm>
              <a:off x="1048" y="3366"/>
              <a:ext cx="577" cy="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6" name="Line 378"/>
            <p:cNvSpPr>
              <a:spLocks noChangeShapeType="1"/>
            </p:cNvSpPr>
            <p:nvPr/>
          </p:nvSpPr>
          <p:spPr bwMode="auto">
            <a:xfrm>
              <a:off x="1099" y="3716"/>
              <a:ext cx="526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7" name="Line 379"/>
            <p:cNvSpPr>
              <a:spLocks noChangeShapeType="1"/>
            </p:cNvSpPr>
            <p:nvPr/>
          </p:nvSpPr>
          <p:spPr bwMode="auto">
            <a:xfrm flipH="1">
              <a:off x="1325" y="3043"/>
              <a:ext cx="104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8" name="Line 380"/>
            <p:cNvSpPr>
              <a:spLocks noChangeShapeType="1"/>
            </p:cNvSpPr>
            <p:nvPr/>
          </p:nvSpPr>
          <p:spPr bwMode="auto">
            <a:xfrm flipV="1">
              <a:off x="1328" y="2780"/>
              <a:ext cx="1" cy="263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9" name="Line 381"/>
            <p:cNvSpPr>
              <a:spLocks noChangeShapeType="1"/>
            </p:cNvSpPr>
            <p:nvPr/>
          </p:nvSpPr>
          <p:spPr bwMode="auto">
            <a:xfrm>
              <a:off x="777" y="1300"/>
              <a:ext cx="848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0" name="Line 382"/>
            <p:cNvSpPr>
              <a:spLocks noChangeShapeType="1"/>
            </p:cNvSpPr>
            <p:nvPr/>
          </p:nvSpPr>
          <p:spPr bwMode="auto">
            <a:xfrm>
              <a:off x="777" y="1530"/>
              <a:ext cx="848" cy="1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1" name="Line 383"/>
            <p:cNvSpPr>
              <a:spLocks noChangeShapeType="1"/>
            </p:cNvSpPr>
            <p:nvPr/>
          </p:nvSpPr>
          <p:spPr bwMode="auto">
            <a:xfrm flipH="1">
              <a:off x="1350" y="1833"/>
              <a:ext cx="275" cy="6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2" name="Line 385"/>
            <p:cNvSpPr>
              <a:spLocks noChangeShapeType="1"/>
            </p:cNvSpPr>
            <p:nvPr/>
          </p:nvSpPr>
          <p:spPr bwMode="auto">
            <a:xfrm flipV="1">
              <a:off x="1144" y="1726"/>
              <a:ext cx="1" cy="240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3" name="Rectangle 386"/>
            <p:cNvSpPr>
              <a:spLocks noChangeArrowheads="1"/>
            </p:cNvSpPr>
            <p:nvPr/>
          </p:nvSpPr>
          <p:spPr bwMode="auto">
            <a:xfrm>
              <a:off x="989" y="1724"/>
              <a:ext cx="71" cy="23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kumimoji="1" lang="zh-CN" altLang="zh-CN" sz="2000">
                <a:latin typeface="Times New Roman" pitchFamily="18" charset="0"/>
              </a:endParaRPr>
            </a:p>
          </p:txBody>
        </p:sp>
        <p:sp>
          <p:nvSpPr>
            <p:cNvPr id="22624" name="Line 387"/>
            <p:cNvSpPr>
              <a:spLocks noChangeShapeType="1"/>
            </p:cNvSpPr>
            <p:nvPr/>
          </p:nvSpPr>
          <p:spPr bwMode="auto">
            <a:xfrm flipV="1">
              <a:off x="1023" y="3637"/>
              <a:ext cx="1" cy="167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5" name="Rectangle 388"/>
            <p:cNvSpPr>
              <a:spLocks noChangeArrowheads="1"/>
            </p:cNvSpPr>
            <p:nvPr/>
          </p:nvSpPr>
          <p:spPr bwMode="auto">
            <a:xfrm>
              <a:off x="1204" y="3503"/>
              <a:ext cx="276" cy="64"/>
            </a:xfrm>
            <a:prstGeom prst="rect">
              <a:avLst/>
            </a:prstGeom>
            <a:solidFill>
              <a:srgbClr val="000099"/>
            </a:solidFill>
            <a:ln w="44450">
              <a:solidFill>
                <a:srgbClr val="0000FF"/>
              </a:solidFill>
              <a:miter lim="800000"/>
            </a:ln>
          </p:spPr>
          <p:txBody>
            <a:bodyPr/>
            <a:lstStyle/>
            <a:p>
              <a:endParaRPr kumimoji="1" lang="zh-CN" altLang="zh-CN" sz="2000">
                <a:latin typeface="Times New Roman" pitchFamily="18" charset="0"/>
              </a:endParaRPr>
            </a:p>
          </p:txBody>
        </p:sp>
        <p:sp>
          <p:nvSpPr>
            <p:cNvPr id="22626" name="Line 389"/>
            <p:cNvSpPr>
              <a:spLocks noChangeShapeType="1"/>
            </p:cNvSpPr>
            <p:nvPr/>
          </p:nvSpPr>
          <p:spPr bwMode="auto">
            <a:xfrm flipV="1">
              <a:off x="1348" y="3369"/>
              <a:ext cx="1" cy="8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7" name="Rectangle 390"/>
            <p:cNvSpPr>
              <a:spLocks noChangeArrowheads="1"/>
            </p:cNvSpPr>
            <p:nvPr/>
          </p:nvSpPr>
          <p:spPr bwMode="auto">
            <a:xfrm>
              <a:off x="1667" y="1237"/>
              <a:ext cx="240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Vcc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28" name="Rectangle 391"/>
            <p:cNvSpPr>
              <a:spLocks noChangeArrowheads="1"/>
            </p:cNvSpPr>
            <p:nvPr/>
          </p:nvSpPr>
          <p:spPr bwMode="auto">
            <a:xfrm>
              <a:off x="1669" y="1371"/>
              <a:ext cx="104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--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29" name="Rectangle 392"/>
            <p:cNvSpPr>
              <a:spLocks noChangeArrowheads="1"/>
            </p:cNvSpPr>
            <p:nvPr/>
          </p:nvSpPr>
          <p:spPr bwMode="auto">
            <a:xfrm>
              <a:off x="1682" y="1457"/>
              <a:ext cx="182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EA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30" name="Rectangle 393"/>
            <p:cNvSpPr>
              <a:spLocks noChangeArrowheads="1"/>
            </p:cNvSpPr>
            <p:nvPr/>
          </p:nvSpPr>
          <p:spPr bwMode="auto">
            <a:xfrm>
              <a:off x="1655" y="1748"/>
              <a:ext cx="262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RST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31" name="Rectangle 394"/>
            <p:cNvSpPr>
              <a:spLocks noChangeArrowheads="1"/>
            </p:cNvSpPr>
            <p:nvPr/>
          </p:nvSpPr>
          <p:spPr bwMode="auto">
            <a:xfrm>
              <a:off x="2037" y="2517"/>
              <a:ext cx="437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89S51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32" name="Rectangle 395"/>
            <p:cNvSpPr>
              <a:spLocks noChangeArrowheads="1"/>
            </p:cNvSpPr>
            <p:nvPr/>
          </p:nvSpPr>
          <p:spPr bwMode="auto">
            <a:xfrm>
              <a:off x="3334" y="2049"/>
              <a:ext cx="268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+5V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33" name="Rectangle 396"/>
            <p:cNvSpPr>
              <a:spLocks noChangeArrowheads="1"/>
            </p:cNvSpPr>
            <p:nvPr/>
          </p:nvSpPr>
          <p:spPr bwMode="auto">
            <a:xfrm>
              <a:off x="2428" y="3287"/>
              <a:ext cx="312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P1.1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34" name="Rectangle 397"/>
            <p:cNvSpPr>
              <a:spLocks noChangeArrowheads="1"/>
            </p:cNvSpPr>
            <p:nvPr/>
          </p:nvSpPr>
          <p:spPr bwMode="auto">
            <a:xfrm>
              <a:off x="3652" y="2704"/>
              <a:ext cx="182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1K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35" name="Rectangle 398"/>
            <p:cNvSpPr>
              <a:spLocks noChangeArrowheads="1"/>
            </p:cNvSpPr>
            <p:nvPr/>
          </p:nvSpPr>
          <p:spPr bwMode="auto">
            <a:xfrm>
              <a:off x="927" y="3779"/>
              <a:ext cx="269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30P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36" name="Rectangle 399"/>
            <p:cNvSpPr>
              <a:spLocks noChangeArrowheads="1"/>
            </p:cNvSpPr>
            <p:nvPr/>
          </p:nvSpPr>
          <p:spPr bwMode="auto">
            <a:xfrm>
              <a:off x="1648" y="3309"/>
              <a:ext cx="436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XTAL1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37" name="Line 401"/>
            <p:cNvSpPr>
              <a:spLocks noChangeShapeType="1"/>
            </p:cNvSpPr>
            <p:nvPr/>
          </p:nvSpPr>
          <p:spPr bwMode="auto">
            <a:xfrm>
              <a:off x="3431" y="3004"/>
              <a:ext cx="1" cy="40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8" name="Line 402"/>
            <p:cNvSpPr>
              <a:spLocks noChangeShapeType="1"/>
            </p:cNvSpPr>
            <p:nvPr/>
          </p:nvSpPr>
          <p:spPr bwMode="auto">
            <a:xfrm flipV="1">
              <a:off x="1095" y="3634"/>
              <a:ext cx="1" cy="167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9" name="Line 403"/>
            <p:cNvSpPr>
              <a:spLocks noChangeShapeType="1"/>
            </p:cNvSpPr>
            <p:nvPr/>
          </p:nvSpPr>
          <p:spPr bwMode="auto">
            <a:xfrm>
              <a:off x="1195" y="3457"/>
              <a:ext cx="300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0" name="Line 404"/>
            <p:cNvSpPr>
              <a:spLocks noChangeShapeType="1"/>
            </p:cNvSpPr>
            <p:nvPr/>
          </p:nvSpPr>
          <p:spPr bwMode="auto">
            <a:xfrm>
              <a:off x="1195" y="3612"/>
              <a:ext cx="300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1" name="Line 405"/>
            <p:cNvSpPr>
              <a:spLocks noChangeShapeType="1"/>
            </p:cNvSpPr>
            <p:nvPr/>
          </p:nvSpPr>
          <p:spPr bwMode="auto">
            <a:xfrm>
              <a:off x="770" y="3381"/>
              <a:ext cx="1" cy="35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2" name="Line 406"/>
            <p:cNvSpPr>
              <a:spLocks noChangeShapeType="1"/>
            </p:cNvSpPr>
            <p:nvPr/>
          </p:nvSpPr>
          <p:spPr bwMode="auto">
            <a:xfrm>
              <a:off x="763" y="3721"/>
              <a:ext cx="249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3" name="Line 407"/>
            <p:cNvSpPr>
              <a:spLocks noChangeShapeType="1"/>
            </p:cNvSpPr>
            <p:nvPr/>
          </p:nvSpPr>
          <p:spPr bwMode="auto">
            <a:xfrm>
              <a:off x="1349" y="3604"/>
              <a:ext cx="1" cy="13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4" name="Rectangle 408"/>
            <p:cNvSpPr>
              <a:spLocks noChangeArrowheads="1"/>
            </p:cNvSpPr>
            <p:nvPr/>
          </p:nvSpPr>
          <p:spPr bwMode="auto">
            <a:xfrm>
              <a:off x="2013" y="2272"/>
              <a:ext cx="450" cy="1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latin typeface="宋体" pitchFamily="2" charset="-122"/>
                </a:rPr>
                <a:t>89C51</a:t>
              </a:r>
              <a:endParaRPr kumimoji="1" lang="en-US" altLang="zh-CN" sz="2000" b="1">
                <a:latin typeface="宋体" pitchFamily="2" charset="-122"/>
              </a:endParaRPr>
            </a:p>
          </p:txBody>
        </p:sp>
        <p:sp>
          <p:nvSpPr>
            <p:cNvPr id="22645" name="Line 409"/>
            <p:cNvSpPr>
              <a:spLocks noChangeShapeType="1"/>
            </p:cNvSpPr>
            <p:nvPr/>
          </p:nvSpPr>
          <p:spPr bwMode="auto">
            <a:xfrm>
              <a:off x="1591" y="1209"/>
              <a:ext cx="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2646" name="Group 411"/>
            <p:cNvGrpSpPr/>
            <p:nvPr/>
          </p:nvGrpSpPr>
          <p:grpSpPr bwMode="auto">
            <a:xfrm>
              <a:off x="2863" y="3340"/>
              <a:ext cx="1899" cy="295"/>
              <a:chOff x="3876" y="3761"/>
              <a:chExt cx="1884" cy="295"/>
            </a:xfrm>
          </p:grpSpPr>
          <p:sp>
            <p:nvSpPr>
              <p:cNvPr id="22667" name="Line 412"/>
              <p:cNvSpPr>
                <a:spLocks noChangeShapeType="1"/>
              </p:cNvSpPr>
              <p:nvPr/>
            </p:nvSpPr>
            <p:spPr bwMode="auto">
              <a:xfrm>
                <a:off x="5461" y="4056"/>
                <a:ext cx="299" cy="0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68" name="Rectangle 413"/>
              <p:cNvSpPr>
                <a:spLocks noChangeArrowheads="1"/>
              </p:cNvSpPr>
              <p:nvPr/>
            </p:nvSpPr>
            <p:spPr bwMode="auto">
              <a:xfrm>
                <a:off x="4990" y="3850"/>
                <a:ext cx="92" cy="19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1" lang="en-US" altLang="zh-CN" sz="2000" b="1">
                    <a:latin typeface="宋体" pitchFamily="2" charset="-122"/>
                  </a:rPr>
                  <a:t>K</a:t>
                </a:r>
                <a:endParaRPr kumimoji="1" lang="en-US" altLang="zh-CN" sz="2000" b="1">
                  <a:latin typeface="宋体" pitchFamily="2" charset="-122"/>
                </a:endParaRPr>
              </a:p>
            </p:txBody>
          </p:sp>
          <p:sp>
            <p:nvSpPr>
              <p:cNvPr id="22669" name="Freeform 414"/>
              <p:cNvSpPr/>
              <p:nvPr/>
            </p:nvSpPr>
            <p:spPr bwMode="auto">
              <a:xfrm>
                <a:off x="5318" y="3815"/>
                <a:ext cx="298" cy="229"/>
              </a:xfrm>
              <a:custGeom>
                <a:avLst/>
                <a:gdLst>
                  <a:gd name="T0" fmla="*/ 98 w 908"/>
                  <a:gd name="T1" fmla="*/ 54 h 976"/>
                  <a:gd name="T2" fmla="*/ 98 w 908"/>
                  <a:gd name="T3" fmla="*/ 0 h 976"/>
                  <a:gd name="T4" fmla="*/ 0 w 908"/>
                  <a:gd name="T5" fmla="*/ 0 h 976"/>
                  <a:gd name="T6" fmla="*/ 0 60000 65536"/>
                  <a:gd name="T7" fmla="*/ 0 60000 65536"/>
                  <a:gd name="T8" fmla="*/ 0 60000 65536"/>
                  <a:gd name="T9" fmla="*/ 0 w 908"/>
                  <a:gd name="T10" fmla="*/ 0 h 976"/>
                  <a:gd name="T11" fmla="*/ 908 w 908"/>
                  <a:gd name="T12" fmla="*/ 976 h 9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8" h="976">
                    <a:moveTo>
                      <a:pt x="908" y="976"/>
                    </a:moveTo>
                    <a:lnTo>
                      <a:pt x="908" y="0"/>
                    </a:lnTo>
                    <a:lnTo>
                      <a:pt x="0" y="0"/>
                    </a:lnTo>
                  </a:path>
                </a:pathLst>
              </a:custGeom>
              <a:noFill/>
              <a:ln w="444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2670" name="Freeform 415"/>
              <p:cNvSpPr/>
              <p:nvPr/>
            </p:nvSpPr>
            <p:spPr bwMode="auto">
              <a:xfrm>
                <a:off x="5227" y="3761"/>
                <a:ext cx="91" cy="98"/>
              </a:xfrm>
              <a:custGeom>
                <a:avLst/>
                <a:gdLst>
                  <a:gd name="T0" fmla="*/ 42 w 197"/>
                  <a:gd name="T1" fmla="*/ 16 h 244"/>
                  <a:gd name="T2" fmla="*/ 41 w 197"/>
                  <a:gd name="T3" fmla="*/ 13 h 244"/>
                  <a:gd name="T4" fmla="*/ 40 w 197"/>
                  <a:gd name="T5" fmla="*/ 11 h 244"/>
                  <a:gd name="T6" fmla="*/ 38 w 197"/>
                  <a:gd name="T7" fmla="*/ 8 h 244"/>
                  <a:gd name="T8" fmla="*/ 36 w 197"/>
                  <a:gd name="T9" fmla="*/ 6 h 244"/>
                  <a:gd name="T10" fmla="*/ 34 w 197"/>
                  <a:gd name="T11" fmla="*/ 4 h 244"/>
                  <a:gd name="T12" fmla="*/ 32 w 197"/>
                  <a:gd name="T13" fmla="*/ 3 h 244"/>
                  <a:gd name="T14" fmla="*/ 29 w 197"/>
                  <a:gd name="T15" fmla="*/ 1 h 244"/>
                  <a:gd name="T16" fmla="*/ 25 w 197"/>
                  <a:gd name="T17" fmla="*/ 0 h 244"/>
                  <a:gd name="T18" fmla="*/ 21 w 197"/>
                  <a:gd name="T19" fmla="*/ 0 h 244"/>
                  <a:gd name="T20" fmla="*/ 17 w 197"/>
                  <a:gd name="T21" fmla="*/ 0 h 244"/>
                  <a:gd name="T22" fmla="*/ 12 w 197"/>
                  <a:gd name="T23" fmla="*/ 1 h 244"/>
                  <a:gd name="T24" fmla="*/ 9 w 197"/>
                  <a:gd name="T25" fmla="*/ 3 h 244"/>
                  <a:gd name="T26" fmla="*/ 6 w 197"/>
                  <a:gd name="T27" fmla="*/ 6 h 244"/>
                  <a:gd name="T28" fmla="*/ 3 w 197"/>
                  <a:gd name="T29" fmla="*/ 8 h 244"/>
                  <a:gd name="T30" fmla="*/ 1 w 197"/>
                  <a:gd name="T31" fmla="*/ 12 h 244"/>
                  <a:gd name="T32" fmla="*/ 0 w 197"/>
                  <a:gd name="T33" fmla="*/ 16 h 244"/>
                  <a:gd name="T34" fmla="*/ 0 w 197"/>
                  <a:gd name="T35" fmla="*/ 20 h 244"/>
                  <a:gd name="T36" fmla="*/ 0 w 197"/>
                  <a:gd name="T37" fmla="*/ 24 h 244"/>
                  <a:gd name="T38" fmla="*/ 1 w 197"/>
                  <a:gd name="T39" fmla="*/ 27 h 244"/>
                  <a:gd name="T40" fmla="*/ 2 w 197"/>
                  <a:gd name="T41" fmla="*/ 29 h 244"/>
                  <a:gd name="T42" fmla="*/ 3 w 197"/>
                  <a:gd name="T43" fmla="*/ 31 h 244"/>
                  <a:gd name="T44" fmla="*/ 4 w 197"/>
                  <a:gd name="T45" fmla="*/ 32 h 244"/>
                  <a:gd name="T46" fmla="*/ 6 w 197"/>
                  <a:gd name="T47" fmla="*/ 34 h 244"/>
                  <a:gd name="T48" fmla="*/ 9 w 197"/>
                  <a:gd name="T49" fmla="*/ 36 h 244"/>
                  <a:gd name="T50" fmla="*/ 12 w 197"/>
                  <a:gd name="T51" fmla="*/ 38 h 244"/>
                  <a:gd name="T52" fmla="*/ 17 w 197"/>
                  <a:gd name="T53" fmla="*/ 39 h 244"/>
                  <a:gd name="T54" fmla="*/ 21 w 197"/>
                  <a:gd name="T55" fmla="*/ 39 h 244"/>
                  <a:gd name="T56" fmla="*/ 25 w 197"/>
                  <a:gd name="T57" fmla="*/ 39 h 244"/>
                  <a:gd name="T58" fmla="*/ 27 w 197"/>
                  <a:gd name="T59" fmla="*/ 39 h 244"/>
                  <a:gd name="T60" fmla="*/ 29 w 197"/>
                  <a:gd name="T61" fmla="*/ 38 h 244"/>
                  <a:gd name="T62" fmla="*/ 32 w 197"/>
                  <a:gd name="T63" fmla="*/ 36 h 244"/>
                  <a:gd name="T64" fmla="*/ 34 w 197"/>
                  <a:gd name="T65" fmla="*/ 35 h 244"/>
                  <a:gd name="T66" fmla="*/ 36 w 197"/>
                  <a:gd name="T67" fmla="*/ 34 h 244"/>
                  <a:gd name="T68" fmla="*/ 37 w 197"/>
                  <a:gd name="T69" fmla="*/ 32 h 244"/>
                  <a:gd name="T70" fmla="*/ 39 w 197"/>
                  <a:gd name="T71" fmla="*/ 31 h 244"/>
                  <a:gd name="T72" fmla="*/ 39 w 197"/>
                  <a:gd name="T73" fmla="*/ 29 h 244"/>
                  <a:gd name="T74" fmla="*/ 40 w 197"/>
                  <a:gd name="T75" fmla="*/ 28 h 244"/>
                  <a:gd name="T76" fmla="*/ 40 w 197"/>
                  <a:gd name="T77" fmla="*/ 27 h 244"/>
                  <a:gd name="T78" fmla="*/ 41 w 197"/>
                  <a:gd name="T79" fmla="*/ 27 h 244"/>
                  <a:gd name="T80" fmla="*/ 41 w 197"/>
                  <a:gd name="T81" fmla="*/ 25 h 244"/>
                  <a:gd name="T82" fmla="*/ 42 w 197"/>
                  <a:gd name="T83" fmla="*/ 24 h 244"/>
                  <a:gd name="T84" fmla="*/ 42 w 197"/>
                  <a:gd name="T85" fmla="*/ 20 h 244"/>
                  <a:gd name="T86" fmla="*/ 42 w 197"/>
                  <a:gd name="T87" fmla="*/ 16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97"/>
                  <a:gd name="T133" fmla="*/ 0 h 244"/>
                  <a:gd name="T134" fmla="*/ 197 w 197"/>
                  <a:gd name="T135" fmla="*/ 244 h 24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97" h="244">
                    <a:moveTo>
                      <a:pt x="197" y="101"/>
                    </a:moveTo>
                    <a:lnTo>
                      <a:pt x="192" y="83"/>
                    </a:lnTo>
                    <a:lnTo>
                      <a:pt x="187" y="66"/>
                    </a:lnTo>
                    <a:lnTo>
                      <a:pt x="177" y="49"/>
                    </a:lnTo>
                    <a:lnTo>
                      <a:pt x="168" y="34"/>
                    </a:lnTo>
                    <a:lnTo>
                      <a:pt x="159" y="25"/>
                    </a:lnTo>
                    <a:lnTo>
                      <a:pt x="152" y="19"/>
                    </a:lnTo>
                    <a:lnTo>
                      <a:pt x="135" y="8"/>
                    </a:lnTo>
                    <a:lnTo>
                      <a:pt x="117" y="1"/>
                    </a:lnTo>
                    <a:lnTo>
                      <a:pt x="98" y="0"/>
                    </a:lnTo>
                    <a:lnTo>
                      <a:pt x="77" y="1"/>
                    </a:lnTo>
                    <a:lnTo>
                      <a:pt x="59" y="8"/>
                    </a:lnTo>
                    <a:lnTo>
                      <a:pt x="42" y="19"/>
                    </a:lnTo>
                    <a:lnTo>
                      <a:pt x="27" y="34"/>
                    </a:lnTo>
                    <a:lnTo>
                      <a:pt x="15" y="53"/>
                    </a:lnTo>
                    <a:lnTo>
                      <a:pt x="6" y="74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1" y="146"/>
                    </a:lnTo>
                    <a:lnTo>
                      <a:pt x="6" y="168"/>
                    </a:lnTo>
                    <a:lnTo>
                      <a:pt x="9" y="177"/>
                    </a:lnTo>
                    <a:lnTo>
                      <a:pt x="15" y="188"/>
                    </a:lnTo>
                    <a:lnTo>
                      <a:pt x="20" y="197"/>
                    </a:lnTo>
                    <a:lnTo>
                      <a:pt x="27" y="208"/>
                    </a:lnTo>
                    <a:lnTo>
                      <a:pt x="42" y="223"/>
                    </a:lnTo>
                    <a:lnTo>
                      <a:pt x="59" y="235"/>
                    </a:lnTo>
                    <a:lnTo>
                      <a:pt x="77" y="242"/>
                    </a:lnTo>
                    <a:lnTo>
                      <a:pt x="98" y="244"/>
                    </a:lnTo>
                    <a:lnTo>
                      <a:pt x="117" y="242"/>
                    </a:lnTo>
                    <a:lnTo>
                      <a:pt x="126" y="238"/>
                    </a:lnTo>
                    <a:lnTo>
                      <a:pt x="135" y="235"/>
                    </a:lnTo>
                    <a:lnTo>
                      <a:pt x="152" y="223"/>
                    </a:lnTo>
                    <a:lnTo>
                      <a:pt x="159" y="216"/>
                    </a:lnTo>
                    <a:lnTo>
                      <a:pt x="168" y="208"/>
                    </a:lnTo>
                    <a:lnTo>
                      <a:pt x="174" y="197"/>
                    </a:lnTo>
                    <a:lnTo>
                      <a:pt x="181" y="188"/>
                    </a:lnTo>
                    <a:lnTo>
                      <a:pt x="185" y="177"/>
                    </a:lnTo>
                    <a:lnTo>
                      <a:pt x="187" y="172"/>
                    </a:lnTo>
                    <a:lnTo>
                      <a:pt x="188" y="170"/>
                    </a:lnTo>
                    <a:lnTo>
                      <a:pt x="190" y="168"/>
                    </a:lnTo>
                    <a:lnTo>
                      <a:pt x="192" y="156"/>
                    </a:lnTo>
                    <a:lnTo>
                      <a:pt x="195" y="146"/>
                    </a:lnTo>
                    <a:lnTo>
                      <a:pt x="197" y="122"/>
                    </a:lnTo>
                    <a:lnTo>
                      <a:pt x="197" y="101"/>
                    </a:lnTo>
                  </a:path>
                </a:pathLst>
              </a:custGeom>
              <a:noFill/>
              <a:ln w="444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2671" name="Line 416"/>
              <p:cNvSpPr>
                <a:spLocks noChangeShapeType="1"/>
              </p:cNvSpPr>
              <p:nvPr/>
            </p:nvSpPr>
            <p:spPr bwMode="auto">
              <a:xfrm>
                <a:off x="3876" y="3812"/>
                <a:ext cx="1008" cy="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2647" name="Line 417"/>
            <p:cNvSpPr>
              <a:spLocks noChangeShapeType="1"/>
            </p:cNvSpPr>
            <p:nvPr/>
          </p:nvSpPr>
          <p:spPr bwMode="auto">
            <a:xfrm>
              <a:off x="1637" y="4047"/>
              <a:ext cx="130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48" name="Line 419"/>
            <p:cNvSpPr>
              <a:spLocks noChangeShapeType="1"/>
            </p:cNvSpPr>
            <p:nvPr/>
          </p:nvSpPr>
          <p:spPr bwMode="auto">
            <a:xfrm>
              <a:off x="2856" y="1900"/>
              <a:ext cx="101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49" name="Line 420"/>
            <p:cNvSpPr>
              <a:spLocks noChangeShapeType="1"/>
            </p:cNvSpPr>
            <p:nvPr/>
          </p:nvSpPr>
          <p:spPr bwMode="auto">
            <a:xfrm>
              <a:off x="3431" y="2428"/>
              <a:ext cx="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50" name="Line 421"/>
            <p:cNvSpPr>
              <a:spLocks noChangeShapeType="1"/>
            </p:cNvSpPr>
            <p:nvPr/>
          </p:nvSpPr>
          <p:spPr bwMode="auto">
            <a:xfrm flipV="1">
              <a:off x="1012" y="3280"/>
              <a:ext cx="1" cy="168"/>
            </a:xfrm>
            <a:prstGeom prst="line">
              <a:avLst/>
            </a:prstGeom>
            <a:noFill/>
            <a:ln w="4445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1" name="Line 422"/>
            <p:cNvSpPr>
              <a:spLocks noChangeShapeType="1"/>
            </p:cNvSpPr>
            <p:nvPr/>
          </p:nvSpPr>
          <p:spPr bwMode="auto">
            <a:xfrm>
              <a:off x="4326" y="1707"/>
              <a:ext cx="0" cy="3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52" name="AutoShape 438"/>
            <p:cNvSpPr>
              <a:spLocks noChangeArrowheads="1"/>
            </p:cNvSpPr>
            <p:nvPr/>
          </p:nvSpPr>
          <p:spPr bwMode="auto">
            <a:xfrm>
              <a:off x="3788" y="3339"/>
              <a:ext cx="91" cy="9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28575">
              <a:solidFill>
                <a:srgbClr val="0000FF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kumimoji="1" lang="zh-CN" altLang="zh-CN" sz="2000" b="1">
                <a:latin typeface="Times New Roman" pitchFamily="18" charset="0"/>
              </a:endParaRPr>
            </a:p>
          </p:txBody>
        </p:sp>
        <p:grpSp>
          <p:nvGrpSpPr>
            <p:cNvPr id="22653" name="Group 441"/>
            <p:cNvGrpSpPr/>
            <p:nvPr/>
          </p:nvGrpSpPr>
          <p:grpSpPr bwMode="auto">
            <a:xfrm>
              <a:off x="3860" y="1480"/>
              <a:ext cx="534" cy="1889"/>
              <a:chOff x="5103" y="1154"/>
              <a:chExt cx="534" cy="1889"/>
            </a:xfrm>
          </p:grpSpPr>
          <p:sp>
            <p:nvSpPr>
              <p:cNvPr id="22654" name="Line 425"/>
              <p:cNvSpPr>
                <a:spLocks noChangeShapeType="1"/>
              </p:cNvSpPr>
              <p:nvPr/>
            </p:nvSpPr>
            <p:spPr bwMode="auto">
              <a:xfrm flipV="1">
                <a:off x="5103" y="2976"/>
                <a:ext cx="499" cy="6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2655" name="Group 426"/>
              <p:cNvGrpSpPr/>
              <p:nvPr/>
            </p:nvGrpSpPr>
            <p:grpSpPr bwMode="auto">
              <a:xfrm>
                <a:off x="5135" y="1154"/>
                <a:ext cx="502" cy="154"/>
                <a:chOff x="3836" y="1440"/>
                <a:chExt cx="502" cy="161"/>
              </a:xfrm>
            </p:grpSpPr>
            <p:sp>
              <p:nvSpPr>
                <p:cNvPr id="22657" name="Freeform 427"/>
                <p:cNvSpPr/>
                <p:nvPr/>
              </p:nvSpPr>
              <p:spPr bwMode="auto">
                <a:xfrm>
                  <a:off x="3951" y="1440"/>
                  <a:ext cx="167" cy="105"/>
                </a:xfrm>
                <a:custGeom>
                  <a:avLst/>
                  <a:gdLst>
                    <a:gd name="T0" fmla="*/ 7 w 485"/>
                    <a:gd name="T1" fmla="*/ 18 h 464"/>
                    <a:gd name="T2" fmla="*/ 13 w 485"/>
                    <a:gd name="T3" fmla="*/ 24 h 464"/>
                    <a:gd name="T4" fmla="*/ 58 w 485"/>
                    <a:gd name="T5" fmla="*/ 0 h 464"/>
                    <a:gd name="T6" fmla="*/ 0 w 485"/>
                    <a:gd name="T7" fmla="*/ 12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112" y="464"/>
                      </a:lnTo>
                      <a:lnTo>
                        <a:pt x="485" y="0"/>
                      </a:lnTo>
                      <a:lnTo>
                        <a:pt x="0" y="231"/>
                      </a:lnTo>
                      <a:lnTo>
                        <a:pt x="58" y="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  <p:sp>
              <p:nvSpPr>
                <p:cNvPr id="22658" name="Freeform 428"/>
                <p:cNvSpPr/>
                <p:nvPr/>
              </p:nvSpPr>
              <p:spPr bwMode="auto">
                <a:xfrm>
                  <a:off x="3951" y="1440"/>
                  <a:ext cx="167" cy="105"/>
                </a:xfrm>
                <a:custGeom>
                  <a:avLst/>
                  <a:gdLst>
                    <a:gd name="T0" fmla="*/ 7 w 485"/>
                    <a:gd name="T1" fmla="*/ 18 h 464"/>
                    <a:gd name="T2" fmla="*/ 0 w 485"/>
                    <a:gd name="T3" fmla="*/ 12 h 464"/>
                    <a:gd name="T4" fmla="*/ 58 w 485"/>
                    <a:gd name="T5" fmla="*/ 0 h 464"/>
                    <a:gd name="T6" fmla="*/ 13 w 485"/>
                    <a:gd name="T7" fmla="*/ 24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0" y="231"/>
                      </a:lnTo>
                      <a:lnTo>
                        <a:pt x="485" y="0"/>
                      </a:lnTo>
                      <a:lnTo>
                        <a:pt x="112" y="464"/>
                      </a:lnTo>
                      <a:lnTo>
                        <a:pt x="58" y="350"/>
                      </a:lnTo>
                    </a:path>
                  </a:pathLst>
                </a:custGeom>
                <a:noFill/>
                <a:ln w="44450">
                  <a:solidFill>
                    <a:srgbClr val="0000FF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  <p:sp>
              <p:nvSpPr>
                <p:cNvPr id="22659" name="Line 429"/>
                <p:cNvSpPr>
                  <a:spLocks noChangeShapeType="1"/>
                </p:cNvSpPr>
                <p:nvPr/>
              </p:nvSpPr>
              <p:spPr bwMode="auto">
                <a:xfrm flipV="1">
                  <a:off x="3836" y="1521"/>
                  <a:ext cx="140" cy="69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0" name="Freeform 430"/>
                <p:cNvSpPr/>
                <p:nvPr/>
              </p:nvSpPr>
              <p:spPr bwMode="auto">
                <a:xfrm>
                  <a:off x="4171" y="1451"/>
                  <a:ext cx="167" cy="106"/>
                </a:xfrm>
                <a:custGeom>
                  <a:avLst/>
                  <a:gdLst>
                    <a:gd name="T0" fmla="*/ 7 w 485"/>
                    <a:gd name="T1" fmla="*/ 18 h 464"/>
                    <a:gd name="T2" fmla="*/ 13 w 485"/>
                    <a:gd name="T3" fmla="*/ 24 h 464"/>
                    <a:gd name="T4" fmla="*/ 58 w 485"/>
                    <a:gd name="T5" fmla="*/ 0 h 464"/>
                    <a:gd name="T6" fmla="*/ 0 w 485"/>
                    <a:gd name="T7" fmla="*/ 12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112" y="464"/>
                      </a:lnTo>
                      <a:lnTo>
                        <a:pt x="485" y="0"/>
                      </a:lnTo>
                      <a:lnTo>
                        <a:pt x="0" y="231"/>
                      </a:lnTo>
                      <a:lnTo>
                        <a:pt x="58" y="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  <p:sp>
              <p:nvSpPr>
                <p:cNvPr id="22661" name="Line 431"/>
                <p:cNvSpPr>
                  <a:spLocks noChangeShapeType="1"/>
                </p:cNvSpPr>
                <p:nvPr/>
              </p:nvSpPr>
              <p:spPr bwMode="auto">
                <a:xfrm flipV="1">
                  <a:off x="4054" y="1532"/>
                  <a:ext cx="141" cy="68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2" name="Freeform 432"/>
                <p:cNvSpPr/>
                <p:nvPr/>
              </p:nvSpPr>
              <p:spPr bwMode="auto">
                <a:xfrm>
                  <a:off x="4171" y="1451"/>
                  <a:ext cx="167" cy="106"/>
                </a:xfrm>
                <a:custGeom>
                  <a:avLst/>
                  <a:gdLst>
                    <a:gd name="T0" fmla="*/ 7 w 485"/>
                    <a:gd name="T1" fmla="*/ 18 h 464"/>
                    <a:gd name="T2" fmla="*/ 0 w 485"/>
                    <a:gd name="T3" fmla="*/ 12 h 464"/>
                    <a:gd name="T4" fmla="*/ 58 w 485"/>
                    <a:gd name="T5" fmla="*/ 0 h 464"/>
                    <a:gd name="T6" fmla="*/ 13 w 485"/>
                    <a:gd name="T7" fmla="*/ 24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0" y="231"/>
                      </a:lnTo>
                      <a:lnTo>
                        <a:pt x="485" y="0"/>
                      </a:lnTo>
                      <a:lnTo>
                        <a:pt x="112" y="464"/>
                      </a:lnTo>
                      <a:lnTo>
                        <a:pt x="58" y="350"/>
                      </a:lnTo>
                    </a:path>
                  </a:pathLst>
                </a:custGeom>
                <a:noFill/>
                <a:ln w="44450">
                  <a:solidFill>
                    <a:srgbClr val="0000FF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  <p:sp>
              <p:nvSpPr>
                <p:cNvPr id="22663" name="Freeform 433"/>
                <p:cNvSpPr/>
                <p:nvPr/>
              </p:nvSpPr>
              <p:spPr bwMode="auto">
                <a:xfrm>
                  <a:off x="3951" y="1440"/>
                  <a:ext cx="167" cy="105"/>
                </a:xfrm>
                <a:custGeom>
                  <a:avLst/>
                  <a:gdLst>
                    <a:gd name="T0" fmla="*/ 7 w 485"/>
                    <a:gd name="T1" fmla="*/ 18 h 464"/>
                    <a:gd name="T2" fmla="*/ 13 w 485"/>
                    <a:gd name="T3" fmla="*/ 24 h 464"/>
                    <a:gd name="T4" fmla="*/ 58 w 485"/>
                    <a:gd name="T5" fmla="*/ 0 h 464"/>
                    <a:gd name="T6" fmla="*/ 0 w 485"/>
                    <a:gd name="T7" fmla="*/ 12 h 464"/>
                    <a:gd name="T8" fmla="*/ 7 w 485"/>
                    <a:gd name="T9" fmla="*/ 18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112" y="464"/>
                      </a:lnTo>
                      <a:lnTo>
                        <a:pt x="485" y="0"/>
                      </a:lnTo>
                      <a:lnTo>
                        <a:pt x="0" y="231"/>
                      </a:lnTo>
                      <a:lnTo>
                        <a:pt x="58" y="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  <p:sp>
              <p:nvSpPr>
                <p:cNvPr id="22664" name="Line 434"/>
                <p:cNvSpPr>
                  <a:spLocks noChangeShapeType="1"/>
                </p:cNvSpPr>
                <p:nvPr/>
              </p:nvSpPr>
              <p:spPr bwMode="auto">
                <a:xfrm flipV="1">
                  <a:off x="3836" y="1521"/>
                  <a:ext cx="140" cy="69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665" name="Freeform 435"/>
                <p:cNvSpPr/>
                <p:nvPr/>
              </p:nvSpPr>
              <p:spPr bwMode="auto">
                <a:xfrm>
                  <a:off x="4171" y="1450"/>
                  <a:ext cx="167" cy="107"/>
                </a:xfrm>
                <a:custGeom>
                  <a:avLst/>
                  <a:gdLst>
                    <a:gd name="T0" fmla="*/ 7 w 485"/>
                    <a:gd name="T1" fmla="*/ 19 h 464"/>
                    <a:gd name="T2" fmla="*/ 13 w 485"/>
                    <a:gd name="T3" fmla="*/ 25 h 464"/>
                    <a:gd name="T4" fmla="*/ 58 w 485"/>
                    <a:gd name="T5" fmla="*/ 0 h 464"/>
                    <a:gd name="T6" fmla="*/ 0 w 485"/>
                    <a:gd name="T7" fmla="*/ 12 h 464"/>
                    <a:gd name="T8" fmla="*/ 7 w 485"/>
                    <a:gd name="T9" fmla="*/ 19 h 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464"/>
                    <a:gd name="T17" fmla="*/ 485 w 485"/>
                    <a:gd name="T18" fmla="*/ 464 h 4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464">
                      <a:moveTo>
                        <a:pt x="58" y="350"/>
                      </a:moveTo>
                      <a:lnTo>
                        <a:pt x="112" y="464"/>
                      </a:lnTo>
                      <a:lnTo>
                        <a:pt x="485" y="0"/>
                      </a:lnTo>
                      <a:lnTo>
                        <a:pt x="0" y="231"/>
                      </a:lnTo>
                      <a:lnTo>
                        <a:pt x="58" y="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600"/>
                </a:p>
              </p:txBody>
            </p:sp>
            <p:sp>
              <p:nvSpPr>
                <p:cNvPr id="22666" name="Line 436"/>
                <p:cNvSpPr>
                  <a:spLocks noChangeShapeType="1"/>
                </p:cNvSpPr>
                <p:nvPr/>
              </p:nvSpPr>
              <p:spPr bwMode="auto">
                <a:xfrm flipV="1">
                  <a:off x="4054" y="1532"/>
                  <a:ext cx="141" cy="69"/>
                </a:xfrm>
                <a:prstGeom prst="line">
                  <a:avLst/>
                </a:prstGeom>
                <a:noFill/>
                <a:ln w="44450">
                  <a:solidFill>
                    <a:srgbClr val="0000FF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656" name="AutoShape 437"/>
              <p:cNvSpPr>
                <a:spLocks noChangeArrowheads="1"/>
              </p:cNvSpPr>
              <p:nvPr/>
            </p:nvSpPr>
            <p:spPr bwMode="auto">
              <a:xfrm rot="5400000" flipH="1">
                <a:off x="5115" y="1332"/>
                <a:ext cx="476" cy="500"/>
              </a:xfrm>
              <a:prstGeom prst="triangle">
                <a:avLst>
                  <a:gd name="adj" fmla="val 50000"/>
                </a:avLst>
              </a:prstGeom>
              <a:solidFill>
                <a:srgbClr val="DE002A"/>
              </a:solidFill>
              <a:ln w="9525">
                <a:solidFill>
                  <a:srgbClr val="0000FF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endParaRPr kumimoji="1" lang="zh-CN" altLang="zh-CN" sz="2000">
                  <a:latin typeface="Times New Roman" pitchFamily="18" charset="0"/>
                </a:endParaRPr>
              </a:p>
            </p:txBody>
          </p:sp>
        </p:grpSp>
      </p:grpSp>
      <p:sp>
        <p:nvSpPr>
          <p:cNvPr id="22540" name="Text Box 147"/>
          <p:cNvSpPr txBox="1">
            <a:spLocks noChangeArrowheads="1"/>
          </p:cNvSpPr>
          <p:nvPr/>
        </p:nvSpPr>
        <p:spPr bwMode="auto">
          <a:xfrm>
            <a:off x="5219700" y="6308725"/>
            <a:ext cx="936625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solidFill>
                  <a:srgbClr val="C10719"/>
                </a:solidFill>
              </a:rPr>
              <a:t>图</a:t>
            </a:r>
            <a:r>
              <a:rPr lang="en-US" altLang="zh-CN" sz="1600" b="1">
                <a:solidFill>
                  <a:srgbClr val="C10719"/>
                </a:solidFill>
              </a:rPr>
              <a:t>5-3</a:t>
            </a:r>
            <a:endParaRPr lang="en-US" altLang="zh-CN" sz="1600" b="1">
              <a:solidFill>
                <a:srgbClr val="C10719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8436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197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57200"/>
            <a:ext cx="9144000" cy="5562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b="1" smtClean="0">
                <a:latin typeface="宋体" pitchFamily="2" charset="-122"/>
              </a:rPr>
              <a:t>编程如下：</a:t>
            </a:r>
            <a:r>
              <a:rPr lang="zh-CN" altLang="en-US" sz="2400" smtClean="0">
                <a:latin typeface="宋体" pitchFamily="2" charset="-122"/>
              </a:rPr>
              <a:t>  </a:t>
            </a:r>
            <a:endParaRPr lang="zh-CN" altLang="en-US" sz="240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smtClean="0">
                <a:latin typeface="宋体" pitchFamily="2" charset="-122"/>
              </a:rPr>
              <a:t>      </a:t>
            </a:r>
            <a:r>
              <a:rPr lang="en-US" altLang="zh-CN" sz="2800" b="1" smtClean="0"/>
              <a:t>CLR   P1.0         </a:t>
            </a:r>
            <a:r>
              <a:rPr lang="zh-CN" altLang="en-US" sz="2800" b="1" smtClean="0"/>
              <a:t>；使发光二极管灭    </a:t>
            </a:r>
            <a:endParaRPr lang="zh-CN" altLang="en-US" sz="2800" b="1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AGA:SETB  P1.1         </a:t>
            </a:r>
            <a:r>
              <a:rPr lang="zh-CN" altLang="en-US" sz="2800" b="1" smtClean="0"/>
              <a:t>；先对</a:t>
            </a:r>
            <a:r>
              <a:rPr lang="en-US" altLang="zh-CN" sz="2800" b="1" smtClean="0"/>
              <a:t>P1</a:t>
            </a:r>
            <a:r>
              <a:rPr lang="zh-CN" altLang="en-US" sz="2800" b="1" smtClean="0"/>
              <a:t>口写入“</a:t>
            </a:r>
            <a:r>
              <a:rPr lang="en-US" altLang="zh-CN" sz="2800" b="1" smtClean="0"/>
              <a:t>1”</a:t>
            </a:r>
            <a:endParaRPr lang="en-US" altLang="zh-CN" sz="2800" b="1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   JB   P1.1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LIG   </a:t>
            </a:r>
            <a:r>
              <a:rPr lang="zh-CN" altLang="en-US" sz="2800" b="1" smtClean="0"/>
              <a:t>；开关开，转</a:t>
            </a:r>
            <a:r>
              <a:rPr lang="en-US" altLang="zh-CN" sz="2800" b="1" smtClean="0"/>
              <a:t>LIG</a:t>
            </a:r>
            <a:endParaRPr lang="en-US" altLang="zh-CN" sz="2800" b="1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   SETB  P1.0         </a:t>
            </a:r>
            <a:r>
              <a:rPr lang="zh-CN" altLang="en-US" sz="2800" b="1" smtClean="0"/>
              <a:t>；开关合上，二极管亮</a:t>
            </a:r>
            <a:endParaRPr lang="zh-CN" altLang="en-US" sz="2800" b="1" smtClean="0"/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</a:t>
            </a:r>
            <a:r>
              <a:rPr lang="en-US" altLang="zh-CN" sz="2800" b="1" smtClean="0"/>
              <a:t>SJMP  AGA</a:t>
            </a:r>
            <a:endParaRPr lang="en-US" altLang="zh-CN" sz="2800" b="1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LIG:   CLR   P1.0            </a:t>
            </a:r>
            <a:r>
              <a:rPr lang="zh-CN" altLang="en-US" sz="2800" b="1" smtClean="0"/>
              <a:t>；开关开，二极管灭</a:t>
            </a:r>
            <a:endParaRPr lang="zh-CN" altLang="en-US" sz="2800" b="1" smtClean="0"/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  </a:t>
            </a:r>
            <a:r>
              <a:rPr lang="en-US" altLang="zh-CN" sz="2800" b="1" smtClean="0"/>
              <a:t>SJMP  AGA</a:t>
            </a:r>
            <a:endParaRPr lang="en-US" altLang="zh-CN" sz="2800" b="1" smtClean="0"/>
          </a:p>
          <a:p>
            <a:pPr eaLnBrk="1" hangingPunct="1">
              <a:buFontTx/>
              <a:buNone/>
            </a:pPr>
            <a:endParaRPr lang="en-US" altLang="zh-CN" sz="2800" b="1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83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/>
          <p:nvPr/>
        </p:nvGrpSpPr>
        <p:grpSpPr bwMode="auto">
          <a:xfrm>
            <a:off x="900113" y="2781300"/>
            <a:ext cx="4003675" cy="920750"/>
            <a:chOff x="1213" y="1152"/>
            <a:chExt cx="2522" cy="580"/>
          </a:xfrm>
        </p:grpSpPr>
        <p:sp>
          <p:nvSpPr>
            <p:cNvPr id="24606" name="Freeform 3"/>
            <p:cNvSpPr/>
            <p:nvPr/>
          </p:nvSpPr>
          <p:spPr bwMode="auto">
            <a:xfrm>
              <a:off x="2763" y="1473"/>
              <a:ext cx="391" cy="121"/>
            </a:xfrm>
            <a:custGeom>
              <a:avLst/>
              <a:gdLst>
                <a:gd name="T0" fmla="*/ 0 w 1175"/>
                <a:gd name="T1" fmla="*/ 21 h 488"/>
                <a:gd name="T2" fmla="*/ 0 w 1175"/>
                <a:gd name="T3" fmla="*/ 30 h 488"/>
                <a:gd name="T4" fmla="*/ 130 w 1175"/>
                <a:gd name="T5" fmla="*/ 30 h 488"/>
                <a:gd name="T6" fmla="*/ 130 w 1175"/>
                <a:gd name="T7" fmla="*/ 0 h 488"/>
                <a:gd name="T8" fmla="*/ 0 w 1175"/>
                <a:gd name="T9" fmla="*/ 0 h 488"/>
                <a:gd name="T10" fmla="*/ 0 w 1175"/>
                <a:gd name="T11" fmla="*/ 21 h 4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75"/>
                <a:gd name="T19" fmla="*/ 0 h 488"/>
                <a:gd name="T20" fmla="*/ 1175 w 1175"/>
                <a:gd name="T21" fmla="*/ 488 h 4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75" h="488">
                  <a:moveTo>
                    <a:pt x="0" y="334"/>
                  </a:moveTo>
                  <a:lnTo>
                    <a:pt x="0" y="488"/>
                  </a:lnTo>
                  <a:lnTo>
                    <a:pt x="1175" y="488"/>
                  </a:lnTo>
                  <a:lnTo>
                    <a:pt x="1175" y="0"/>
                  </a:lnTo>
                  <a:lnTo>
                    <a:pt x="0" y="0"/>
                  </a:lnTo>
                  <a:lnTo>
                    <a:pt x="0" y="334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Line 4"/>
            <p:cNvSpPr>
              <a:spLocks noChangeShapeType="1"/>
            </p:cNvSpPr>
            <p:nvPr/>
          </p:nvSpPr>
          <p:spPr bwMode="auto">
            <a:xfrm flipH="1">
              <a:off x="3190" y="1534"/>
              <a:ext cx="163" cy="1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Line 5"/>
            <p:cNvSpPr>
              <a:spLocks noChangeShapeType="1"/>
            </p:cNvSpPr>
            <p:nvPr/>
          </p:nvSpPr>
          <p:spPr bwMode="auto">
            <a:xfrm flipH="1">
              <a:off x="3353" y="1534"/>
              <a:ext cx="17" cy="1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Freeform 6"/>
            <p:cNvSpPr/>
            <p:nvPr/>
          </p:nvSpPr>
          <p:spPr bwMode="auto">
            <a:xfrm>
              <a:off x="3353" y="1488"/>
              <a:ext cx="98" cy="92"/>
            </a:xfrm>
            <a:custGeom>
              <a:avLst/>
              <a:gdLst>
                <a:gd name="T0" fmla="*/ 0 w 294"/>
                <a:gd name="T1" fmla="*/ 12 h 367"/>
                <a:gd name="T2" fmla="*/ 0 w 294"/>
                <a:gd name="T3" fmla="*/ 9 h 367"/>
                <a:gd name="T4" fmla="*/ 1 w 294"/>
                <a:gd name="T5" fmla="*/ 7 h 367"/>
                <a:gd name="T6" fmla="*/ 3 w 294"/>
                <a:gd name="T7" fmla="*/ 5 h 367"/>
                <a:gd name="T8" fmla="*/ 5 w 294"/>
                <a:gd name="T9" fmla="*/ 3 h 367"/>
                <a:gd name="T10" fmla="*/ 7 w 294"/>
                <a:gd name="T11" fmla="*/ 2 h 367"/>
                <a:gd name="T12" fmla="*/ 10 w 294"/>
                <a:gd name="T13" fmla="*/ 1 h 367"/>
                <a:gd name="T14" fmla="*/ 11 w 294"/>
                <a:gd name="T15" fmla="*/ 1 h 367"/>
                <a:gd name="T16" fmla="*/ 13 w 294"/>
                <a:gd name="T17" fmla="*/ 0 h 367"/>
                <a:gd name="T18" fmla="*/ 16 w 294"/>
                <a:gd name="T19" fmla="*/ 0 h 367"/>
                <a:gd name="T20" fmla="*/ 18 w 294"/>
                <a:gd name="T21" fmla="*/ 0 h 367"/>
                <a:gd name="T22" fmla="*/ 20 w 294"/>
                <a:gd name="T23" fmla="*/ 0 h 367"/>
                <a:gd name="T24" fmla="*/ 21 w 294"/>
                <a:gd name="T25" fmla="*/ 1 h 367"/>
                <a:gd name="T26" fmla="*/ 23 w 294"/>
                <a:gd name="T27" fmla="*/ 1 h 367"/>
                <a:gd name="T28" fmla="*/ 24 w 294"/>
                <a:gd name="T29" fmla="*/ 1 h 367"/>
                <a:gd name="T30" fmla="*/ 25 w 294"/>
                <a:gd name="T31" fmla="*/ 2 h 367"/>
                <a:gd name="T32" fmla="*/ 27 w 294"/>
                <a:gd name="T33" fmla="*/ 3 h 367"/>
                <a:gd name="T34" fmla="*/ 28 w 294"/>
                <a:gd name="T35" fmla="*/ 3 h 367"/>
                <a:gd name="T36" fmla="*/ 29 w 294"/>
                <a:gd name="T37" fmla="*/ 4 h 367"/>
                <a:gd name="T38" fmla="*/ 30 w 294"/>
                <a:gd name="T39" fmla="*/ 5 h 367"/>
                <a:gd name="T40" fmla="*/ 31 w 294"/>
                <a:gd name="T41" fmla="*/ 6 h 367"/>
                <a:gd name="T42" fmla="*/ 31 w 294"/>
                <a:gd name="T43" fmla="*/ 7 h 367"/>
                <a:gd name="T44" fmla="*/ 32 w 294"/>
                <a:gd name="T45" fmla="*/ 9 h 367"/>
                <a:gd name="T46" fmla="*/ 33 w 294"/>
                <a:gd name="T47" fmla="*/ 10 h 367"/>
                <a:gd name="T48" fmla="*/ 33 w 294"/>
                <a:gd name="T49" fmla="*/ 12 h 367"/>
                <a:gd name="T50" fmla="*/ 33 w 294"/>
                <a:gd name="T51" fmla="*/ 12 h 367"/>
                <a:gd name="T52" fmla="*/ 33 w 294"/>
                <a:gd name="T53" fmla="*/ 13 h 367"/>
                <a:gd name="T54" fmla="*/ 32 w 294"/>
                <a:gd name="T55" fmla="*/ 14 h 367"/>
                <a:gd name="T56" fmla="*/ 32 w 294"/>
                <a:gd name="T57" fmla="*/ 15 h 367"/>
                <a:gd name="T58" fmla="*/ 31 w 294"/>
                <a:gd name="T59" fmla="*/ 16 h 367"/>
                <a:gd name="T60" fmla="*/ 31 w 294"/>
                <a:gd name="T61" fmla="*/ 17 h 367"/>
                <a:gd name="T62" fmla="*/ 30 w 294"/>
                <a:gd name="T63" fmla="*/ 18 h 367"/>
                <a:gd name="T64" fmla="*/ 29 w 294"/>
                <a:gd name="T65" fmla="*/ 19 h 367"/>
                <a:gd name="T66" fmla="*/ 28 w 294"/>
                <a:gd name="T67" fmla="*/ 20 h 367"/>
                <a:gd name="T68" fmla="*/ 27 w 294"/>
                <a:gd name="T69" fmla="*/ 20 h 367"/>
                <a:gd name="T70" fmla="*/ 27 w 294"/>
                <a:gd name="T71" fmla="*/ 20 h 367"/>
                <a:gd name="T72" fmla="*/ 27 w 294"/>
                <a:gd name="T73" fmla="*/ 20 h 367"/>
                <a:gd name="T74" fmla="*/ 25 w 294"/>
                <a:gd name="T75" fmla="*/ 21 h 367"/>
                <a:gd name="T76" fmla="*/ 24 w 294"/>
                <a:gd name="T77" fmla="*/ 22 h 367"/>
                <a:gd name="T78" fmla="*/ 23 w 294"/>
                <a:gd name="T79" fmla="*/ 22 h 367"/>
                <a:gd name="T80" fmla="*/ 21 w 294"/>
                <a:gd name="T81" fmla="*/ 23 h 367"/>
                <a:gd name="T82" fmla="*/ 20 w 294"/>
                <a:gd name="T83" fmla="*/ 23 h 367"/>
                <a:gd name="T84" fmla="*/ 18 w 294"/>
                <a:gd name="T85" fmla="*/ 23 h 367"/>
                <a:gd name="T86" fmla="*/ 17 w 294"/>
                <a:gd name="T87" fmla="*/ 23 h 367"/>
                <a:gd name="T88" fmla="*/ 16 w 294"/>
                <a:gd name="T89" fmla="*/ 23 h 367"/>
                <a:gd name="T90" fmla="*/ 15 w 294"/>
                <a:gd name="T91" fmla="*/ 23 h 367"/>
                <a:gd name="T92" fmla="*/ 13 w 294"/>
                <a:gd name="T93" fmla="*/ 23 h 367"/>
                <a:gd name="T94" fmla="*/ 11 w 294"/>
                <a:gd name="T95" fmla="*/ 23 h 367"/>
                <a:gd name="T96" fmla="*/ 10 w 294"/>
                <a:gd name="T97" fmla="*/ 22 h 367"/>
                <a:gd name="T98" fmla="*/ 9 w 294"/>
                <a:gd name="T99" fmla="*/ 22 h 367"/>
                <a:gd name="T100" fmla="*/ 7 w 294"/>
                <a:gd name="T101" fmla="*/ 21 h 367"/>
                <a:gd name="T102" fmla="*/ 6 w 294"/>
                <a:gd name="T103" fmla="*/ 20 h 367"/>
                <a:gd name="T104" fmla="*/ 5 w 294"/>
                <a:gd name="T105" fmla="*/ 20 h 367"/>
                <a:gd name="T106" fmla="*/ 3 w 294"/>
                <a:gd name="T107" fmla="*/ 19 h 367"/>
                <a:gd name="T108" fmla="*/ 3 w 294"/>
                <a:gd name="T109" fmla="*/ 18 h 367"/>
                <a:gd name="T110" fmla="*/ 2 w 294"/>
                <a:gd name="T111" fmla="*/ 17 h 367"/>
                <a:gd name="T112" fmla="*/ 1 w 294"/>
                <a:gd name="T113" fmla="*/ 16 h 367"/>
                <a:gd name="T114" fmla="*/ 1 w 294"/>
                <a:gd name="T115" fmla="*/ 15 h 367"/>
                <a:gd name="T116" fmla="*/ 0 w 294"/>
                <a:gd name="T117" fmla="*/ 14 h 367"/>
                <a:gd name="T118" fmla="*/ 0 w 294"/>
                <a:gd name="T119" fmla="*/ 13 h 367"/>
                <a:gd name="T120" fmla="*/ 0 w 294"/>
                <a:gd name="T121" fmla="*/ 12 h 36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94"/>
                <a:gd name="T184" fmla="*/ 0 h 367"/>
                <a:gd name="T185" fmla="*/ 294 w 294"/>
                <a:gd name="T186" fmla="*/ 367 h 36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94" h="367">
                  <a:moveTo>
                    <a:pt x="0" y="182"/>
                  </a:moveTo>
                  <a:lnTo>
                    <a:pt x="2" y="143"/>
                  </a:lnTo>
                  <a:lnTo>
                    <a:pt x="10" y="111"/>
                  </a:lnTo>
                  <a:lnTo>
                    <a:pt x="23" y="80"/>
                  </a:lnTo>
                  <a:lnTo>
                    <a:pt x="43" y="53"/>
                  </a:lnTo>
                  <a:lnTo>
                    <a:pt x="65" y="29"/>
                  </a:lnTo>
                  <a:lnTo>
                    <a:pt x="90" y="13"/>
                  </a:lnTo>
                  <a:lnTo>
                    <a:pt x="102" y="7"/>
                  </a:lnTo>
                  <a:lnTo>
                    <a:pt x="117" y="3"/>
                  </a:lnTo>
                  <a:lnTo>
                    <a:pt x="148" y="0"/>
                  </a:lnTo>
                  <a:lnTo>
                    <a:pt x="161" y="0"/>
                  </a:lnTo>
                  <a:lnTo>
                    <a:pt x="176" y="3"/>
                  </a:lnTo>
                  <a:lnTo>
                    <a:pt x="190" y="7"/>
                  </a:lnTo>
                  <a:lnTo>
                    <a:pt x="204" y="13"/>
                  </a:lnTo>
                  <a:lnTo>
                    <a:pt x="215" y="20"/>
                  </a:lnTo>
                  <a:lnTo>
                    <a:pt x="228" y="29"/>
                  </a:lnTo>
                  <a:lnTo>
                    <a:pt x="239" y="40"/>
                  </a:lnTo>
                  <a:lnTo>
                    <a:pt x="251" y="53"/>
                  </a:lnTo>
                  <a:lnTo>
                    <a:pt x="261" y="66"/>
                  </a:lnTo>
                  <a:lnTo>
                    <a:pt x="269" y="80"/>
                  </a:lnTo>
                  <a:lnTo>
                    <a:pt x="276" y="95"/>
                  </a:lnTo>
                  <a:lnTo>
                    <a:pt x="283" y="112"/>
                  </a:lnTo>
                  <a:lnTo>
                    <a:pt x="291" y="145"/>
                  </a:lnTo>
                  <a:lnTo>
                    <a:pt x="293" y="163"/>
                  </a:lnTo>
                  <a:lnTo>
                    <a:pt x="294" y="183"/>
                  </a:lnTo>
                  <a:lnTo>
                    <a:pt x="293" y="191"/>
                  </a:lnTo>
                  <a:lnTo>
                    <a:pt x="293" y="200"/>
                  </a:lnTo>
                  <a:lnTo>
                    <a:pt x="291" y="218"/>
                  </a:lnTo>
                  <a:lnTo>
                    <a:pt x="287" y="235"/>
                  </a:lnTo>
                  <a:lnTo>
                    <a:pt x="283" y="252"/>
                  </a:lnTo>
                  <a:lnTo>
                    <a:pt x="276" y="267"/>
                  </a:lnTo>
                  <a:lnTo>
                    <a:pt x="269" y="283"/>
                  </a:lnTo>
                  <a:lnTo>
                    <a:pt x="261" y="297"/>
                  </a:lnTo>
                  <a:lnTo>
                    <a:pt x="251" y="313"/>
                  </a:lnTo>
                  <a:lnTo>
                    <a:pt x="245" y="318"/>
                  </a:lnTo>
                  <a:lnTo>
                    <a:pt x="242" y="321"/>
                  </a:lnTo>
                  <a:lnTo>
                    <a:pt x="239" y="325"/>
                  </a:lnTo>
                  <a:lnTo>
                    <a:pt x="228" y="335"/>
                  </a:lnTo>
                  <a:lnTo>
                    <a:pt x="215" y="344"/>
                  </a:lnTo>
                  <a:lnTo>
                    <a:pt x="204" y="352"/>
                  </a:lnTo>
                  <a:lnTo>
                    <a:pt x="190" y="358"/>
                  </a:lnTo>
                  <a:lnTo>
                    <a:pt x="176" y="363"/>
                  </a:lnTo>
                  <a:lnTo>
                    <a:pt x="161" y="365"/>
                  </a:lnTo>
                  <a:lnTo>
                    <a:pt x="154" y="365"/>
                  </a:lnTo>
                  <a:lnTo>
                    <a:pt x="148" y="367"/>
                  </a:lnTo>
                  <a:lnTo>
                    <a:pt x="132" y="365"/>
                  </a:lnTo>
                  <a:lnTo>
                    <a:pt x="117" y="363"/>
                  </a:lnTo>
                  <a:lnTo>
                    <a:pt x="102" y="358"/>
                  </a:lnTo>
                  <a:lnTo>
                    <a:pt x="90" y="352"/>
                  </a:lnTo>
                  <a:lnTo>
                    <a:pt x="77" y="344"/>
                  </a:lnTo>
                  <a:lnTo>
                    <a:pt x="65" y="335"/>
                  </a:lnTo>
                  <a:lnTo>
                    <a:pt x="54" y="325"/>
                  </a:lnTo>
                  <a:lnTo>
                    <a:pt x="43" y="313"/>
                  </a:lnTo>
                  <a:lnTo>
                    <a:pt x="31" y="297"/>
                  </a:lnTo>
                  <a:lnTo>
                    <a:pt x="23" y="283"/>
                  </a:lnTo>
                  <a:lnTo>
                    <a:pt x="16" y="267"/>
                  </a:lnTo>
                  <a:lnTo>
                    <a:pt x="10" y="252"/>
                  </a:lnTo>
                  <a:lnTo>
                    <a:pt x="5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2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Line 7"/>
            <p:cNvSpPr>
              <a:spLocks noChangeShapeType="1"/>
            </p:cNvSpPr>
            <p:nvPr/>
          </p:nvSpPr>
          <p:spPr bwMode="auto">
            <a:xfrm>
              <a:off x="1651" y="1548"/>
              <a:ext cx="474" cy="1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8"/>
            <p:cNvSpPr>
              <a:spLocks noChangeShapeType="1"/>
            </p:cNvSpPr>
            <p:nvPr/>
          </p:nvSpPr>
          <p:spPr bwMode="auto">
            <a:xfrm flipH="1">
              <a:off x="2435" y="1556"/>
              <a:ext cx="328" cy="1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2" name="Line 9"/>
            <p:cNvSpPr>
              <a:spLocks noChangeShapeType="1"/>
            </p:cNvSpPr>
            <p:nvPr/>
          </p:nvSpPr>
          <p:spPr bwMode="auto">
            <a:xfrm flipV="1">
              <a:off x="2125" y="1365"/>
              <a:ext cx="1" cy="183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3" name="Line 10"/>
            <p:cNvSpPr>
              <a:spLocks noChangeShapeType="1"/>
            </p:cNvSpPr>
            <p:nvPr/>
          </p:nvSpPr>
          <p:spPr bwMode="auto">
            <a:xfrm flipV="1">
              <a:off x="2125" y="1548"/>
              <a:ext cx="1" cy="18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Freeform 11"/>
            <p:cNvSpPr/>
            <p:nvPr/>
          </p:nvSpPr>
          <p:spPr bwMode="auto">
            <a:xfrm>
              <a:off x="2125" y="1381"/>
              <a:ext cx="310" cy="351"/>
            </a:xfrm>
            <a:custGeom>
              <a:avLst/>
              <a:gdLst>
                <a:gd name="T0" fmla="*/ 0 w 931"/>
                <a:gd name="T1" fmla="*/ 42 h 1402"/>
                <a:gd name="T2" fmla="*/ 103 w 931"/>
                <a:gd name="T3" fmla="*/ 88 h 1402"/>
                <a:gd name="T4" fmla="*/ 103 w 931"/>
                <a:gd name="T5" fmla="*/ 0 h 1402"/>
                <a:gd name="T6" fmla="*/ 0 w 931"/>
                <a:gd name="T7" fmla="*/ 42 h 14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1"/>
                <a:gd name="T13" fmla="*/ 0 h 1402"/>
                <a:gd name="T14" fmla="*/ 931 w 931"/>
                <a:gd name="T15" fmla="*/ 1402 h 14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1" h="1402">
                  <a:moveTo>
                    <a:pt x="0" y="669"/>
                  </a:moveTo>
                  <a:lnTo>
                    <a:pt x="931" y="1402"/>
                  </a:lnTo>
                  <a:lnTo>
                    <a:pt x="931" y="0"/>
                  </a:lnTo>
                  <a:lnTo>
                    <a:pt x="0" y="669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Freeform 12"/>
            <p:cNvSpPr/>
            <p:nvPr/>
          </p:nvSpPr>
          <p:spPr bwMode="auto">
            <a:xfrm>
              <a:off x="2221" y="1152"/>
              <a:ext cx="152" cy="131"/>
            </a:xfrm>
            <a:custGeom>
              <a:avLst/>
              <a:gdLst>
                <a:gd name="T0" fmla="*/ 42 w 456"/>
                <a:gd name="T1" fmla="*/ 27 h 523"/>
                <a:gd name="T2" fmla="*/ 51 w 456"/>
                <a:gd name="T3" fmla="*/ 21 h 523"/>
                <a:gd name="T4" fmla="*/ 0 w 456"/>
                <a:gd name="T5" fmla="*/ 0 h 523"/>
                <a:gd name="T6" fmla="*/ 34 w 456"/>
                <a:gd name="T7" fmla="*/ 33 h 523"/>
                <a:gd name="T8" fmla="*/ 42 w 456"/>
                <a:gd name="T9" fmla="*/ 27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"/>
                <a:gd name="T16" fmla="*/ 0 h 523"/>
                <a:gd name="T17" fmla="*/ 456 w 456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" h="523">
                  <a:moveTo>
                    <a:pt x="381" y="422"/>
                  </a:moveTo>
                  <a:lnTo>
                    <a:pt x="456" y="329"/>
                  </a:lnTo>
                  <a:lnTo>
                    <a:pt x="0" y="0"/>
                  </a:lnTo>
                  <a:lnTo>
                    <a:pt x="304" y="523"/>
                  </a:lnTo>
                  <a:lnTo>
                    <a:pt x="381" y="4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Line 13"/>
            <p:cNvSpPr>
              <a:spLocks noChangeShapeType="1"/>
            </p:cNvSpPr>
            <p:nvPr/>
          </p:nvSpPr>
          <p:spPr bwMode="auto">
            <a:xfrm flipH="1" flipV="1">
              <a:off x="2348" y="1258"/>
              <a:ext cx="113" cy="10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7" name="Freeform 14"/>
            <p:cNvSpPr/>
            <p:nvPr/>
          </p:nvSpPr>
          <p:spPr bwMode="auto">
            <a:xfrm>
              <a:off x="2221" y="1152"/>
              <a:ext cx="152" cy="131"/>
            </a:xfrm>
            <a:custGeom>
              <a:avLst/>
              <a:gdLst>
                <a:gd name="T0" fmla="*/ 42 w 456"/>
                <a:gd name="T1" fmla="*/ 27 h 523"/>
                <a:gd name="T2" fmla="*/ 34 w 456"/>
                <a:gd name="T3" fmla="*/ 33 h 523"/>
                <a:gd name="T4" fmla="*/ 0 w 456"/>
                <a:gd name="T5" fmla="*/ 0 h 523"/>
                <a:gd name="T6" fmla="*/ 51 w 456"/>
                <a:gd name="T7" fmla="*/ 21 h 523"/>
                <a:gd name="T8" fmla="*/ 42 w 456"/>
                <a:gd name="T9" fmla="*/ 27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"/>
                <a:gd name="T16" fmla="*/ 0 h 523"/>
                <a:gd name="T17" fmla="*/ 456 w 456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" h="523">
                  <a:moveTo>
                    <a:pt x="381" y="422"/>
                  </a:moveTo>
                  <a:lnTo>
                    <a:pt x="304" y="523"/>
                  </a:lnTo>
                  <a:lnTo>
                    <a:pt x="0" y="0"/>
                  </a:lnTo>
                  <a:lnTo>
                    <a:pt x="456" y="329"/>
                  </a:lnTo>
                  <a:lnTo>
                    <a:pt x="381" y="422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8" name="Freeform 15"/>
            <p:cNvSpPr/>
            <p:nvPr/>
          </p:nvSpPr>
          <p:spPr bwMode="auto">
            <a:xfrm>
              <a:off x="2085" y="1175"/>
              <a:ext cx="152" cy="131"/>
            </a:xfrm>
            <a:custGeom>
              <a:avLst/>
              <a:gdLst>
                <a:gd name="T0" fmla="*/ 42 w 456"/>
                <a:gd name="T1" fmla="*/ 27 h 523"/>
                <a:gd name="T2" fmla="*/ 51 w 456"/>
                <a:gd name="T3" fmla="*/ 21 h 523"/>
                <a:gd name="T4" fmla="*/ 0 w 456"/>
                <a:gd name="T5" fmla="*/ 0 h 523"/>
                <a:gd name="T6" fmla="*/ 34 w 456"/>
                <a:gd name="T7" fmla="*/ 33 h 523"/>
                <a:gd name="T8" fmla="*/ 42 w 456"/>
                <a:gd name="T9" fmla="*/ 27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"/>
                <a:gd name="T16" fmla="*/ 0 h 523"/>
                <a:gd name="T17" fmla="*/ 456 w 456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" h="523">
                  <a:moveTo>
                    <a:pt x="381" y="422"/>
                  </a:moveTo>
                  <a:lnTo>
                    <a:pt x="456" y="329"/>
                  </a:lnTo>
                  <a:lnTo>
                    <a:pt x="0" y="0"/>
                  </a:lnTo>
                  <a:lnTo>
                    <a:pt x="304" y="523"/>
                  </a:lnTo>
                  <a:lnTo>
                    <a:pt x="381" y="4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9" name="Line 16"/>
            <p:cNvSpPr>
              <a:spLocks noChangeShapeType="1"/>
            </p:cNvSpPr>
            <p:nvPr/>
          </p:nvSpPr>
          <p:spPr bwMode="auto">
            <a:xfrm flipH="1" flipV="1">
              <a:off x="2212" y="1281"/>
              <a:ext cx="113" cy="10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Freeform 17"/>
            <p:cNvSpPr/>
            <p:nvPr/>
          </p:nvSpPr>
          <p:spPr bwMode="auto">
            <a:xfrm>
              <a:off x="2085" y="1175"/>
              <a:ext cx="152" cy="131"/>
            </a:xfrm>
            <a:custGeom>
              <a:avLst/>
              <a:gdLst>
                <a:gd name="T0" fmla="*/ 42 w 456"/>
                <a:gd name="T1" fmla="*/ 27 h 523"/>
                <a:gd name="T2" fmla="*/ 34 w 456"/>
                <a:gd name="T3" fmla="*/ 33 h 523"/>
                <a:gd name="T4" fmla="*/ 0 w 456"/>
                <a:gd name="T5" fmla="*/ 0 h 523"/>
                <a:gd name="T6" fmla="*/ 51 w 456"/>
                <a:gd name="T7" fmla="*/ 21 h 523"/>
                <a:gd name="T8" fmla="*/ 42 w 456"/>
                <a:gd name="T9" fmla="*/ 27 h 5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"/>
                <a:gd name="T16" fmla="*/ 0 h 523"/>
                <a:gd name="T17" fmla="*/ 456 w 456"/>
                <a:gd name="T18" fmla="*/ 523 h 5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" h="523">
                  <a:moveTo>
                    <a:pt x="381" y="422"/>
                  </a:moveTo>
                  <a:lnTo>
                    <a:pt x="304" y="523"/>
                  </a:lnTo>
                  <a:lnTo>
                    <a:pt x="0" y="0"/>
                  </a:lnTo>
                  <a:lnTo>
                    <a:pt x="456" y="329"/>
                  </a:lnTo>
                  <a:lnTo>
                    <a:pt x="381" y="422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1" name="Rectangle 18"/>
            <p:cNvSpPr>
              <a:spLocks noChangeArrowheads="1"/>
            </p:cNvSpPr>
            <p:nvPr/>
          </p:nvSpPr>
          <p:spPr bwMode="auto">
            <a:xfrm>
              <a:off x="3459" y="1411"/>
              <a:ext cx="2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pitchFamily="2" charset="-122"/>
                </a:rPr>
                <a:t>+5V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4622" name="Rectangle 19"/>
            <p:cNvSpPr>
              <a:spLocks noChangeArrowheads="1"/>
            </p:cNvSpPr>
            <p:nvPr/>
          </p:nvSpPr>
          <p:spPr bwMode="auto">
            <a:xfrm>
              <a:off x="1213" y="1411"/>
              <a:ext cx="368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pitchFamily="2" charset="-122"/>
                </a:rPr>
                <a:t>P1.0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  <p:sp>
          <p:nvSpPr>
            <p:cNvPr id="24623" name="Rectangle 20"/>
            <p:cNvSpPr>
              <a:spLocks noChangeArrowheads="1"/>
            </p:cNvSpPr>
            <p:nvPr/>
          </p:nvSpPr>
          <p:spPr bwMode="auto">
            <a:xfrm>
              <a:off x="1800" y="1273"/>
              <a:ext cx="2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300" b="1">
                  <a:latin typeface="宋体" pitchFamily="2" charset="-122"/>
                </a:rPr>
                <a:t>LED</a:t>
              </a:r>
              <a:endParaRPr kumimoji="1" lang="en-US" altLang="zh-CN" sz="2400" b="1">
                <a:latin typeface="Times New Roman" pitchFamily="18" charset="0"/>
              </a:endParaRPr>
            </a:p>
          </p:txBody>
        </p:sp>
      </p:grpSp>
      <p:sp>
        <p:nvSpPr>
          <p:cNvPr id="24579" name="Text Box 21"/>
          <p:cNvSpPr txBox="1">
            <a:spLocks noChangeArrowheads="1"/>
          </p:cNvSpPr>
          <p:nvPr/>
        </p:nvSpPr>
        <p:spPr bwMode="auto">
          <a:xfrm>
            <a:off x="611188" y="0"/>
            <a:ext cx="80010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 </a:t>
            </a:r>
            <a:r>
              <a:rPr kumimoji="1" lang="zh-CN" altLang="en-US" sz="3200" b="1">
                <a:latin typeface="Times New Roman" pitchFamily="18" charset="0"/>
              </a:rPr>
              <a:t>在上述电路图中二极管亮度不够，按下面两种电路接法，增加了驱动能力，二极管更亮些。</a:t>
            </a:r>
            <a:endParaRPr kumimoji="1" lang="zh-CN" altLang="en-US" sz="3200" b="1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</a:rPr>
              <a:t>接成灌电流形式：</a:t>
            </a:r>
            <a:endParaRPr kumimoji="1" lang="zh-CN" altLang="en-US" sz="3200" b="1">
              <a:latin typeface="Times New Roman" pitchFamily="18" charset="0"/>
            </a:endParaRPr>
          </a:p>
        </p:txBody>
      </p:sp>
      <p:sp>
        <p:nvSpPr>
          <p:cNvPr id="24580" name="Freeform 23"/>
          <p:cNvSpPr/>
          <p:nvPr/>
        </p:nvSpPr>
        <p:spPr bwMode="auto">
          <a:xfrm>
            <a:off x="2833688" y="5605463"/>
            <a:ext cx="103187" cy="47625"/>
          </a:xfrm>
          <a:custGeom>
            <a:avLst/>
            <a:gdLst>
              <a:gd name="T0" fmla="*/ 54602856 w 195"/>
              <a:gd name="T1" fmla="*/ 18591317 h 122"/>
              <a:gd name="T2" fmla="*/ 54043001 w 195"/>
              <a:gd name="T3" fmla="*/ 14629073 h 122"/>
              <a:gd name="T4" fmla="*/ 52642832 w 195"/>
              <a:gd name="T5" fmla="*/ 11276585 h 122"/>
              <a:gd name="T6" fmla="*/ 49842496 w 195"/>
              <a:gd name="T7" fmla="*/ 8076732 h 122"/>
              <a:gd name="T8" fmla="*/ 46202376 w 195"/>
              <a:gd name="T9" fmla="*/ 5181366 h 122"/>
              <a:gd name="T10" fmla="*/ 43962424 w 195"/>
              <a:gd name="T11" fmla="*/ 3809610 h 122"/>
              <a:gd name="T12" fmla="*/ 42002401 w 195"/>
              <a:gd name="T13" fmla="*/ 2743122 h 122"/>
              <a:gd name="T14" fmla="*/ 39481992 w 195"/>
              <a:gd name="T15" fmla="*/ 1828488 h 122"/>
              <a:gd name="T16" fmla="*/ 37521968 w 195"/>
              <a:gd name="T17" fmla="*/ 1219122 h 122"/>
              <a:gd name="T18" fmla="*/ 32481680 w 195"/>
              <a:gd name="T19" fmla="*/ 152244 h 122"/>
              <a:gd name="T20" fmla="*/ 27161464 w 195"/>
              <a:gd name="T21" fmla="*/ 0 h 122"/>
              <a:gd name="T22" fmla="*/ 21280864 w 195"/>
              <a:gd name="T23" fmla="*/ 152244 h 122"/>
              <a:gd name="T24" fmla="*/ 16241105 w 195"/>
              <a:gd name="T25" fmla="*/ 1219122 h 122"/>
              <a:gd name="T26" fmla="*/ 11480744 w 195"/>
              <a:gd name="T27" fmla="*/ 2743122 h 122"/>
              <a:gd name="T28" fmla="*/ 7280240 w 195"/>
              <a:gd name="T29" fmla="*/ 5181366 h 122"/>
              <a:gd name="T30" fmla="*/ 4199975 w 195"/>
              <a:gd name="T31" fmla="*/ 7162097 h 122"/>
              <a:gd name="T32" fmla="*/ 2239952 w 195"/>
              <a:gd name="T33" fmla="*/ 9600341 h 122"/>
              <a:gd name="T34" fmla="*/ 839783 w 195"/>
              <a:gd name="T35" fmla="*/ 12038585 h 122"/>
              <a:gd name="T36" fmla="*/ 0 w 195"/>
              <a:gd name="T37" fmla="*/ 14781707 h 12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95"/>
              <a:gd name="T58" fmla="*/ 0 h 122"/>
              <a:gd name="T59" fmla="*/ 195 w 195"/>
              <a:gd name="T60" fmla="*/ 122 h 12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95" h="122">
                <a:moveTo>
                  <a:pt x="195" y="122"/>
                </a:moveTo>
                <a:lnTo>
                  <a:pt x="193" y="96"/>
                </a:lnTo>
                <a:lnTo>
                  <a:pt x="188" y="74"/>
                </a:lnTo>
                <a:lnTo>
                  <a:pt x="178" y="53"/>
                </a:lnTo>
                <a:lnTo>
                  <a:pt x="165" y="34"/>
                </a:lnTo>
                <a:lnTo>
                  <a:pt x="157" y="25"/>
                </a:lnTo>
                <a:lnTo>
                  <a:pt x="150" y="18"/>
                </a:lnTo>
                <a:lnTo>
                  <a:pt x="141" y="12"/>
                </a:lnTo>
                <a:lnTo>
                  <a:pt x="134" y="8"/>
                </a:lnTo>
                <a:lnTo>
                  <a:pt x="116" y="1"/>
                </a:lnTo>
                <a:lnTo>
                  <a:pt x="97" y="0"/>
                </a:lnTo>
                <a:lnTo>
                  <a:pt x="76" y="1"/>
                </a:lnTo>
                <a:lnTo>
                  <a:pt x="58" y="8"/>
                </a:lnTo>
                <a:lnTo>
                  <a:pt x="41" y="18"/>
                </a:lnTo>
                <a:lnTo>
                  <a:pt x="26" y="34"/>
                </a:lnTo>
                <a:lnTo>
                  <a:pt x="15" y="47"/>
                </a:lnTo>
                <a:lnTo>
                  <a:pt x="8" y="63"/>
                </a:lnTo>
                <a:lnTo>
                  <a:pt x="3" y="79"/>
                </a:lnTo>
                <a:lnTo>
                  <a:pt x="0" y="97"/>
                </a:lnTo>
              </a:path>
            </a:pathLst>
          </a:cu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1" name="Freeform 24"/>
          <p:cNvSpPr/>
          <p:nvPr/>
        </p:nvSpPr>
        <p:spPr bwMode="auto">
          <a:xfrm>
            <a:off x="2876550" y="5653088"/>
            <a:ext cx="103188" cy="49212"/>
          </a:xfrm>
          <a:custGeom>
            <a:avLst/>
            <a:gdLst>
              <a:gd name="T0" fmla="*/ 0 w 195"/>
              <a:gd name="T1" fmla="*/ 4095312 h 124"/>
              <a:gd name="T2" fmla="*/ 840321 w 195"/>
              <a:gd name="T3" fmla="*/ 6615442 h 124"/>
              <a:gd name="T4" fmla="*/ 2239973 w 195"/>
              <a:gd name="T5" fmla="*/ 9135573 h 124"/>
              <a:gd name="T6" fmla="*/ 4200545 w 195"/>
              <a:gd name="T7" fmla="*/ 11183030 h 124"/>
              <a:gd name="T8" fmla="*/ 7280310 w 195"/>
              <a:gd name="T9" fmla="*/ 13545603 h 124"/>
              <a:gd name="T10" fmla="*/ 11480856 w 195"/>
              <a:gd name="T11" fmla="*/ 15908176 h 124"/>
              <a:gd name="T12" fmla="*/ 16241262 w 195"/>
              <a:gd name="T13" fmla="*/ 17798075 h 124"/>
              <a:gd name="T14" fmla="*/ 21281599 w 195"/>
              <a:gd name="T15" fmla="*/ 19058141 h 124"/>
              <a:gd name="T16" fmla="*/ 27161727 w 195"/>
              <a:gd name="T17" fmla="*/ 19530814 h 124"/>
              <a:gd name="T18" fmla="*/ 32482524 w 195"/>
              <a:gd name="T19" fmla="*/ 19058141 h 124"/>
              <a:gd name="T20" fmla="*/ 34722497 w 195"/>
              <a:gd name="T21" fmla="*/ 18428307 h 124"/>
              <a:gd name="T22" fmla="*/ 35842749 w 195"/>
              <a:gd name="T23" fmla="*/ 17955633 h 124"/>
              <a:gd name="T24" fmla="*/ 36682540 w 195"/>
              <a:gd name="T25" fmla="*/ 17798075 h 124"/>
              <a:gd name="T26" fmla="*/ 37522861 w 195"/>
              <a:gd name="T27" fmla="*/ 17798075 h 124"/>
              <a:gd name="T28" fmla="*/ 37802792 w 195"/>
              <a:gd name="T29" fmla="*/ 17483357 h 124"/>
              <a:gd name="T30" fmla="*/ 38362653 w 195"/>
              <a:gd name="T31" fmla="*/ 17168241 h 124"/>
              <a:gd name="T32" fmla="*/ 39482904 w 195"/>
              <a:gd name="T33" fmla="*/ 16853126 h 124"/>
              <a:gd name="T34" fmla="*/ 42002808 w 195"/>
              <a:gd name="T35" fmla="*/ 15908176 h 124"/>
              <a:gd name="T36" fmla="*/ 43963380 w 195"/>
              <a:gd name="T37" fmla="*/ 14648111 h 124"/>
              <a:gd name="T38" fmla="*/ 46203353 w 195"/>
              <a:gd name="T39" fmla="*/ 13545603 h 124"/>
              <a:gd name="T40" fmla="*/ 48163396 w 195"/>
              <a:gd name="T41" fmla="*/ 11812864 h 124"/>
              <a:gd name="T42" fmla="*/ 49843508 w 195"/>
              <a:gd name="T43" fmla="*/ 10395241 h 124"/>
              <a:gd name="T44" fmla="*/ 50963759 w 195"/>
              <a:gd name="T45" fmla="*/ 8662899 h 124"/>
              <a:gd name="T46" fmla="*/ 51523620 w 195"/>
              <a:gd name="T47" fmla="*/ 7875507 h 124"/>
              <a:gd name="T48" fmla="*/ 51803551 w 195"/>
              <a:gd name="T49" fmla="*/ 7402834 h 124"/>
              <a:gd name="T50" fmla="*/ 52643872 w 195"/>
              <a:gd name="T51" fmla="*/ 7245276 h 124"/>
              <a:gd name="T52" fmla="*/ 53203733 w 195"/>
              <a:gd name="T53" fmla="*/ 5355377 h 124"/>
              <a:gd name="T54" fmla="*/ 54044054 w 195"/>
              <a:gd name="T55" fmla="*/ 3780196 h 124"/>
              <a:gd name="T56" fmla="*/ 54603915 w 195"/>
              <a:gd name="T57" fmla="*/ 0 h 12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95"/>
              <a:gd name="T88" fmla="*/ 0 h 124"/>
              <a:gd name="T89" fmla="*/ 195 w 195"/>
              <a:gd name="T90" fmla="*/ 124 h 12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95" h="124">
                <a:moveTo>
                  <a:pt x="0" y="26"/>
                </a:moveTo>
                <a:lnTo>
                  <a:pt x="3" y="42"/>
                </a:lnTo>
                <a:lnTo>
                  <a:pt x="8" y="58"/>
                </a:lnTo>
                <a:lnTo>
                  <a:pt x="15" y="71"/>
                </a:lnTo>
                <a:lnTo>
                  <a:pt x="26" y="86"/>
                </a:lnTo>
                <a:lnTo>
                  <a:pt x="41" y="101"/>
                </a:lnTo>
                <a:lnTo>
                  <a:pt x="58" y="113"/>
                </a:lnTo>
                <a:lnTo>
                  <a:pt x="76" y="121"/>
                </a:lnTo>
                <a:lnTo>
                  <a:pt x="97" y="124"/>
                </a:lnTo>
                <a:lnTo>
                  <a:pt x="116" y="121"/>
                </a:lnTo>
                <a:lnTo>
                  <a:pt x="124" y="117"/>
                </a:lnTo>
                <a:lnTo>
                  <a:pt x="128" y="114"/>
                </a:lnTo>
                <a:lnTo>
                  <a:pt x="131" y="113"/>
                </a:lnTo>
                <a:lnTo>
                  <a:pt x="134" y="113"/>
                </a:lnTo>
                <a:lnTo>
                  <a:pt x="135" y="111"/>
                </a:lnTo>
                <a:lnTo>
                  <a:pt x="137" y="109"/>
                </a:lnTo>
                <a:lnTo>
                  <a:pt x="141" y="107"/>
                </a:lnTo>
                <a:lnTo>
                  <a:pt x="150" y="101"/>
                </a:lnTo>
                <a:lnTo>
                  <a:pt x="157" y="93"/>
                </a:lnTo>
                <a:lnTo>
                  <a:pt x="165" y="86"/>
                </a:lnTo>
                <a:lnTo>
                  <a:pt x="172" y="75"/>
                </a:lnTo>
                <a:lnTo>
                  <a:pt x="178" y="66"/>
                </a:lnTo>
                <a:lnTo>
                  <a:pt x="182" y="55"/>
                </a:lnTo>
                <a:lnTo>
                  <a:pt x="184" y="50"/>
                </a:lnTo>
                <a:lnTo>
                  <a:pt x="185" y="47"/>
                </a:lnTo>
                <a:lnTo>
                  <a:pt x="188" y="46"/>
                </a:lnTo>
                <a:lnTo>
                  <a:pt x="190" y="34"/>
                </a:lnTo>
                <a:lnTo>
                  <a:pt x="193" y="24"/>
                </a:lnTo>
                <a:lnTo>
                  <a:pt x="195" y="0"/>
                </a:lnTo>
              </a:path>
            </a:pathLst>
          </a:cu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2" name="Line 25"/>
          <p:cNvSpPr>
            <a:spLocks noChangeShapeType="1"/>
          </p:cNvSpPr>
          <p:nvPr/>
        </p:nvSpPr>
        <p:spPr bwMode="auto">
          <a:xfrm flipH="1" flipV="1">
            <a:off x="2936875" y="5653088"/>
            <a:ext cx="698500" cy="1587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3" name="Freeform 26"/>
          <p:cNvSpPr/>
          <p:nvPr/>
        </p:nvSpPr>
        <p:spPr bwMode="auto">
          <a:xfrm>
            <a:off x="5635625" y="5546725"/>
            <a:ext cx="157163" cy="144463"/>
          </a:xfrm>
          <a:custGeom>
            <a:avLst/>
            <a:gdLst>
              <a:gd name="T0" fmla="*/ 0 w 295"/>
              <a:gd name="T1" fmla="*/ 31173136 h 365"/>
              <a:gd name="T2" fmla="*/ 1419262 w 295"/>
              <a:gd name="T3" fmla="*/ 36812339 h 365"/>
              <a:gd name="T4" fmla="*/ 4541212 w 295"/>
              <a:gd name="T5" fmla="*/ 41668670 h 365"/>
              <a:gd name="T6" fmla="*/ 9082423 w 295"/>
              <a:gd name="T7" fmla="*/ 46368269 h 365"/>
              <a:gd name="T8" fmla="*/ 15326855 w 295"/>
              <a:gd name="T9" fmla="*/ 50754403 h 365"/>
              <a:gd name="T10" fmla="*/ 21854714 w 295"/>
              <a:gd name="T11" fmla="*/ 53887074 h 365"/>
              <a:gd name="T12" fmla="*/ 29234449 w 295"/>
              <a:gd name="T13" fmla="*/ 55923804 h 365"/>
              <a:gd name="T14" fmla="*/ 37465528 w 295"/>
              <a:gd name="T15" fmla="*/ 56863407 h 365"/>
              <a:gd name="T16" fmla="*/ 43709428 w 295"/>
              <a:gd name="T17" fmla="*/ 56863407 h 365"/>
              <a:gd name="T18" fmla="*/ 50237819 w 295"/>
              <a:gd name="T19" fmla="*/ 56550338 h 365"/>
              <a:gd name="T20" fmla="*/ 51940507 w 295"/>
              <a:gd name="T21" fmla="*/ 55923804 h 365"/>
              <a:gd name="T22" fmla="*/ 52792384 w 295"/>
              <a:gd name="T23" fmla="*/ 55923804 h 365"/>
              <a:gd name="T24" fmla="*/ 57900980 w 295"/>
              <a:gd name="T25" fmla="*/ 55140538 h 365"/>
              <a:gd name="T26" fmla="*/ 64712798 w 295"/>
              <a:gd name="T27" fmla="*/ 52477273 h 365"/>
              <a:gd name="T28" fmla="*/ 68686624 w 295"/>
              <a:gd name="T29" fmla="*/ 50127474 h 365"/>
              <a:gd name="T30" fmla="*/ 71524615 w 295"/>
              <a:gd name="T31" fmla="*/ 48874406 h 365"/>
              <a:gd name="T32" fmla="*/ 76349785 w 295"/>
              <a:gd name="T33" fmla="*/ 44175202 h 365"/>
              <a:gd name="T34" fmla="*/ 80323612 w 295"/>
              <a:gd name="T35" fmla="*/ 39475603 h 365"/>
              <a:gd name="T36" fmla="*/ 82878177 w 295"/>
              <a:gd name="T37" fmla="*/ 34149470 h 365"/>
              <a:gd name="T38" fmla="*/ 83445562 w 295"/>
              <a:gd name="T39" fmla="*/ 29763336 h 365"/>
              <a:gd name="T40" fmla="*/ 83445562 w 295"/>
              <a:gd name="T41" fmla="*/ 25377202 h 365"/>
              <a:gd name="T42" fmla="*/ 80323612 w 295"/>
              <a:gd name="T43" fmla="*/ 17388200 h 365"/>
              <a:gd name="T44" fmla="*/ 76349785 w 295"/>
              <a:gd name="T45" fmla="*/ 12531868 h 365"/>
              <a:gd name="T46" fmla="*/ 71524615 w 295"/>
              <a:gd name="T47" fmla="*/ 8145734 h 365"/>
              <a:gd name="T48" fmla="*/ 64712798 w 295"/>
              <a:gd name="T49" fmla="*/ 4386134 h 365"/>
              <a:gd name="T50" fmla="*/ 57900980 w 295"/>
              <a:gd name="T51" fmla="*/ 2036335 h 365"/>
              <a:gd name="T52" fmla="*/ 50237819 w 295"/>
              <a:gd name="T53" fmla="*/ 313465 h 365"/>
              <a:gd name="T54" fmla="*/ 42006740 w 295"/>
              <a:gd name="T55" fmla="*/ 0 h 365"/>
              <a:gd name="T56" fmla="*/ 29234449 w 295"/>
              <a:gd name="T57" fmla="*/ 939999 h 365"/>
              <a:gd name="T58" fmla="*/ 18732764 w 295"/>
              <a:gd name="T59" fmla="*/ 4386134 h 365"/>
              <a:gd name="T60" fmla="*/ 6527858 w 295"/>
              <a:gd name="T61" fmla="*/ 12531868 h 365"/>
              <a:gd name="T62" fmla="*/ 3121950 w 295"/>
              <a:gd name="T63" fmla="*/ 17388200 h 365"/>
              <a:gd name="T64" fmla="*/ 0 w 295"/>
              <a:gd name="T65" fmla="*/ 28510268 h 36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95"/>
              <a:gd name="T100" fmla="*/ 0 h 365"/>
              <a:gd name="T101" fmla="*/ 295 w 295"/>
              <a:gd name="T102" fmla="*/ 365 h 36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95" h="365">
                <a:moveTo>
                  <a:pt x="0" y="182"/>
                </a:moveTo>
                <a:lnTo>
                  <a:pt x="0" y="199"/>
                </a:lnTo>
                <a:lnTo>
                  <a:pt x="2" y="218"/>
                </a:lnTo>
                <a:lnTo>
                  <a:pt x="5" y="235"/>
                </a:lnTo>
                <a:lnTo>
                  <a:pt x="11" y="252"/>
                </a:lnTo>
                <a:lnTo>
                  <a:pt x="16" y="266"/>
                </a:lnTo>
                <a:lnTo>
                  <a:pt x="23" y="282"/>
                </a:lnTo>
                <a:lnTo>
                  <a:pt x="32" y="296"/>
                </a:lnTo>
                <a:lnTo>
                  <a:pt x="44" y="312"/>
                </a:lnTo>
                <a:lnTo>
                  <a:pt x="54" y="324"/>
                </a:lnTo>
                <a:lnTo>
                  <a:pt x="66" y="335"/>
                </a:lnTo>
                <a:lnTo>
                  <a:pt x="77" y="344"/>
                </a:lnTo>
                <a:lnTo>
                  <a:pt x="90" y="352"/>
                </a:lnTo>
                <a:lnTo>
                  <a:pt x="103" y="357"/>
                </a:lnTo>
                <a:lnTo>
                  <a:pt x="117" y="361"/>
                </a:lnTo>
                <a:lnTo>
                  <a:pt x="132" y="363"/>
                </a:lnTo>
                <a:lnTo>
                  <a:pt x="148" y="365"/>
                </a:lnTo>
                <a:lnTo>
                  <a:pt x="154" y="363"/>
                </a:lnTo>
                <a:lnTo>
                  <a:pt x="162" y="363"/>
                </a:lnTo>
                <a:lnTo>
                  <a:pt x="177" y="361"/>
                </a:lnTo>
                <a:lnTo>
                  <a:pt x="183" y="358"/>
                </a:lnTo>
                <a:lnTo>
                  <a:pt x="183" y="357"/>
                </a:lnTo>
                <a:lnTo>
                  <a:pt x="184" y="357"/>
                </a:lnTo>
                <a:lnTo>
                  <a:pt x="186" y="357"/>
                </a:lnTo>
                <a:lnTo>
                  <a:pt x="190" y="357"/>
                </a:lnTo>
                <a:lnTo>
                  <a:pt x="204" y="352"/>
                </a:lnTo>
                <a:lnTo>
                  <a:pt x="216" y="344"/>
                </a:lnTo>
                <a:lnTo>
                  <a:pt x="228" y="335"/>
                </a:lnTo>
                <a:lnTo>
                  <a:pt x="240" y="324"/>
                </a:lnTo>
                <a:lnTo>
                  <a:pt x="242" y="320"/>
                </a:lnTo>
                <a:lnTo>
                  <a:pt x="245" y="317"/>
                </a:lnTo>
                <a:lnTo>
                  <a:pt x="252" y="312"/>
                </a:lnTo>
                <a:lnTo>
                  <a:pt x="261" y="296"/>
                </a:lnTo>
                <a:lnTo>
                  <a:pt x="269" y="282"/>
                </a:lnTo>
                <a:lnTo>
                  <a:pt x="277" y="266"/>
                </a:lnTo>
                <a:lnTo>
                  <a:pt x="283" y="252"/>
                </a:lnTo>
                <a:lnTo>
                  <a:pt x="287" y="235"/>
                </a:lnTo>
                <a:lnTo>
                  <a:pt x="292" y="218"/>
                </a:lnTo>
                <a:lnTo>
                  <a:pt x="294" y="199"/>
                </a:lnTo>
                <a:lnTo>
                  <a:pt x="294" y="190"/>
                </a:lnTo>
                <a:lnTo>
                  <a:pt x="295" y="182"/>
                </a:lnTo>
                <a:lnTo>
                  <a:pt x="294" y="162"/>
                </a:lnTo>
                <a:lnTo>
                  <a:pt x="292" y="144"/>
                </a:lnTo>
                <a:lnTo>
                  <a:pt x="283" y="111"/>
                </a:lnTo>
                <a:lnTo>
                  <a:pt x="277" y="94"/>
                </a:lnTo>
                <a:lnTo>
                  <a:pt x="269" y="80"/>
                </a:lnTo>
                <a:lnTo>
                  <a:pt x="261" y="65"/>
                </a:lnTo>
                <a:lnTo>
                  <a:pt x="252" y="52"/>
                </a:lnTo>
                <a:lnTo>
                  <a:pt x="240" y="39"/>
                </a:lnTo>
                <a:lnTo>
                  <a:pt x="228" y="28"/>
                </a:lnTo>
                <a:lnTo>
                  <a:pt x="216" y="19"/>
                </a:lnTo>
                <a:lnTo>
                  <a:pt x="204" y="13"/>
                </a:lnTo>
                <a:lnTo>
                  <a:pt x="190" y="6"/>
                </a:lnTo>
                <a:lnTo>
                  <a:pt x="177" y="2"/>
                </a:lnTo>
                <a:lnTo>
                  <a:pt x="162" y="0"/>
                </a:lnTo>
                <a:lnTo>
                  <a:pt x="148" y="0"/>
                </a:lnTo>
                <a:lnTo>
                  <a:pt x="117" y="2"/>
                </a:lnTo>
                <a:lnTo>
                  <a:pt x="103" y="6"/>
                </a:lnTo>
                <a:lnTo>
                  <a:pt x="90" y="13"/>
                </a:lnTo>
                <a:lnTo>
                  <a:pt x="66" y="28"/>
                </a:lnTo>
                <a:lnTo>
                  <a:pt x="44" y="52"/>
                </a:lnTo>
                <a:lnTo>
                  <a:pt x="23" y="80"/>
                </a:lnTo>
                <a:lnTo>
                  <a:pt x="16" y="94"/>
                </a:lnTo>
                <a:lnTo>
                  <a:pt x="11" y="111"/>
                </a:lnTo>
                <a:lnTo>
                  <a:pt x="2" y="144"/>
                </a:lnTo>
                <a:lnTo>
                  <a:pt x="0" y="182"/>
                </a:lnTo>
              </a:path>
            </a:pathLst>
          </a:cu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4" name="Line 27"/>
          <p:cNvSpPr>
            <a:spLocks noChangeShapeType="1"/>
          </p:cNvSpPr>
          <p:nvPr/>
        </p:nvSpPr>
        <p:spPr bwMode="auto">
          <a:xfrm flipH="1">
            <a:off x="5326063" y="5618163"/>
            <a:ext cx="309562" cy="1587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5" name="Freeform 28"/>
          <p:cNvSpPr/>
          <p:nvPr/>
        </p:nvSpPr>
        <p:spPr bwMode="auto">
          <a:xfrm>
            <a:off x="4725988" y="5545138"/>
            <a:ext cx="569912" cy="169862"/>
          </a:xfrm>
          <a:custGeom>
            <a:avLst/>
            <a:gdLst>
              <a:gd name="T0" fmla="*/ 0 w 1078"/>
              <a:gd name="T1" fmla="*/ 41302721 h 427"/>
              <a:gd name="T2" fmla="*/ 0 w 1078"/>
              <a:gd name="T3" fmla="*/ 67571661 h 427"/>
              <a:gd name="T4" fmla="*/ 301298412 w 1078"/>
              <a:gd name="T5" fmla="*/ 67571661 h 427"/>
              <a:gd name="T6" fmla="*/ 301298412 w 1078"/>
              <a:gd name="T7" fmla="*/ 0 h 427"/>
              <a:gd name="T8" fmla="*/ 0 w 1078"/>
              <a:gd name="T9" fmla="*/ 0 h 427"/>
              <a:gd name="T10" fmla="*/ 0 w 1078"/>
              <a:gd name="T11" fmla="*/ 41302721 h 42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78"/>
              <a:gd name="T19" fmla="*/ 0 h 427"/>
              <a:gd name="T20" fmla="*/ 1078 w 1078"/>
              <a:gd name="T21" fmla="*/ 427 h 42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78" h="427">
                <a:moveTo>
                  <a:pt x="0" y="261"/>
                </a:moveTo>
                <a:lnTo>
                  <a:pt x="0" y="427"/>
                </a:lnTo>
                <a:lnTo>
                  <a:pt x="1078" y="427"/>
                </a:lnTo>
                <a:lnTo>
                  <a:pt x="1078" y="0"/>
                </a:lnTo>
                <a:lnTo>
                  <a:pt x="0" y="0"/>
                </a:lnTo>
                <a:lnTo>
                  <a:pt x="0" y="261"/>
                </a:lnTo>
              </a:path>
            </a:pathLst>
          </a:cu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6" name="Line 29"/>
          <p:cNvSpPr>
            <a:spLocks noChangeShapeType="1"/>
          </p:cNvSpPr>
          <p:nvPr/>
        </p:nvSpPr>
        <p:spPr bwMode="auto">
          <a:xfrm flipH="1">
            <a:off x="4181475" y="5648325"/>
            <a:ext cx="544513" cy="1588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7" name="Freeform 30"/>
          <p:cNvSpPr/>
          <p:nvPr/>
        </p:nvSpPr>
        <p:spPr bwMode="auto">
          <a:xfrm>
            <a:off x="2339975" y="5351463"/>
            <a:ext cx="493713" cy="292100"/>
          </a:xfrm>
          <a:custGeom>
            <a:avLst/>
            <a:gdLst>
              <a:gd name="T0" fmla="*/ 260977009 w 934"/>
              <a:gd name="T1" fmla="*/ 116243065 h 734"/>
              <a:gd name="T2" fmla="*/ 260977009 w 934"/>
              <a:gd name="T3" fmla="*/ 0 h 734"/>
              <a:gd name="T4" fmla="*/ 0 w 934"/>
              <a:gd name="T5" fmla="*/ 0 h 734"/>
              <a:gd name="T6" fmla="*/ 0 w 934"/>
              <a:gd name="T7" fmla="*/ 110700329 h 734"/>
              <a:gd name="T8" fmla="*/ 0 60000 65536"/>
              <a:gd name="T9" fmla="*/ 0 60000 65536"/>
              <a:gd name="T10" fmla="*/ 0 60000 65536"/>
              <a:gd name="T11" fmla="*/ 0 60000 65536"/>
              <a:gd name="T12" fmla="*/ 0 w 934"/>
              <a:gd name="T13" fmla="*/ 0 h 734"/>
              <a:gd name="T14" fmla="*/ 934 w 934"/>
              <a:gd name="T15" fmla="*/ 734 h 7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4" h="734">
                <a:moveTo>
                  <a:pt x="934" y="734"/>
                </a:moveTo>
                <a:lnTo>
                  <a:pt x="934" y="0"/>
                </a:lnTo>
                <a:lnTo>
                  <a:pt x="0" y="0"/>
                </a:lnTo>
                <a:lnTo>
                  <a:pt x="0" y="699"/>
                </a:lnTo>
              </a:path>
            </a:pathLst>
          </a:cu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8" name="Freeform 31"/>
          <p:cNvSpPr/>
          <p:nvPr/>
        </p:nvSpPr>
        <p:spPr bwMode="auto">
          <a:xfrm>
            <a:off x="2832100" y="5643563"/>
            <a:ext cx="1588" cy="20637"/>
          </a:xfrm>
          <a:custGeom>
            <a:avLst/>
            <a:gdLst>
              <a:gd name="T0" fmla="*/ 840581 w 3"/>
              <a:gd name="T1" fmla="*/ 0 h 51"/>
              <a:gd name="T2" fmla="*/ 0 w 3"/>
              <a:gd name="T3" fmla="*/ 4093410 h 51"/>
              <a:gd name="T4" fmla="*/ 0 w 3"/>
              <a:gd name="T5" fmla="*/ 6222258 h 51"/>
              <a:gd name="T6" fmla="*/ 840581 w 3"/>
              <a:gd name="T7" fmla="*/ 8350701 h 51"/>
              <a:gd name="T8" fmla="*/ 0 60000 65536"/>
              <a:gd name="T9" fmla="*/ 0 60000 65536"/>
              <a:gd name="T10" fmla="*/ 0 60000 65536"/>
              <a:gd name="T11" fmla="*/ 0 60000 65536"/>
              <a:gd name="T12" fmla="*/ 0 w 3"/>
              <a:gd name="T13" fmla="*/ 0 h 51"/>
              <a:gd name="T14" fmla="*/ 3 w 3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" h="51">
                <a:moveTo>
                  <a:pt x="3" y="0"/>
                </a:moveTo>
                <a:lnTo>
                  <a:pt x="0" y="25"/>
                </a:lnTo>
                <a:lnTo>
                  <a:pt x="0" y="38"/>
                </a:lnTo>
                <a:lnTo>
                  <a:pt x="3" y="5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Freeform 32"/>
          <p:cNvSpPr/>
          <p:nvPr/>
        </p:nvSpPr>
        <p:spPr bwMode="auto">
          <a:xfrm>
            <a:off x="2339975" y="5661025"/>
            <a:ext cx="493713" cy="279400"/>
          </a:xfrm>
          <a:custGeom>
            <a:avLst/>
            <a:gdLst>
              <a:gd name="T0" fmla="*/ 0 w 934"/>
              <a:gd name="T1" fmla="*/ 0 h 703"/>
              <a:gd name="T2" fmla="*/ 0 w 934"/>
              <a:gd name="T3" fmla="*/ 111044609 h 703"/>
              <a:gd name="T4" fmla="*/ 260977009 w 934"/>
              <a:gd name="T5" fmla="*/ 111044609 h 703"/>
              <a:gd name="T6" fmla="*/ 260977009 w 934"/>
              <a:gd name="T7" fmla="*/ 13584484 h 703"/>
              <a:gd name="T8" fmla="*/ 0 60000 65536"/>
              <a:gd name="T9" fmla="*/ 0 60000 65536"/>
              <a:gd name="T10" fmla="*/ 0 60000 65536"/>
              <a:gd name="T11" fmla="*/ 0 60000 65536"/>
              <a:gd name="T12" fmla="*/ 0 w 934"/>
              <a:gd name="T13" fmla="*/ 0 h 703"/>
              <a:gd name="T14" fmla="*/ 934 w 934"/>
              <a:gd name="T15" fmla="*/ 703 h 7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4" h="703">
                <a:moveTo>
                  <a:pt x="0" y="0"/>
                </a:moveTo>
                <a:lnTo>
                  <a:pt x="0" y="703"/>
                </a:lnTo>
                <a:lnTo>
                  <a:pt x="934" y="703"/>
                </a:lnTo>
                <a:lnTo>
                  <a:pt x="934" y="86"/>
                </a:lnTo>
              </a:path>
            </a:pathLst>
          </a:cu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0" name="Line 33"/>
          <p:cNvSpPr>
            <a:spLocks noChangeShapeType="1"/>
          </p:cNvSpPr>
          <p:nvPr/>
        </p:nvSpPr>
        <p:spPr bwMode="auto">
          <a:xfrm flipV="1">
            <a:off x="2833688" y="5643563"/>
            <a:ext cx="1587" cy="2063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1" name="Line 34"/>
          <p:cNvSpPr>
            <a:spLocks noChangeShapeType="1"/>
          </p:cNvSpPr>
          <p:nvPr/>
        </p:nvSpPr>
        <p:spPr bwMode="auto">
          <a:xfrm flipH="1">
            <a:off x="1681163" y="5629275"/>
            <a:ext cx="658812" cy="1588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2" name="Line 35"/>
          <p:cNvSpPr>
            <a:spLocks noChangeShapeType="1"/>
          </p:cNvSpPr>
          <p:nvPr/>
        </p:nvSpPr>
        <p:spPr bwMode="auto">
          <a:xfrm flipV="1">
            <a:off x="3635375" y="5364163"/>
            <a:ext cx="1588" cy="2905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3" name="Line 36"/>
          <p:cNvSpPr>
            <a:spLocks noChangeShapeType="1"/>
          </p:cNvSpPr>
          <p:nvPr/>
        </p:nvSpPr>
        <p:spPr bwMode="auto">
          <a:xfrm flipV="1">
            <a:off x="3635375" y="5654675"/>
            <a:ext cx="1588" cy="2905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Freeform 37"/>
          <p:cNvSpPr/>
          <p:nvPr/>
        </p:nvSpPr>
        <p:spPr bwMode="auto">
          <a:xfrm>
            <a:off x="3635375" y="5389563"/>
            <a:ext cx="492125" cy="555625"/>
          </a:xfrm>
          <a:custGeom>
            <a:avLst/>
            <a:gdLst>
              <a:gd name="T0" fmla="*/ 0 w 931"/>
              <a:gd name="T1" fmla="*/ 105073760 h 1402"/>
              <a:gd name="T2" fmla="*/ 260136429 w 931"/>
              <a:gd name="T3" fmla="*/ 220199102 h 1402"/>
              <a:gd name="T4" fmla="*/ 260136429 w 931"/>
              <a:gd name="T5" fmla="*/ 0 h 1402"/>
              <a:gd name="T6" fmla="*/ 0 w 931"/>
              <a:gd name="T7" fmla="*/ 105073760 h 1402"/>
              <a:gd name="T8" fmla="*/ 0 60000 65536"/>
              <a:gd name="T9" fmla="*/ 0 60000 65536"/>
              <a:gd name="T10" fmla="*/ 0 60000 65536"/>
              <a:gd name="T11" fmla="*/ 0 60000 65536"/>
              <a:gd name="T12" fmla="*/ 0 w 931"/>
              <a:gd name="T13" fmla="*/ 0 h 1402"/>
              <a:gd name="T14" fmla="*/ 931 w 931"/>
              <a:gd name="T15" fmla="*/ 1402 h 14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1" h="1402">
                <a:moveTo>
                  <a:pt x="0" y="669"/>
                </a:moveTo>
                <a:lnTo>
                  <a:pt x="931" y="1402"/>
                </a:lnTo>
                <a:lnTo>
                  <a:pt x="931" y="0"/>
                </a:lnTo>
                <a:lnTo>
                  <a:pt x="0" y="669"/>
                </a:lnTo>
              </a:path>
            </a:pathLst>
          </a:cu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5" name="Freeform 38"/>
          <p:cNvSpPr/>
          <p:nvPr/>
        </p:nvSpPr>
        <p:spPr bwMode="auto">
          <a:xfrm>
            <a:off x="3603625" y="5068888"/>
            <a:ext cx="241300" cy="207962"/>
          </a:xfrm>
          <a:custGeom>
            <a:avLst/>
            <a:gdLst>
              <a:gd name="T0" fmla="*/ 106686879 w 456"/>
              <a:gd name="T1" fmla="*/ 66723196 h 523"/>
              <a:gd name="T2" fmla="*/ 127687917 w 456"/>
              <a:gd name="T3" fmla="*/ 52018732 h 523"/>
              <a:gd name="T4" fmla="*/ 0 w 456"/>
              <a:gd name="T5" fmla="*/ 0 h 523"/>
              <a:gd name="T6" fmla="*/ 85125454 w 456"/>
              <a:gd name="T7" fmla="*/ 82692530 h 523"/>
              <a:gd name="T8" fmla="*/ 106686879 w 456"/>
              <a:gd name="T9" fmla="*/ 66723196 h 5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"/>
              <a:gd name="T16" fmla="*/ 0 h 523"/>
              <a:gd name="T17" fmla="*/ 456 w 456"/>
              <a:gd name="T18" fmla="*/ 523 h 5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" h="523">
                <a:moveTo>
                  <a:pt x="381" y="422"/>
                </a:moveTo>
                <a:lnTo>
                  <a:pt x="456" y="329"/>
                </a:lnTo>
                <a:lnTo>
                  <a:pt x="0" y="0"/>
                </a:lnTo>
                <a:lnTo>
                  <a:pt x="304" y="523"/>
                </a:lnTo>
                <a:lnTo>
                  <a:pt x="381" y="4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6" name="Line 39"/>
          <p:cNvSpPr>
            <a:spLocks noChangeShapeType="1"/>
          </p:cNvSpPr>
          <p:nvPr/>
        </p:nvSpPr>
        <p:spPr bwMode="auto">
          <a:xfrm flipH="1" flipV="1">
            <a:off x="3805238" y="5235575"/>
            <a:ext cx="179387" cy="166688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7" name="Freeform 40"/>
          <p:cNvSpPr/>
          <p:nvPr/>
        </p:nvSpPr>
        <p:spPr bwMode="auto">
          <a:xfrm>
            <a:off x="3603625" y="5068888"/>
            <a:ext cx="241300" cy="207962"/>
          </a:xfrm>
          <a:custGeom>
            <a:avLst/>
            <a:gdLst>
              <a:gd name="T0" fmla="*/ 106686879 w 456"/>
              <a:gd name="T1" fmla="*/ 66723196 h 523"/>
              <a:gd name="T2" fmla="*/ 85125454 w 456"/>
              <a:gd name="T3" fmla="*/ 82692530 h 523"/>
              <a:gd name="T4" fmla="*/ 0 w 456"/>
              <a:gd name="T5" fmla="*/ 0 h 523"/>
              <a:gd name="T6" fmla="*/ 127687917 w 456"/>
              <a:gd name="T7" fmla="*/ 52018732 h 523"/>
              <a:gd name="T8" fmla="*/ 106686879 w 456"/>
              <a:gd name="T9" fmla="*/ 66723196 h 5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"/>
              <a:gd name="T16" fmla="*/ 0 h 523"/>
              <a:gd name="T17" fmla="*/ 456 w 456"/>
              <a:gd name="T18" fmla="*/ 523 h 5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" h="523">
                <a:moveTo>
                  <a:pt x="381" y="422"/>
                </a:moveTo>
                <a:lnTo>
                  <a:pt x="304" y="523"/>
                </a:lnTo>
                <a:lnTo>
                  <a:pt x="0" y="0"/>
                </a:lnTo>
                <a:lnTo>
                  <a:pt x="456" y="329"/>
                </a:lnTo>
                <a:lnTo>
                  <a:pt x="381" y="422"/>
                </a:lnTo>
              </a:path>
            </a:pathLst>
          </a:cu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Freeform 41"/>
          <p:cNvSpPr/>
          <p:nvPr/>
        </p:nvSpPr>
        <p:spPr bwMode="auto">
          <a:xfrm>
            <a:off x="3776663" y="5013325"/>
            <a:ext cx="241300" cy="207963"/>
          </a:xfrm>
          <a:custGeom>
            <a:avLst/>
            <a:gdLst>
              <a:gd name="T0" fmla="*/ 106686879 w 456"/>
              <a:gd name="T1" fmla="*/ 66723915 h 523"/>
              <a:gd name="T2" fmla="*/ 127687917 w 456"/>
              <a:gd name="T3" fmla="*/ 51861121 h 523"/>
              <a:gd name="T4" fmla="*/ 0 w 456"/>
              <a:gd name="T5" fmla="*/ 0 h 523"/>
              <a:gd name="T6" fmla="*/ 85125454 w 456"/>
              <a:gd name="T7" fmla="*/ 82693326 h 523"/>
              <a:gd name="T8" fmla="*/ 106686879 w 456"/>
              <a:gd name="T9" fmla="*/ 66723915 h 5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"/>
              <a:gd name="T16" fmla="*/ 0 h 523"/>
              <a:gd name="T17" fmla="*/ 456 w 456"/>
              <a:gd name="T18" fmla="*/ 523 h 5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" h="523">
                <a:moveTo>
                  <a:pt x="381" y="422"/>
                </a:moveTo>
                <a:lnTo>
                  <a:pt x="456" y="328"/>
                </a:lnTo>
                <a:lnTo>
                  <a:pt x="0" y="0"/>
                </a:lnTo>
                <a:lnTo>
                  <a:pt x="304" y="523"/>
                </a:lnTo>
                <a:lnTo>
                  <a:pt x="381" y="42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9" name="Line 42"/>
          <p:cNvSpPr>
            <a:spLocks noChangeShapeType="1"/>
          </p:cNvSpPr>
          <p:nvPr/>
        </p:nvSpPr>
        <p:spPr bwMode="auto">
          <a:xfrm flipH="1" flipV="1">
            <a:off x="3978275" y="5180013"/>
            <a:ext cx="179388" cy="166687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0" name="Freeform 43"/>
          <p:cNvSpPr/>
          <p:nvPr/>
        </p:nvSpPr>
        <p:spPr bwMode="auto">
          <a:xfrm>
            <a:off x="3776663" y="5013325"/>
            <a:ext cx="241300" cy="207963"/>
          </a:xfrm>
          <a:custGeom>
            <a:avLst/>
            <a:gdLst>
              <a:gd name="T0" fmla="*/ 106686879 w 456"/>
              <a:gd name="T1" fmla="*/ 66723915 h 523"/>
              <a:gd name="T2" fmla="*/ 85125454 w 456"/>
              <a:gd name="T3" fmla="*/ 82693326 h 523"/>
              <a:gd name="T4" fmla="*/ 0 w 456"/>
              <a:gd name="T5" fmla="*/ 0 h 523"/>
              <a:gd name="T6" fmla="*/ 127687917 w 456"/>
              <a:gd name="T7" fmla="*/ 51861121 h 523"/>
              <a:gd name="T8" fmla="*/ 106686879 w 456"/>
              <a:gd name="T9" fmla="*/ 66723915 h 5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6"/>
              <a:gd name="T16" fmla="*/ 0 h 523"/>
              <a:gd name="T17" fmla="*/ 456 w 456"/>
              <a:gd name="T18" fmla="*/ 523 h 5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6" h="523">
                <a:moveTo>
                  <a:pt x="381" y="422"/>
                </a:moveTo>
                <a:lnTo>
                  <a:pt x="304" y="523"/>
                </a:lnTo>
                <a:lnTo>
                  <a:pt x="0" y="0"/>
                </a:lnTo>
                <a:lnTo>
                  <a:pt x="456" y="328"/>
                </a:lnTo>
                <a:lnTo>
                  <a:pt x="381" y="422"/>
                </a:lnTo>
              </a:path>
            </a:pathLst>
          </a:custGeom>
          <a:noFill/>
          <a:ln w="444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1" name="Rectangle 44"/>
          <p:cNvSpPr>
            <a:spLocks noChangeArrowheads="1"/>
          </p:cNvSpPr>
          <p:nvPr/>
        </p:nvSpPr>
        <p:spPr bwMode="auto">
          <a:xfrm>
            <a:off x="971550" y="5480050"/>
            <a:ext cx="58420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300" b="1">
                <a:latin typeface="宋体" pitchFamily="2" charset="-122"/>
              </a:rPr>
              <a:t>P1.0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24602" name="Rectangle 45"/>
          <p:cNvSpPr>
            <a:spLocks noChangeArrowheads="1"/>
          </p:cNvSpPr>
          <p:nvPr/>
        </p:nvSpPr>
        <p:spPr bwMode="auto">
          <a:xfrm>
            <a:off x="5940425" y="5445125"/>
            <a:ext cx="43815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300" b="1">
                <a:latin typeface="宋体" pitchFamily="2" charset="-122"/>
              </a:rPr>
              <a:t>+5V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24603" name="Rectangle 46"/>
          <p:cNvSpPr>
            <a:spLocks noChangeArrowheads="1"/>
          </p:cNvSpPr>
          <p:nvPr/>
        </p:nvSpPr>
        <p:spPr bwMode="auto">
          <a:xfrm>
            <a:off x="3176588" y="5216525"/>
            <a:ext cx="43815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300" b="1">
                <a:latin typeface="宋体" pitchFamily="2" charset="-122"/>
              </a:rPr>
              <a:t>LED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24604" name="Text Box 47"/>
          <p:cNvSpPr txBox="1">
            <a:spLocks noChangeArrowheads="1"/>
          </p:cNvSpPr>
          <p:nvPr/>
        </p:nvSpPr>
        <p:spPr bwMode="auto">
          <a:xfrm>
            <a:off x="2411413" y="5445125"/>
            <a:ext cx="36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1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24605" name="Text Box 48"/>
          <p:cNvSpPr txBox="1">
            <a:spLocks noChangeArrowheads="1"/>
          </p:cNvSpPr>
          <p:nvPr/>
        </p:nvSpPr>
        <p:spPr bwMode="auto">
          <a:xfrm>
            <a:off x="684213" y="4292600"/>
            <a:ext cx="5715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</a:rPr>
              <a:t>加驱动电路：</a:t>
            </a:r>
            <a:endParaRPr kumimoji="1" lang="zh-CN" altLang="en-US" sz="3200" b="1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28"/>
    </mc:Choice>
    <mc:Fallback>
      <p:transition spd="slow" advTm="4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89916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latin typeface="宋体" pitchFamily="2" charset="-122"/>
              </a:rPr>
              <a:t>      </a:t>
            </a:r>
            <a:r>
              <a:rPr lang="zh-CN" altLang="en-US" b="1" smtClean="0">
                <a:latin typeface="宋体" pitchFamily="2" charset="-122"/>
              </a:rPr>
              <a:t>例</a:t>
            </a:r>
            <a:r>
              <a:rPr lang="en-US" altLang="zh-CN" b="1" smtClean="0">
                <a:latin typeface="宋体" pitchFamily="2" charset="-122"/>
              </a:rPr>
              <a:t>5-2.</a:t>
            </a:r>
            <a:r>
              <a:rPr lang="zh-CN" altLang="en-US" b="1" smtClean="0">
                <a:latin typeface="宋体" pitchFamily="2" charset="-122"/>
              </a:rPr>
              <a:t>在图</a:t>
            </a:r>
            <a:r>
              <a:rPr lang="en-US" altLang="zh-CN" b="1" smtClean="0">
                <a:latin typeface="宋体" pitchFamily="2" charset="-122"/>
              </a:rPr>
              <a:t>5-4</a:t>
            </a:r>
            <a:r>
              <a:rPr lang="zh-CN" altLang="en-US" b="1" smtClean="0">
                <a:latin typeface="宋体" pitchFamily="2" charset="-122"/>
              </a:rPr>
              <a:t>中</a:t>
            </a:r>
            <a:r>
              <a:rPr lang="en-US" altLang="zh-CN" b="1" smtClean="0">
                <a:latin typeface="宋体" pitchFamily="2" charset="-122"/>
              </a:rPr>
              <a:t>P1.4</a:t>
            </a:r>
            <a:r>
              <a:rPr lang="zh-CN" altLang="en-US" b="1" smtClean="0">
                <a:latin typeface="宋体" pitchFamily="2" charset="-122"/>
              </a:rPr>
              <a:t>～</a:t>
            </a:r>
            <a:r>
              <a:rPr lang="en-US" altLang="zh-CN" b="1" smtClean="0">
                <a:latin typeface="宋体" pitchFamily="2" charset="-122"/>
              </a:rPr>
              <a:t>P1.7</a:t>
            </a:r>
            <a:r>
              <a:rPr lang="zh-CN" altLang="en-US" b="1" smtClean="0">
                <a:latin typeface="宋体" pitchFamily="2" charset="-122"/>
              </a:rPr>
              <a:t>接四个发光二极管</a:t>
            </a:r>
            <a:r>
              <a:rPr lang="en-US" altLang="zh-CN" b="1" smtClean="0">
                <a:latin typeface="宋体" pitchFamily="2" charset="-122"/>
              </a:rPr>
              <a:t>LED,P1.0</a:t>
            </a:r>
            <a:r>
              <a:rPr lang="zh-CN" altLang="en-US" b="1" smtClean="0">
                <a:latin typeface="宋体" pitchFamily="2" charset="-122"/>
              </a:rPr>
              <a:t>～</a:t>
            </a:r>
            <a:r>
              <a:rPr lang="en-US" altLang="zh-CN" b="1" smtClean="0">
                <a:latin typeface="宋体" pitchFamily="2" charset="-122"/>
              </a:rPr>
              <a:t>P1.3</a:t>
            </a:r>
            <a:r>
              <a:rPr lang="zh-CN" altLang="en-US" b="1" smtClean="0">
                <a:latin typeface="宋体" pitchFamily="2" charset="-122"/>
              </a:rPr>
              <a:t>接四个开关，编程将开关的状态反映到发光二极管上。      </a:t>
            </a:r>
            <a:endParaRPr lang="zh-CN" altLang="en-US" smtClean="0"/>
          </a:p>
        </p:txBody>
      </p:sp>
      <p:sp>
        <p:nvSpPr>
          <p:cNvPr id="25603" name="Freeform 3"/>
          <p:cNvSpPr/>
          <p:nvPr/>
        </p:nvSpPr>
        <p:spPr bwMode="auto">
          <a:xfrm>
            <a:off x="7086600" y="3092450"/>
            <a:ext cx="114300" cy="73025"/>
          </a:xfrm>
          <a:custGeom>
            <a:avLst/>
            <a:gdLst>
              <a:gd name="T0" fmla="*/ 3360208 w 216"/>
              <a:gd name="T1" fmla="*/ 7541024 h 199"/>
              <a:gd name="T2" fmla="*/ 840317 w 216"/>
              <a:gd name="T3" fmla="*/ 10234142 h 199"/>
              <a:gd name="T4" fmla="*/ 0 w 216"/>
              <a:gd name="T5" fmla="*/ 11580884 h 199"/>
              <a:gd name="T6" fmla="*/ 0 w 216"/>
              <a:gd name="T7" fmla="*/ 13331283 h 199"/>
              <a:gd name="T8" fmla="*/ 559858 w 216"/>
              <a:gd name="T9" fmla="*/ 16024401 h 199"/>
              <a:gd name="T10" fmla="*/ 2239963 w 216"/>
              <a:gd name="T11" fmla="*/ 18582844 h 199"/>
              <a:gd name="T12" fmla="*/ 4760383 w 216"/>
              <a:gd name="T13" fmla="*/ 20737632 h 199"/>
              <a:gd name="T14" fmla="*/ 6440488 w 216"/>
              <a:gd name="T15" fmla="*/ 21814659 h 199"/>
              <a:gd name="T16" fmla="*/ 8960379 w 216"/>
              <a:gd name="T17" fmla="*/ 22892053 h 199"/>
              <a:gd name="T18" fmla="*/ 13160904 w 216"/>
              <a:gd name="T19" fmla="*/ 24508144 h 199"/>
              <a:gd name="T20" fmla="*/ 18481146 w 216"/>
              <a:gd name="T21" fmla="*/ 25719845 h 199"/>
              <a:gd name="T22" fmla="*/ 23801388 w 216"/>
              <a:gd name="T23" fmla="*/ 26527891 h 199"/>
              <a:gd name="T24" fmla="*/ 30241875 w 216"/>
              <a:gd name="T25" fmla="*/ 26797239 h 199"/>
              <a:gd name="T26" fmla="*/ 35842046 w 216"/>
              <a:gd name="T27" fmla="*/ 26527891 h 199"/>
              <a:gd name="T28" fmla="*/ 41722675 w 216"/>
              <a:gd name="T29" fmla="*/ 25719845 h 199"/>
              <a:gd name="T30" fmla="*/ 46483058 w 216"/>
              <a:gd name="T31" fmla="*/ 24508144 h 199"/>
              <a:gd name="T32" fmla="*/ 51523371 w 216"/>
              <a:gd name="T33" fmla="*/ 22892053 h 199"/>
              <a:gd name="T34" fmla="*/ 52363158 w 216"/>
              <a:gd name="T35" fmla="*/ 22218682 h 199"/>
              <a:gd name="T36" fmla="*/ 52643087 w 216"/>
              <a:gd name="T37" fmla="*/ 21949333 h 199"/>
              <a:gd name="T38" fmla="*/ 53483404 w 216"/>
              <a:gd name="T39" fmla="*/ 21814659 h 199"/>
              <a:gd name="T40" fmla="*/ 55163508 w 216"/>
              <a:gd name="T41" fmla="*/ 20737632 h 199"/>
              <a:gd name="T42" fmla="*/ 57963329 w 216"/>
              <a:gd name="T43" fmla="*/ 18582844 h 199"/>
              <a:gd name="T44" fmla="*/ 59643433 w 216"/>
              <a:gd name="T45" fmla="*/ 16024401 h 199"/>
              <a:gd name="T46" fmla="*/ 59643433 w 216"/>
              <a:gd name="T47" fmla="*/ 15216355 h 199"/>
              <a:gd name="T48" fmla="*/ 60203821 w 216"/>
              <a:gd name="T49" fmla="*/ 14678025 h 199"/>
              <a:gd name="T50" fmla="*/ 60483750 w 216"/>
              <a:gd name="T51" fmla="*/ 13331283 h 199"/>
              <a:gd name="T52" fmla="*/ 59643433 w 216"/>
              <a:gd name="T53" fmla="*/ 10503490 h 199"/>
              <a:gd name="T54" fmla="*/ 57963329 w 216"/>
              <a:gd name="T55" fmla="*/ 8079721 h 199"/>
              <a:gd name="T56" fmla="*/ 55163508 w 216"/>
              <a:gd name="T57" fmla="*/ 5790259 h 199"/>
              <a:gd name="T58" fmla="*/ 51523371 w 216"/>
              <a:gd name="T59" fmla="*/ 3770512 h 199"/>
              <a:gd name="T60" fmla="*/ 46483058 w 216"/>
              <a:gd name="T61" fmla="*/ 2019747 h 199"/>
              <a:gd name="T62" fmla="*/ 41722675 w 216"/>
              <a:gd name="T63" fmla="*/ 942720 h 199"/>
              <a:gd name="T64" fmla="*/ 35842046 w 216"/>
              <a:gd name="T65" fmla="*/ 134674 h 199"/>
              <a:gd name="T66" fmla="*/ 30241875 w 216"/>
              <a:gd name="T67" fmla="*/ 0 h 199"/>
              <a:gd name="T68" fmla="*/ 26041879 w 216"/>
              <a:gd name="T69" fmla="*/ 134674 h 19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16"/>
              <a:gd name="T106" fmla="*/ 0 h 199"/>
              <a:gd name="T107" fmla="*/ 216 w 216"/>
              <a:gd name="T108" fmla="*/ 199 h 199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16" h="199">
                <a:moveTo>
                  <a:pt x="12" y="56"/>
                </a:moveTo>
                <a:lnTo>
                  <a:pt x="3" y="76"/>
                </a:lnTo>
                <a:lnTo>
                  <a:pt x="0" y="86"/>
                </a:lnTo>
                <a:lnTo>
                  <a:pt x="0" y="99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23" y="162"/>
                </a:lnTo>
                <a:lnTo>
                  <a:pt x="32" y="170"/>
                </a:lnTo>
                <a:lnTo>
                  <a:pt x="47" y="182"/>
                </a:lnTo>
                <a:lnTo>
                  <a:pt x="66" y="191"/>
                </a:lnTo>
                <a:lnTo>
                  <a:pt x="85" y="197"/>
                </a:lnTo>
                <a:lnTo>
                  <a:pt x="108" y="199"/>
                </a:lnTo>
                <a:lnTo>
                  <a:pt x="128" y="197"/>
                </a:lnTo>
                <a:lnTo>
                  <a:pt x="149" y="191"/>
                </a:lnTo>
                <a:lnTo>
                  <a:pt x="166" y="182"/>
                </a:lnTo>
                <a:lnTo>
                  <a:pt x="184" y="170"/>
                </a:lnTo>
                <a:lnTo>
                  <a:pt x="187" y="165"/>
                </a:lnTo>
                <a:lnTo>
                  <a:pt x="188" y="163"/>
                </a:lnTo>
                <a:lnTo>
                  <a:pt x="191" y="162"/>
                </a:lnTo>
                <a:lnTo>
                  <a:pt x="197" y="154"/>
                </a:lnTo>
                <a:lnTo>
                  <a:pt x="207" y="138"/>
                </a:lnTo>
                <a:lnTo>
                  <a:pt x="213" y="119"/>
                </a:lnTo>
                <a:lnTo>
                  <a:pt x="213" y="113"/>
                </a:lnTo>
                <a:lnTo>
                  <a:pt x="215" y="109"/>
                </a:lnTo>
                <a:lnTo>
                  <a:pt x="216" y="99"/>
                </a:lnTo>
                <a:lnTo>
                  <a:pt x="213" y="78"/>
                </a:lnTo>
                <a:lnTo>
                  <a:pt x="207" y="60"/>
                </a:lnTo>
                <a:lnTo>
                  <a:pt x="197" y="43"/>
                </a:lnTo>
                <a:lnTo>
                  <a:pt x="184" y="28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8" y="0"/>
                </a:lnTo>
                <a:lnTo>
                  <a:pt x="93" y="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4" name="Freeform 4"/>
          <p:cNvSpPr/>
          <p:nvPr/>
        </p:nvSpPr>
        <p:spPr bwMode="auto">
          <a:xfrm>
            <a:off x="7620000" y="3073400"/>
            <a:ext cx="112713" cy="73025"/>
          </a:xfrm>
          <a:custGeom>
            <a:avLst/>
            <a:gdLst>
              <a:gd name="T0" fmla="*/ 50569343 w 215"/>
              <a:gd name="T1" fmla="*/ 22892053 h 199"/>
              <a:gd name="T2" fmla="*/ 51119277 w 215"/>
              <a:gd name="T3" fmla="*/ 22218682 h 199"/>
              <a:gd name="T4" fmla="*/ 51393983 w 215"/>
              <a:gd name="T5" fmla="*/ 21949333 h 199"/>
              <a:gd name="T6" fmla="*/ 52218622 w 215"/>
              <a:gd name="T7" fmla="*/ 21814659 h 199"/>
              <a:gd name="T8" fmla="*/ 53867378 w 215"/>
              <a:gd name="T9" fmla="*/ 20737632 h 199"/>
              <a:gd name="T10" fmla="*/ 56616002 w 215"/>
              <a:gd name="T11" fmla="*/ 18582844 h 199"/>
              <a:gd name="T12" fmla="*/ 58539987 w 215"/>
              <a:gd name="T13" fmla="*/ 16024401 h 199"/>
              <a:gd name="T14" fmla="*/ 58539987 w 215"/>
              <a:gd name="T15" fmla="*/ 15216355 h 199"/>
              <a:gd name="T16" fmla="*/ 58814692 w 215"/>
              <a:gd name="T17" fmla="*/ 14678025 h 199"/>
              <a:gd name="T18" fmla="*/ 59089397 w 215"/>
              <a:gd name="T19" fmla="*/ 13331283 h 199"/>
              <a:gd name="T20" fmla="*/ 58539987 w 215"/>
              <a:gd name="T21" fmla="*/ 10503490 h 199"/>
              <a:gd name="T22" fmla="*/ 56616002 w 215"/>
              <a:gd name="T23" fmla="*/ 8079721 h 199"/>
              <a:gd name="T24" fmla="*/ 53867378 w 215"/>
              <a:gd name="T25" fmla="*/ 5790259 h 199"/>
              <a:gd name="T26" fmla="*/ 50569343 w 215"/>
              <a:gd name="T27" fmla="*/ 3770512 h 199"/>
              <a:gd name="T28" fmla="*/ 45622553 w 215"/>
              <a:gd name="T29" fmla="*/ 2019747 h 199"/>
              <a:gd name="T30" fmla="*/ 40675238 w 215"/>
              <a:gd name="T31" fmla="*/ 942720 h 199"/>
              <a:gd name="T32" fmla="*/ 35179038 w 215"/>
              <a:gd name="T33" fmla="*/ 134674 h 199"/>
              <a:gd name="T34" fmla="*/ 29407084 w 215"/>
              <a:gd name="T35" fmla="*/ 0 h 199"/>
              <a:gd name="T36" fmla="*/ 23360949 w 215"/>
              <a:gd name="T37" fmla="*/ 134674 h 199"/>
              <a:gd name="T38" fmla="*/ 18138929 w 215"/>
              <a:gd name="T39" fmla="*/ 942720 h 199"/>
              <a:gd name="T40" fmla="*/ 12917434 w 215"/>
              <a:gd name="T41" fmla="*/ 2019747 h 199"/>
              <a:gd name="T42" fmla="*/ 8520054 w 215"/>
              <a:gd name="T43" fmla="*/ 3770512 h 199"/>
              <a:gd name="T44" fmla="*/ 4397380 w 215"/>
              <a:gd name="T45" fmla="*/ 5790259 h 199"/>
              <a:gd name="T46" fmla="*/ 1923985 w 215"/>
              <a:gd name="T47" fmla="*/ 8079721 h 199"/>
              <a:gd name="T48" fmla="*/ 274705 w 215"/>
              <a:gd name="T49" fmla="*/ 10503490 h 199"/>
              <a:gd name="T50" fmla="*/ 0 w 215"/>
              <a:gd name="T51" fmla="*/ 13331283 h 199"/>
              <a:gd name="T52" fmla="*/ 274705 w 215"/>
              <a:gd name="T53" fmla="*/ 16024401 h 199"/>
              <a:gd name="T54" fmla="*/ 1923985 w 215"/>
              <a:gd name="T55" fmla="*/ 18582844 h 199"/>
              <a:gd name="T56" fmla="*/ 4397380 w 215"/>
              <a:gd name="T57" fmla="*/ 20737632 h 199"/>
              <a:gd name="T58" fmla="*/ 6321364 w 215"/>
              <a:gd name="T59" fmla="*/ 21814659 h 199"/>
              <a:gd name="T60" fmla="*/ 8520054 w 215"/>
              <a:gd name="T61" fmla="*/ 22892053 h 199"/>
              <a:gd name="T62" fmla="*/ 12917434 w 215"/>
              <a:gd name="T63" fmla="*/ 24508144 h 199"/>
              <a:gd name="T64" fmla="*/ 18138929 w 215"/>
              <a:gd name="T65" fmla="*/ 25719845 h 199"/>
              <a:gd name="T66" fmla="*/ 23360949 w 215"/>
              <a:gd name="T67" fmla="*/ 26527891 h 199"/>
              <a:gd name="T68" fmla="*/ 29407084 w 215"/>
              <a:gd name="T69" fmla="*/ 26797239 h 199"/>
              <a:gd name="T70" fmla="*/ 35179038 w 215"/>
              <a:gd name="T71" fmla="*/ 26527891 h 199"/>
              <a:gd name="T72" fmla="*/ 40675238 w 215"/>
              <a:gd name="T73" fmla="*/ 25719845 h 199"/>
              <a:gd name="T74" fmla="*/ 45622553 w 215"/>
              <a:gd name="T75" fmla="*/ 24508144 h 199"/>
              <a:gd name="T76" fmla="*/ 50569343 w 215"/>
              <a:gd name="T77" fmla="*/ 22892053 h 19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5"/>
              <a:gd name="T118" fmla="*/ 0 h 199"/>
              <a:gd name="T119" fmla="*/ 215 w 215"/>
              <a:gd name="T120" fmla="*/ 199 h 199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5" h="199">
                <a:moveTo>
                  <a:pt x="184" y="170"/>
                </a:moveTo>
                <a:lnTo>
                  <a:pt x="186" y="165"/>
                </a:lnTo>
                <a:lnTo>
                  <a:pt x="187" y="163"/>
                </a:lnTo>
                <a:lnTo>
                  <a:pt x="190" y="162"/>
                </a:lnTo>
                <a:lnTo>
                  <a:pt x="196" y="154"/>
                </a:lnTo>
                <a:lnTo>
                  <a:pt x="206" y="138"/>
                </a:lnTo>
                <a:lnTo>
                  <a:pt x="213" y="119"/>
                </a:lnTo>
                <a:lnTo>
                  <a:pt x="213" y="113"/>
                </a:lnTo>
                <a:lnTo>
                  <a:pt x="214" y="109"/>
                </a:lnTo>
                <a:lnTo>
                  <a:pt x="215" y="99"/>
                </a:lnTo>
                <a:lnTo>
                  <a:pt x="213" y="78"/>
                </a:lnTo>
                <a:lnTo>
                  <a:pt x="206" y="60"/>
                </a:lnTo>
                <a:lnTo>
                  <a:pt x="196" y="43"/>
                </a:lnTo>
                <a:lnTo>
                  <a:pt x="184" y="28"/>
                </a:lnTo>
                <a:lnTo>
                  <a:pt x="166" y="15"/>
                </a:lnTo>
                <a:lnTo>
                  <a:pt x="148" y="7"/>
                </a:lnTo>
                <a:lnTo>
                  <a:pt x="128" y="1"/>
                </a:lnTo>
                <a:lnTo>
                  <a:pt x="107" y="0"/>
                </a:lnTo>
                <a:lnTo>
                  <a:pt x="85" y="1"/>
                </a:lnTo>
                <a:lnTo>
                  <a:pt x="66" y="7"/>
                </a:lnTo>
                <a:lnTo>
                  <a:pt x="47" y="15"/>
                </a:lnTo>
                <a:lnTo>
                  <a:pt x="31" y="28"/>
                </a:lnTo>
                <a:lnTo>
                  <a:pt x="16" y="43"/>
                </a:lnTo>
                <a:lnTo>
                  <a:pt x="7" y="60"/>
                </a:lnTo>
                <a:lnTo>
                  <a:pt x="1" y="78"/>
                </a:lnTo>
                <a:lnTo>
                  <a:pt x="0" y="99"/>
                </a:lnTo>
                <a:lnTo>
                  <a:pt x="1" y="119"/>
                </a:lnTo>
                <a:lnTo>
                  <a:pt x="7" y="138"/>
                </a:lnTo>
                <a:lnTo>
                  <a:pt x="16" y="154"/>
                </a:lnTo>
                <a:lnTo>
                  <a:pt x="23" y="162"/>
                </a:lnTo>
                <a:lnTo>
                  <a:pt x="31" y="170"/>
                </a:lnTo>
                <a:lnTo>
                  <a:pt x="47" y="182"/>
                </a:lnTo>
                <a:lnTo>
                  <a:pt x="66" y="191"/>
                </a:lnTo>
                <a:lnTo>
                  <a:pt x="85" y="197"/>
                </a:lnTo>
                <a:lnTo>
                  <a:pt x="107" y="199"/>
                </a:lnTo>
                <a:lnTo>
                  <a:pt x="128" y="197"/>
                </a:lnTo>
                <a:lnTo>
                  <a:pt x="148" y="191"/>
                </a:lnTo>
                <a:lnTo>
                  <a:pt x="166" y="182"/>
                </a:lnTo>
                <a:lnTo>
                  <a:pt x="184" y="170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5561013" y="1590675"/>
            <a:ext cx="1587" cy="4460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 flipV="1">
            <a:off x="6118225" y="1608138"/>
            <a:ext cx="1588" cy="42703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 flipV="1">
            <a:off x="5046663" y="2535238"/>
            <a:ext cx="1587" cy="165100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8" name="Freeform 8"/>
          <p:cNvSpPr/>
          <p:nvPr/>
        </p:nvSpPr>
        <p:spPr bwMode="auto">
          <a:xfrm>
            <a:off x="7391400" y="1543050"/>
            <a:ext cx="152400" cy="152400"/>
          </a:xfrm>
          <a:custGeom>
            <a:avLst/>
            <a:gdLst>
              <a:gd name="T0" fmla="*/ 54265794 w 214"/>
              <a:gd name="T1" fmla="*/ 116712362 h 199"/>
              <a:gd name="T2" fmla="*/ 64915991 w 214"/>
              <a:gd name="T3" fmla="*/ 115539112 h 199"/>
              <a:gd name="T4" fmla="*/ 75059136 w 214"/>
              <a:gd name="T5" fmla="*/ 112606752 h 199"/>
              <a:gd name="T6" fmla="*/ 84188181 w 214"/>
              <a:gd name="T7" fmla="*/ 106742032 h 199"/>
              <a:gd name="T8" fmla="*/ 92809464 w 214"/>
              <a:gd name="T9" fmla="*/ 100290687 h 199"/>
              <a:gd name="T10" fmla="*/ 99402544 w 214"/>
              <a:gd name="T11" fmla="*/ 90320358 h 199"/>
              <a:gd name="T12" fmla="*/ 104474473 w 214"/>
              <a:gd name="T13" fmla="*/ 80935887 h 199"/>
              <a:gd name="T14" fmla="*/ 107010437 w 214"/>
              <a:gd name="T15" fmla="*/ 69793073 h 199"/>
              <a:gd name="T16" fmla="*/ 108531589 w 214"/>
              <a:gd name="T17" fmla="*/ 58649493 h 199"/>
              <a:gd name="T18" fmla="*/ 107010437 w 214"/>
              <a:gd name="T19" fmla="*/ 46333429 h 199"/>
              <a:gd name="T20" fmla="*/ 104474473 w 214"/>
              <a:gd name="T21" fmla="*/ 35776474 h 199"/>
              <a:gd name="T22" fmla="*/ 99402544 w 214"/>
              <a:gd name="T23" fmla="*/ 25219520 h 199"/>
              <a:gd name="T24" fmla="*/ 92809464 w 214"/>
              <a:gd name="T25" fmla="*/ 17008299 h 199"/>
              <a:gd name="T26" fmla="*/ 84188181 w 214"/>
              <a:gd name="T27" fmla="*/ 8797079 h 199"/>
              <a:gd name="T28" fmla="*/ 75059136 w 214"/>
              <a:gd name="T29" fmla="*/ 4105610 h 199"/>
              <a:gd name="T30" fmla="*/ 64915991 w 214"/>
              <a:gd name="T31" fmla="*/ 586625 h 199"/>
              <a:gd name="T32" fmla="*/ 54265794 w 214"/>
              <a:gd name="T33" fmla="*/ 0 h 199"/>
              <a:gd name="T34" fmla="*/ 43108548 w 214"/>
              <a:gd name="T35" fmla="*/ 586625 h 199"/>
              <a:gd name="T36" fmla="*/ 33472452 w 214"/>
              <a:gd name="T37" fmla="*/ 4105610 h 199"/>
              <a:gd name="T38" fmla="*/ 23836357 w 214"/>
              <a:gd name="T39" fmla="*/ 8797079 h 199"/>
              <a:gd name="T40" fmla="*/ 15722125 w 214"/>
              <a:gd name="T41" fmla="*/ 17008299 h 199"/>
              <a:gd name="T42" fmla="*/ 8114232 w 214"/>
              <a:gd name="T43" fmla="*/ 25219520 h 199"/>
              <a:gd name="T44" fmla="*/ 3550065 w 214"/>
              <a:gd name="T45" fmla="*/ 35776474 h 199"/>
              <a:gd name="T46" fmla="*/ 507050 w 214"/>
              <a:gd name="T47" fmla="*/ 46333429 h 199"/>
              <a:gd name="T48" fmla="*/ 0 w 214"/>
              <a:gd name="T49" fmla="*/ 58649493 h 199"/>
              <a:gd name="T50" fmla="*/ 507050 w 214"/>
              <a:gd name="T51" fmla="*/ 69793073 h 199"/>
              <a:gd name="T52" fmla="*/ 3550065 w 214"/>
              <a:gd name="T53" fmla="*/ 80935887 h 199"/>
              <a:gd name="T54" fmla="*/ 8114232 w 214"/>
              <a:gd name="T55" fmla="*/ 90320358 h 199"/>
              <a:gd name="T56" fmla="*/ 15722125 w 214"/>
              <a:gd name="T57" fmla="*/ 100290687 h 199"/>
              <a:gd name="T58" fmla="*/ 23836357 w 214"/>
              <a:gd name="T59" fmla="*/ 106742032 h 199"/>
              <a:gd name="T60" fmla="*/ 33472452 w 214"/>
              <a:gd name="T61" fmla="*/ 112606752 h 199"/>
              <a:gd name="T62" fmla="*/ 43108548 w 214"/>
              <a:gd name="T63" fmla="*/ 115539112 h 199"/>
              <a:gd name="T64" fmla="*/ 54265794 w 214"/>
              <a:gd name="T65" fmla="*/ 116712362 h 1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14"/>
              <a:gd name="T100" fmla="*/ 0 h 199"/>
              <a:gd name="T101" fmla="*/ 214 w 214"/>
              <a:gd name="T102" fmla="*/ 199 h 19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14" h="199">
                <a:moveTo>
                  <a:pt x="107" y="199"/>
                </a:moveTo>
                <a:lnTo>
                  <a:pt x="128" y="197"/>
                </a:lnTo>
                <a:lnTo>
                  <a:pt x="148" y="192"/>
                </a:lnTo>
                <a:lnTo>
                  <a:pt x="166" y="182"/>
                </a:lnTo>
                <a:lnTo>
                  <a:pt x="183" y="171"/>
                </a:lnTo>
                <a:lnTo>
                  <a:pt x="196" y="154"/>
                </a:lnTo>
                <a:lnTo>
                  <a:pt x="206" y="138"/>
                </a:lnTo>
                <a:lnTo>
                  <a:pt x="211" y="119"/>
                </a:lnTo>
                <a:lnTo>
                  <a:pt x="214" y="100"/>
                </a:lnTo>
                <a:lnTo>
                  <a:pt x="211" y="79"/>
                </a:lnTo>
                <a:lnTo>
                  <a:pt x="206" y="61"/>
                </a:lnTo>
                <a:lnTo>
                  <a:pt x="196" y="43"/>
                </a:lnTo>
                <a:lnTo>
                  <a:pt x="183" y="29"/>
                </a:lnTo>
                <a:lnTo>
                  <a:pt x="166" y="15"/>
                </a:lnTo>
                <a:lnTo>
                  <a:pt x="148" y="7"/>
                </a:lnTo>
                <a:lnTo>
                  <a:pt x="128" y="1"/>
                </a:lnTo>
                <a:lnTo>
                  <a:pt x="107" y="0"/>
                </a:lnTo>
                <a:lnTo>
                  <a:pt x="85" y="1"/>
                </a:lnTo>
                <a:lnTo>
                  <a:pt x="66" y="7"/>
                </a:lnTo>
                <a:lnTo>
                  <a:pt x="47" y="15"/>
                </a:lnTo>
                <a:lnTo>
                  <a:pt x="31" y="29"/>
                </a:lnTo>
                <a:lnTo>
                  <a:pt x="16" y="43"/>
                </a:lnTo>
                <a:lnTo>
                  <a:pt x="7" y="61"/>
                </a:lnTo>
                <a:lnTo>
                  <a:pt x="1" y="79"/>
                </a:lnTo>
                <a:lnTo>
                  <a:pt x="0" y="100"/>
                </a:lnTo>
                <a:lnTo>
                  <a:pt x="1" y="119"/>
                </a:lnTo>
                <a:lnTo>
                  <a:pt x="7" y="138"/>
                </a:lnTo>
                <a:lnTo>
                  <a:pt x="16" y="154"/>
                </a:lnTo>
                <a:lnTo>
                  <a:pt x="31" y="171"/>
                </a:lnTo>
                <a:lnTo>
                  <a:pt x="47" y="182"/>
                </a:lnTo>
                <a:lnTo>
                  <a:pt x="66" y="192"/>
                </a:lnTo>
                <a:lnTo>
                  <a:pt x="85" y="197"/>
                </a:lnTo>
                <a:lnTo>
                  <a:pt x="107" y="199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7053263" y="4454525"/>
            <a:ext cx="1587" cy="5365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 flipH="1">
            <a:off x="7053263" y="4456113"/>
            <a:ext cx="468312" cy="15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7053263" y="4938713"/>
            <a:ext cx="1587" cy="5730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Freeform 12"/>
          <p:cNvSpPr/>
          <p:nvPr/>
        </p:nvSpPr>
        <p:spPr bwMode="auto">
          <a:xfrm>
            <a:off x="2814638" y="6064250"/>
            <a:ext cx="4225925" cy="474663"/>
          </a:xfrm>
          <a:custGeom>
            <a:avLst/>
            <a:gdLst>
              <a:gd name="T0" fmla="*/ 2147483647 w 7986"/>
              <a:gd name="T1" fmla="*/ 0 h 1442"/>
              <a:gd name="T2" fmla="*/ 2147483647 w 7986"/>
              <a:gd name="T3" fmla="*/ 156244774 h 1442"/>
              <a:gd name="T4" fmla="*/ 0 w 7986"/>
              <a:gd name="T5" fmla="*/ 156244774 h 1442"/>
              <a:gd name="T6" fmla="*/ 0 60000 65536"/>
              <a:gd name="T7" fmla="*/ 0 60000 65536"/>
              <a:gd name="T8" fmla="*/ 0 60000 65536"/>
              <a:gd name="T9" fmla="*/ 0 w 7986"/>
              <a:gd name="T10" fmla="*/ 0 h 1442"/>
              <a:gd name="T11" fmla="*/ 7986 w 7986"/>
              <a:gd name="T12" fmla="*/ 1442 h 14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86" h="1442">
                <a:moveTo>
                  <a:pt x="7986" y="0"/>
                </a:moveTo>
                <a:lnTo>
                  <a:pt x="7986" y="1442"/>
                </a:lnTo>
                <a:lnTo>
                  <a:pt x="0" y="1442"/>
                </a:lnTo>
              </a:path>
            </a:pathLst>
          </a:cu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7053263" y="5511800"/>
            <a:ext cx="1587" cy="5365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Freeform 14"/>
          <p:cNvSpPr/>
          <p:nvPr/>
        </p:nvSpPr>
        <p:spPr bwMode="auto">
          <a:xfrm>
            <a:off x="838200" y="2376488"/>
            <a:ext cx="1989138" cy="4432300"/>
          </a:xfrm>
          <a:custGeom>
            <a:avLst/>
            <a:gdLst>
              <a:gd name="T0" fmla="*/ 925536838 w 4275"/>
              <a:gd name="T1" fmla="*/ 0 h 11627"/>
              <a:gd name="T2" fmla="*/ 0 w 4275"/>
              <a:gd name="T3" fmla="*/ 0 h 11627"/>
              <a:gd name="T4" fmla="*/ 0 w 4275"/>
              <a:gd name="T5" fmla="*/ 1689626154 h 11627"/>
              <a:gd name="T6" fmla="*/ 925536838 w 4275"/>
              <a:gd name="T7" fmla="*/ 1689626154 h 11627"/>
              <a:gd name="T8" fmla="*/ 925536838 w 4275"/>
              <a:gd name="T9" fmla="*/ 1617257334 h 11627"/>
              <a:gd name="T10" fmla="*/ 925536838 w 4275"/>
              <a:gd name="T11" fmla="*/ 1415263467 h 11627"/>
              <a:gd name="T12" fmla="*/ 925536838 w 4275"/>
              <a:gd name="T13" fmla="*/ 1191181292 h 11627"/>
              <a:gd name="T14" fmla="*/ 925536838 w 4275"/>
              <a:gd name="T15" fmla="*/ 982067231 h 11627"/>
              <a:gd name="T16" fmla="*/ 925536838 w 4275"/>
              <a:gd name="T17" fmla="*/ 765541351 h 11627"/>
              <a:gd name="T18" fmla="*/ 925536838 w 4275"/>
              <a:gd name="T19" fmla="*/ 440607673 h 11627"/>
              <a:gd name="T20" fmla="*/ 925536838 w 4275"/>
              <a:gd name="T21" fmla="*/ 317667862 h 11627"/>
              <a:gd name="T22" fmla="*/ 925536838 w 4275"/>
              <a:gd name="T23" fmla="*/ 216816360 h 11627"/>
              <a:gd name="T24" fmla="*/ 925536838 w 4275"/>
              <a:gd name="T25" fmla="*/ 101141983 h 11627"/>
              <a:gd name="T26" fmla="*/ 925536838 w 4275"/>
              <a:gd name="T27" fmla="*/ 0 h 1162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275"/>
              <a:gd name="T43" fmla="*/ 0 h 11627"/>
              <a:gd name="T44" fmla="*/ 4275 w 4275"/>
              <a:gd name="T45" fmla="*/ 11627 h 1162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275" h="11627">
                <a:moveTo>
                  <a:pt x="4275" y="0"/>
                </a:moveTo>
                <a:lnTo>
                  <a:pt x="0" y="0"/>
                </a:lnTo>
                <a:lnTo>
                  <a:pt x="0" y="11627"/>
                </a:lnTo>
                <a:lnTo>
                  <a:pt x="4275" y="11627"/>
                </a:lnTo>
                <a:lnTo>
                  <a:pt x="4275" y="11129"/>
                </a:lnTo>
                <a:lnTo>
                  <a:pt x="4275" y="9739"/>
                </a:lnTo>
                <a:lnTo>
                  <a:pt x="4275" y="8197"/>
                </a:lnTo>
                <a:lnTo>
                  <a:pt x="4275" y="6758"/>
                </a:lnTo>
                <a:lnTo>
                  <a:pt x="4275" y="5268"/>
                </a:lnTo>
                <a:lnTo>
                  <a:pt x="4275" y="3032"/>
                </a:lnTo>
                <a:lnTo>
                  <a:pt x="4275" y="2186"/>
                </a:lnTo>
                <a:lnTo>
                  <a:pt x="4275" y="1492"/>
                </a:lnTo>
                <a:lnTo>
                  <a:pt x="4275" y="696"/>
                </a:lnTo>
                <a:lnTo>
                  <a:pt x="4275" y="0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2827338" y="4402138"/>
            <a:ext cx="1528762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2827338" y="5494338"/>
            <a:ext cx="1744662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H="1">
            <a:off x="2827338" y="4956175"/>
            <a:ext cx="1673225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flipH="1">
            <a:off x="2808288" y="6065838"/>
            <a:ext cx="1619250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Freeform 19"/>
          <p:cNvSpPr/>
          <p:nvPr/>
        </p:nvSpPr>
        <p:spPr bwMode="auto">
          <a:xfrm>
            <a:off x="7626350" y="3517900"/>
            <a:ext cx="112713" cy="74613"/>
          </a:xfrm>
          <a:custGeom>
            <a:avLst/>
            <a:gdLst>
              <a:gd name="T0" fmla="*/ 50765619 w 214"/>
              <a:gd name="T1" fmla="*/ 23799309 h 200"/>
              <a:gd name="T2" fmla="*/ 54094866 w 214"/>
              <a:gd name="T3" fmla="*/ 21433330 h 200"/>
              <a:gd name="T4" fmla="*/ 57146018 w 214"/>
              <a:gd name="T5" fmla="*/ 19206505 h 200"/>
              <a:gd name="T6" fmla="*/ 58810905 w 214"/>
              <a:gd name="T7" fmla="*/ 16562221 h 200"/>
              <a:gd name="T8" fmla="*/ 59365516 w 214"/>
              <a:gd name="T9" fmla="*/ 13917936 h 200"/>
              <a:gd name="T10" fmla="*/ 58810905 w 214"/>
              <a:gd name="T11" fmla="*/ 10994972 h 200"/>
              <a:gd name="T12" fmla="*/ 57146018 w 214"/>
              <a:gd name="T13" fmla="*/ 8489840 h 200"/>
              <a:gd name="T14" fmla="*/ 54094866 w 214"/>
              <a:gd name="T15" fmla="*/ 5984709 h 200"/>
              <a:gd name="T16" fmla="*/ 50765619 w 214"/>
              <a:gd name="T17" fmla="*/ 4036190 h 200"/>
              <a:gd name="T18" fmla="*/ 48269079 w 214"/>
              <a:gd name="T19" fmla="*/ 2922591 h 200"/>
              <a:gd name="T20" fmla="*/ 46050108 w 214"/>
              <a:gd name="T21" fmla="*/ 2087672 h 200"/>
              <a:gd name="T22" fmla="*/ 41334069 w 214"/>
              <a:gd name="T23" fmla="*/ 974073 h 200"/>
              <a:gd name="T24" fmla="*/ 35508282 w 214"/>
              <a:gd name="T25" fmla="*/ 139153 h 200"/>
              <a:gd name="T26" fmla="*/ 29682495 w 214"/>
              <a:gd name="T27" fmla="*/ 0 h 200"/>
              <a:gd name="T28" fmla="*/ 23302096 w 214"/>
              <a:gd name="T29" fmla="*/ 139153 h 200"/>
              <a:gd name="T30" fmla="*/ 18031447 w 214"/>
              <a:gd name="T31" fmla="*/ 974073 h 200"/>
              <a:gd name="T32" fmla="*/ 12760797 w 214"/>
              <a:gd name="T33" fmla="*/ 2087672 h 200"/>
              <a:gd name="T34" fmla="*/ 8599897 w 214"/>
              <a:gd name="T35" fmla="*/ 4036190 h 200"/>
              <a:gd name="T36" fmla="*/ 4716038 w 214"/>
              <a:gd name="T37" fmla="*/ 5984709 h 200"/>
              <a:gd name="T38" fmla="*/ 2219498 w 214"/>
              <a:gd name="T39" fmla="*/ 8489840 h 200"/>
              <a:gd name="T40" fmla="*/ 554611 w 214"/>
              <a:gd name="T41" fmla="*/ 10994972 h 200"/>
              <a:gd name="T42" fmla="*/ 0 w 214"/>
              <a:gd name="T43" fmla="*/ 13917936 h 200"/>
              <a:gd name="T44" fmla="*/ 554611 w 214"/>
              <a:gd name="T45" fmla="*/ 16562221 h 200"/>
              <a:gd name="T46" fmla="*/ 2219498 w 214"/>
              <a:gd name="T47" fmla="*/ 19206505 h 200"/>
              <a:gd name="T48" fmla="*/ 4716038 w 214"/>
              <a:gd name="T49" fmla="*/ 21433330 h 200"/>
              <a:gd name="T50" fmla="*/ 8599897 w 214"/>
              <a:gd name="T51" fmla="*/ 23799309 h 200"/>
              <a:gd name="T52" fmla="*/ 12760797 w 214"/>
              <a:gd name="T53" fmla="*/ 25330367 h 200"/>
              <a:gd name="T54" fmla="*/ 18031447 w 214"/>
              <a:gd name="T55" fmla="*/ 26721900 h 200"/>
              <a:gd name="T56" fmla="*/ 23302096 w 214"/>
              <a:gd name="T57" fmla="*/ 27557192 h 200"/>
              <a:gd name="T58" fmla="*/ 29682495 w 214"/>
              <a:gd name="T59" fmla="*/ 27835499 h 200"/>
              <a:gd name="T60" fmla="*/ 32456604 w 214"/>
              <a:gd name="T61" fmla="*/ 27696346 h 200"/>
              <a:gd name="T62" fmla="*/ 33843922 w 214"/>
              <a:gd name="T63" fmla="*/ 27557192 h 200"/>
              <a:gd name="T64" fmla="*/ 35508282 w 214"/>
              <a:gd name="T65" fmla="*/ 27557192 h 200"/>
              <a:gd name="T66" fmla="*/ 41334069 w 214"/>
              <a:gd name="T67" fmla="*/ 26721900 h 200"/>
              <a:gd name="T68" fmla="*/ 46050108 w 214"/>
              <a:gd name="T69" fmla="*/ 25330367 h 200"/>
              <a:gd name="T70" fmla="*/ 48269079 w 214"/>
              <a:gd name="T71" fmla="*/ 24634601 h 200"/>
              <a:gd name="T72" fmla="*/ 48546648 w 214"/>
              <a:gd name="T73" fmla="*/ 24216768 h 200"/>
              <a:gd name="T74" fmla="*/ 49378828 w 214"/>
              <a:gd name="T75" fmla="*/ 24077615 h 200"/>
              <a:gd name="T76" fmla="*/ 50765619 w 214"/>
              <a:gd name="T77" fmla="*/ 23799309 h 2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4"/>
              <a:gd name="T118" fmla="*/ 0 h 200"/>
              <a:gd name="T119" fmla="*/ 214 w 214"/>
              <a:gd name="T120" fmla="*/ 200 h 20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4" h="200">
                <a:moveTo>
                  <a:pt x="183" y="171"/>
                </a:moveTo>
                <a:lnTo>
                  <a:pt x="195" y="154"/>
                </a:lnTo>
                <a:lnTo>
                  <a:pt x="206" y="138"/>
                </a:lnTo>
                <a:lnTo>
                  <a:pt x="212" y="119"/>
                </a:lnTo>
                <a:lnTo>
                  <a:pt x="214" y="100"/>
                </a:lnTo>
                <a:lnTo>
                  <a:pt x="212" y="79"/>
                </a:lnTo>
                <a:lnTo>
                  <a:pt x="206" y="61"/>
                </a:lnTo>
                <a:lnTo>
                  <a:pt x="195" y="43"/>
                </a:lnTo>
                <a:lnTo>
                  <a:pt x="183" y="29"/>
                </a:lnTo>
                <a:lnTo>
                  <a:pt x="174" y="21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7" y="0"/>
                </a:lnTo>
                <a:lnTo>
                  <a:pt x="84" y="1"/>
                </a:lnTo>
                <a:lnTo>
                  <a:pt x="65" y="7"/>
                </a:lnTo>
                <a:lnTo>
                  <a:pt x="46" y="15"/>
                </a:lnTo>
                <a:lnTo>
                  <a:pt x="31" y="29"/>
                </a:lnTo>
                <a:lnTo>
                  <a:pt x="17" y="43"/>
                </a:lnTo>
                <a:lnTo>
                  <a:pt x="8" y="61"/>
                </a:lnTo>
                <a:lnTo>
                  <a:pt x="2" y="79"/>
                </a:lnTo>
                <a:lnTo>
                  <a:pt x="0" y="100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31" y="171"/>
                </a:lnTo>
                <a:lnTo>
                  <a:pt x="46" y="182"/>
                </a:lnTo>
                <a:lnTo>
                  <a:pt x="65" y="192"/>
                </a:lnTo>
                <a:lnTo>
                  <a:pt x="84" y="198"/>
                </a:lnTo>
                <a:lnTo>
                  <a:pt x="107" y="200"/>
                </a:lnTo>
                <a:lnTo>
                  <a:pt x="117" y="199"/>
                </a:lnTo>
                <a:lnTo>
                  <a:pt x="122" y="198"/>
                </a:lnTo>
                <a:lnTo>
                  <a:pt x="128" y="198"/>
                </a:lnTo>
                <a:lnTo>
                  <a:pt x="149" y="192"/>
                </a:lnTo>
                <a:lnTo>
                  <a:pt x="166" y="182"/>
                </a:lnTo>
                <a:lnTo>
                  <a:pt x="174" y="177"/>
                </a:lnTo>
                <a:lnTo>
                  <a:pt x="175" y="174"/>
                </a:lnTo>
                <a:lnTo>
                  <a:pt x="178" y="173"/>
                </a:lnTo>
                <a:lnTo>
                  <a:pt x="183" y="17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0" name="Freeform 20"/>
          <p:cNvSpPr/>
          <p:nvPr/>
        </p:nvSpPr>
        <p:spPr bwMode="auto">
          <a:xfrm>
            <a:off x="7115175" y="3517900"/>
            <a:ext cx="114300" cy="74613"/>
          </a:xfrm>
          <a:custGeom>
            <a:avLst/>
            <a:gdLst>
              <a:gd name="T0" fmla="*/ 30523948 w 215"/>
              <a:gd name="T1" fmla="*/ 0 h 201"/>
              <a:gd name="T2" fmla="*/ 24023202 w 215"/>
              <a:gd name="T3" fmla="*/ 275437 h 201"/>
              <a:gd name="T4" fmla="*/ 18653228 w 215"/>
              <a:gd name="T5" fmla="*/ 1102491 h 201"/>
              <a:gd name="T6" fmla="*/ 13283787 w 215"/>
              <a:gd name="T7" fmla="*/ 2204610 h 201"/>
              <a:gd name="T8" fmla="*/ 9044054 w 215"/>
              <a:gd name="T9" fmla="*/ 4133783 h 201"/>
              <a:gd name="T10" fmla="*/ 4804853 w 215"/>
              <a:gd name="T11" fmla="*/ 6062956 h 201"/>
              <a:gd name="T12" fmla="*/ 2261013 w 215"/>
              <a:gd name="T13" fmla="*/ 8543374 h 201"/>
              <a:gd name="T14" fmla="*/ 282826 w 215"/>
              <a:gd name="T15" fmla="*/ 10886074 h 201"/>
              <a:gd name="T16" fmla="*/ 0 w 215"/>
              <a:gd name="T17" fmla="*/ 13917366 h 201"/>
              <a:gd name="T18" fmla="*/ 282826 w 215"/>
              <a:gd name="T19" fmla="*/ 16397784 h 201"/>
              <a:gd name="T20" fmla="*/ 2261013 w 215"/>
              <a:gd name="T21" fmla="*/ 19015921 h 201"/>
              <a:gd name="T22" fmla="*/ 4804853 w 215"/>
              <a:gd name="T23" fmla="*/ 21358250 h 201"/>
              <a:gd name="T24" fmla="*/ 9044054 w 215"/>
              <a:gd name="T25" fmla="*/ 23563231 h 201"/>
              <a:gd name="T26" fmla="*/ 13283787 w 215"/>
              <a:gd name="T27" fmla="*/ 25216596 h 201"/>
              <a:gd name="T28" fmla="*/ 18653228 w 215"/>
              <a:gd name="T29" fmla="*/ 26456805 h 201"/>
              <a:gd name="T30" fmla="*/ 24023202 w 215"/>
              <a:gd name="T31" fmla="*/ 27283487 h 201"/>
              <a:gd name="T32" fmla="*/ 30523948 w 215"/>
              <a:gd name="T33" fmla="*/ 27697014 h 201"/>
              <a:gd name="T34" fmla="*/ 36176216 w 215"/>
              <a:gd name="T35" fmla="*/ 27283487 h 201"/>
              <a:gd name="T36" fmla="*/ 41829015 w 215"/>
              <a:gd name="T37" fmla="*/ 26456805 h 201"/>
              <a:gd name="T38" fmla="*/ 46916163 w 215"/>
              <a:gd name="T39" fmla="*/ 25216596 h 201"/>
              <a:gd name="T40" fmla="*/ 52003842 w 215"/>
              <a:gd name="T41" fmla="*/ 23563231 h 201"/>
              <a:gd name="T42" fmla="*/ 55395096 w 215"/>
              <a:gd name="T43" fmla="*/ 21358250 h 201"/>
              <a:gd name="T44" fmla="*/ 58504056 w 215"/>
              <a:gd name="T45" fmla="*/ 19015921 h 201"/>
              <a:gd name="T46" fmla="*/ 60199949 w 215"/>
              <a:gd name="T47" fmla="*/ 16397784 h 201"/>
              <a:gd name="T48" fmla="*/ 60765070 w 215"/>
              <a:gd name="T49" fmla="*/ 13917366 h 201"/>
              <a:gd name="T50" fmla="*/ 60199949 w 215"/>
              <a:gd name="T51" fmla="*/ 10886074 h 201"/>
              <a:gd name="T52" fmla="*/ 58504056 w 215"/>
              <a:gd name="T53" fmla="*/ 8543374 h 201"/>
              <a:gd name="T54" fmla="*/ 55395096 w 215"/>
              <a:gd name="T55" fmla="*/ 6062956 h 201"/>
              <a:gd name="T56" fmla="*/ 52003842 w 215"/>
              <a:gd name="T57" fmla="*/ 4133783 h 201"/>
              <a:gd name="T58" fmla="*/ 46916163 w 215"/>
              <a:gd name="T59" fmla="*/ 2204610 h 201"/>
              <a:gd name="T60" fmla="*/ 41829015 w 215"/>
              <a:gd name="T61" fmla="*/ 1102491 h 201"/>
              <a:gd name="T62" fmla="*/ 36176216 w 215"/>
              <a:gd name="T63" fmla="*/ 275437 h 201"/>
              <a:gd name="T64" fmla="*/ 30523948 w 215"/>
              <a:gd name="T65" fmla="*/ 0 h 20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15"/>
              <a:gd name="T100" fmla="*/ 0 h 201"/>
              <a:gd name="T101" fmla="*/ 215 w 215"/>
              <a:gd name="T102" fmla="*/ 201 h 20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15" h="201">
                <a:moveTo>
                  <a:pt x="108" y="0"/>
                </a:moveTo>
                <a:lnTo>
                  <a:pt x="85" y="2"/>
                </a:lnTo>
                <a:lnTo>
                  <a:pt x="66" y="8"/>
                </a:lnTo>
                <a:lnTo>
                  <a:pt x="47" y="16"/>
                </a:lnTo>
                <a:lnTo>
                  <a:pt x="32" y="30"/>
                </a:lnTo>
                <a:lnTo>
                  <a:pt x="17" y="44"/>
                </a:lnTo>
                <a:lnTo>
                  <a:pt x="8" y="62"/>
                </a:lnTo>
                <a:lnTo>
                  <a:pt x="1" y="79"/>
                </a:lnTo>
                <a:lnTo>
                  <a:pt x="0" y="101"/>
                </a:lnTo>
                <a:lnTo>
                  <a:pt x="1" y="119"/>
                </a:lnTo>
                <a:lnTo>
                  <a:pt x="8" y="138"/>
                </a:lnTo>
                <a:lnTo>
                  <a:pt x="17" y="155"/>
                </a:lnTo>
                <a:lnTo>
                  <a:pt x="32" y="171"/>
                </a:lnTo>
                <a:lnTo>
                  <a:pt x="47" y="183"/>
                </a:lnTo>
                <a:lnTo>
                  <a:pt x="66" y="192"/>
                </a:lnTo>
                <a:lnTo>
                  <a:pt x="85" y="198"/>
                </a:lnTo>
                <a:lnTo>
                  <a:pt x="108" y="201"/>
                </a:lnTo>
                <a:lnTo>
                  <a:pt x="128" y="198"/>
                </a:lnTo>
                <a:lnTo>
                  <a:pt x="148" y="192"/>
                </a:lnTo>
                <a:lnTo>
                  <a:pt x="166" y="183"/>
                </a:lnTo>
                <a:lnTo>
                  <a:pt x="184" y="171"/>
                </a:lnTo>
                <a:lnTo>
                  <a:pt x="196" y="155"/>
                </a:lnTo>
                <a:lnTo>
                  <a:pt x="207" y="138"/>
                </a:lnTo>
                <a:lnTo>
                  <a:pt x="213" y="119"/>
                </a:lnTo>
                <a:lnTo>
                  <a:pt x="215" y="101"/>
                </a:lnTo>
                <a:lnTo>
                  <a:pt x="213" y="79"/>
                </a:lnTo>
                <a:lnTo>
                  <a:pt x="207" y="62"/>
                </a:lnTo>
                <a:lnTo>
                  <a:pt x="196" y="44"/>
                </a:lnTo>
                <a:lnTo>
                  <a:pt x="184" y="30"/>
                </a:lnTo>
                <a:lnTo>
                  <a:pt x="166" y="16"/>
                </a:lnTo>
                <a:lnTo>
                  <a:pt x="148" y="8"/>
                </a:lnTo>
                <a:lnTo>
                  <a:pt x="128" y="2"/>
                </a:lnTo>
                <a:lnTo>
                  <a:pt x="108" y="0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flipH="1">
            <a:off x="7758113" y="3554413"/>
            <a:ext cx="366712" cy="15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 rot="160000" flipH="1">
            <a:off x="7138988" y="3463925"/>
            <a:ext cx="565150" cy="128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flipH="1">
            <a:off x="2800350" y="3554413"/>
            <a:ext cx="4335463" cy="15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4945063" y="2039938"/>
            <a:ext cx="204787" cy="454025"/>
          </a:xfrm>
          <a:prstGeom prst="rect">
            <a:avLst/>
          </a:prstGeom>
          <a:solidFill>
            <a:srgbClr val="E1FFFF"/>
          </a:solidFill>
          <a:ln w="52388">
            <a:solidFill>
              <a:schemeClr val="tx1"/>
            </a:solidFill>
            <a:miter lim="800000"/>
          </a:ln>
        </p:spPr>
        <p:txBody>
          <a:bodyPr/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6542088" y="2047875"/>
            <a:ext cx="204787" cy="450850"/>
          </a:xfrm>
          <a:prstGeom prst="rect">
            <a:avLst/>
          </a:prstGeom>
          <a:solidFill>
            <a:srgbClr val="E1FFFF"/>
          </a:solidFill>
          <a:ln w="52388">
            <a:solidFill>
              <a:schemeClr val="tx1"/>
            </a:solidFill>
            <a:miter lim="800000"/>
          </a:ln>
        </p:spPr>
        <p:txBody>
          <a:bodyPr/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6003925" y="2047875"/>
            <a:ext cx="204788" cy="452438"/>
          </a:xfrm>
          <a:prstGeom prst="rect">
            <a:avLst/>
          </a:prstGeom>
          <a:solidFill>
            <a:srgbClr val="E1FFFF"/>
          </a:solidFill>
          <a:ln w="52388">
            <a:solidFill>
              <a:schemeClr val="tx1"/>
            </a:solidFill>
            <a:miter lim="800000"/>
          </a:ln>
        </p:spPr>
        <p:txBody>
          <a:bodyPr/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5468938" y="2047875"/>
            <a:ext cx="203200" cy="452438"/>
          </a:xfrm>
          <a:prstGeom prst="rect">
            <a:avLst/>
          </a:prstGeom>
          <a:solidFill>
            <a:srgbClr val="E1FFFF"/>
          </a:solidFill>
          <a:ln w="52388">
            <a:solidFill>
              <a:schemeClr val="tx1"/>
            </a:solidFill>
            <a:miter lim="800000"/>
          </a:ln>
        </p:spPr>
        <p:txBody>
          <a:bodyPr/>
          <a:lstStyle/>
          <a:p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 flipH="1">
            <a:off x="4232275" y="4400550"/>
            <a:ext cx="282575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9" name="Line 29"/>
          <p:cNvSpPr>
            <a:spLocks noChangeShapeType="1"/>
          </p:cNvSpPr>
          <p:nvPr/>
        </p:nvSpPr>
        <p:spPr bwMode="auto">
          <a:xfrm flipV="1">
            <a:off x="4552950" y="4254500"/>
            <a:ext cx="1588" cy="31273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0" name="Freeform 30"/>
          <p:cNvSpPr/>
          <p:nvPr/>
        </p:nvSpPr>
        <p:spPr bwMode="auto">
          <a:xfrm>
            <a:off x="4608513" y="4233863"/>
            <a:ext cx="452437" cy="333375"/>
          </a:xfrm>
          <a:custGeom>
            <a:avLst/>
            <a:gdLst>
              <a:gd name="T0" fmla="*/ 0 w 856"/>
              <a:gd name="T1" fmla="*/ 61880874 h 896"/>
              <a:gd name="T2" fmla="*/ 239134625 w 856"/>
              <a:gd name="T3" fmla="*/ 0 h 896"/>
              <a:gd name="T4" fmla="*/ 239134625 w 856"/>
              <a:gd name="T5" fmla="*/ 124038940 h 896"/>
              <a:gd name="T6" fmla="*/ 0 w 856"/>
              <a:gd name="T7" fmla="*/ 61880874 h 896"/>
              <a:gd name="T8" fmla="*/ 0 60000 65536"/>
              <a:gd name="T9" fmla="*/ 0 60000 65536"/>
              <a:gd name="T10" fmla="*/ 0 60000 65536"/>
              <a:gd name="T11" fmla="*/ 0 60000 65536"/>
              <a:gd name="T12" fmla="*/ 0 w 856"/>
              <a:gd name="T13" fmla="*/ 0 h 896"/>
              <a:gd name="T14" fmla="*/ 856 w 856"/>
              <a:gd name="T15" fmla="*/ 896 h 8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6" h="896">
                <a:moveTo>
                  <a:pt x="0" y="447"/>
                </a:moveTo>
                <a:lnTo>
                  <a:pt x="856" y="0"/>
                </a:lnTo>
                <a:lnTo>
                  <a:pt x="856" y="896"/>
                </a:lnTo>
                <a:lnTo>
                  <a:pt x="0" y="447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1" name="Line 31"/>
          <p:cNvSpPr>
            <a:spLocks noChangeShapeType="1"/>
          </p:cNvSpPr>
          <p:nvPr/>
        </p:nvSpPr>
        <p:spPr bwMode="auto">
          <a:xfrm flipH="1">
            <a:off x="4243388" y="4946650"/>
            <a:ext cx="282575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2" name="Freeform 32"/>
          <p:cNvSpPr/>
          <p:nvPr/>
        </p:nvSpPr>
        <p:spPr bwMode="auto">
          <a:xfrm>
            <a:off x="4643438" y="4797425"/>
            <a:ext cx="452437" cy="334963"/>
          </a:xfrm>
          <a:custGeom>
            <a:avLst/>
            <a:gdLst>
              <a:gd name="T0" fmla="*/ 0 w 855"/>
              <a:gd name="T1" fmla="*/ 62472095 h 896"/>
              <a:gd name="T2" fmla="*/ 239414315 w 855"/>
              <a:gd name="T3" fmla="*/ 0 h 896"/>
              <a:gd name="T4" fmla="*/ 239414315 w 855"/>
              <a:gd name="T5" fmla="*/ 125223450 h 896"/>
              <a:gd name="T6" fmla="*/ 0 w 855"/>
              <a:gd name="T7" fmla="*/ 62472095 h 896"/>
              <a:gd name="T8" fmla="*/ 0 60000 65536"/>
              <a:gd name="T9" fmla="*/ 0 60000 65536"/>
              <a:gd name="T10" fmla="*/ 0 60000 65536"/>
              <a:gd name="T11" fmla="*/ 0 60000 65536"/>
              <a:gd name="T12" fmla="*/ 0 w 855"/>
              <a:gd name="T13" fmla="*/ 0 h 896"/>
              <a:gd name="T14" fmla="*/ 855 w 855"/>
              <a:gd name="T15" fmla="*/ 896 h 8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5" h="896">
                <a:moveTo>
                  <a:pt x="0" y="447"/>
                </a:moveTo>
                <a:lnTo>
                  <a:pt x="855" y="0"/>
                </a:lnTo>
                <a:lnTo>
                  <a:pt x="855" y="896"/>
                </a:lnTo>
                <a:lnTo>
                  <a:pt x="0" y="447"/>
                </a:lnTo>
              </a:path>
            </a:pathLst>
          </a:custGeom>
          <a:solidFill>
            <a:srgbClr val="DE002A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3" name="Line 33"/>
          <p:cNvSpPr>
            <a:spLocks noChangeShapeType="1"/>
          </p:cNvSpPr>
          <p:nvPr/>
        </p:nvSpPr>
        <p:spPr bwMode="auto">
          <a:xfrm flipV="1">
            <a:off x="4564063" y="4800600"/>
            <a:ext cx="1587" cy="31273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4" name="Line 34"/>
          <p:cNvSpPr>
            <a:spLocks noChangeShapeType="1"/>
          </p:cNvSpPr>
          <p:nvPr/>
        </p:nvSpPr>
        <p:spPr bwMode="auto">
          <a:xfrm flipH="1">
            <a:off x="4241800" y="5500688"/>
            <a:ext cx="282575" cy="158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5" name="Freeform 35"/>
          <p:cNvSpPr/>
          <p:nvPr/>
        </p:nvSpPr>
        <p:spPr bwMode="auto">
          <a:xfrm>
            <a:off x="4618038" y="5334000"/>
            <a:ext cx="452437" cy="333375"/>
          </a:xfrm>
          <a:custGeom>
            <a:avLst/>
            <a:gdLst>
              <a:gd name="T0" fmla="*/ 0 w 855"/>
              <a:gd name="T1" fmla="*/ 61881387 h 897"/>
              <a:gd name="T2" fmla="*/ 239414315 w 855"/>
              <a:gd name="T3" fmla="*/ 0 h 897"/>
              <a:gd name="T4" fmla="*/ 239414315 w 855"/>
              <a:gd name="T5" fmla="*/ 123900658 h 897"/>
              <a:gd name="T6" fmla="*/ 0 w 855"/>
              <a:gd name="T7" fmla="*/ 61881387 h 897"/>
              <a:gd name="T8" fmla="*/ 0 60000 65536"/>
              <a:gd name="T9" fmla="*/ 0 60000 65536"/>
              <a:gd name="T10" fmla="*/ 0 60000 65536"/>
              <a:gd name="T11" fmla="*/ 0 60000 65536"/>
              <a:gd name="T12" fmla="*/ 0 w 855"/>
              <a:gd name="T13" fmla="*/ 0 h 897"/>
              <a:gd name="T14" fmla="*/ 855 w 855"/>
              <a:gd name="T15" fmla="*/ 897 h 8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5" h="897">
                <a:moveTo>
                  <a:pt x="0" y="448"/>
                </a:moveTo>
                <a:lnTo>
                  <a:pt x="855" y="0"/>
                </a:lnTo>
                <a:lnTo>
                  <a:pt x="855" y="897"/>
                </a:lnTo>
                <a:lnTo>
                  <a:pt x="0" y="448"/>
                </a:lnTo>
              </a:path>
            </a:pathLst>
          </a:custGeom>
          <a:solidFill>
            <a:srgbClr val="DE002A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 flipH="1">
            <a:off x="4270375" y="6054725"/>
            <a:ext cx="282575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7" name="Freeform 37"/>
          <p:cNvSpPr/>
          <p:nvPr/>
        </p:nvSpPr>
        <p:spPr bwMode="auto">
          <a:xfrm>
            <a:off x="4646613" y="5889625"/>
            <a:ext cx="452437" cy="333375"/>
          </a:xfrm>
          <a:custGeom>
            <a:avLst/>
            <a:gdLst>
              <a:gd name="T0" fmla="*/ 0 w 856"/>
              <a:gd name="T1" fmla="*/ 61881387 h 897"/>
              <a:gd name="T2" fmla="*/ 239134625 w 856"/>
              <a:gd name="T3" fmla="*/ 0 h 897"/>
              <a:gd name="T4" fmla="*/ 239134625 w 856"/>
              <a:gd name="T5" fmla="*/ 123900658 h 897"/>
              <a:gd name="T6" fmla="*/ 0 w 856"/>
              <a:gd name="T7" fmla="*/ 61881387 h 897"/>
              <a:gd name="T8" fmla="*/ 0 60000 65536"/>
              <a:gd name="T9" fmla="*/ 0 60000 65536"/>
              <a:gd name="T10" fmla="*/ 0 60000 65536"/>
              <a:gd name="T11" fmla="*/ 0 60000 65536"/>
              <a:gd name="T12" fmla="*/ 0 w 856"/>
              <a:gd name="T13" fmla="*/ 0 h 897"/>
              <a:gd name="T14" fmla="*/ 856 w 856"/>
              <a:gd name="T15" fmla="*/ 897 h 8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6" h="897">
                <a:moveTo>
                  <a:pt x="0" y="448"/>
                </a:moveTo>
                <a:lnTo>
                  <a:pt x="856" y="0"/>
                </a:lnTo>
                <a:lnTo>
                  <a:pt x="856" y="897"/>
                </a:lnTo>
                <a:lnTo>
                  <a:pt x="0" y="448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 flipV="1">
            <a:off x="4591050" y="5908675"/>
            <a:ext cx="1588" cy="31273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9" name="Rectangle 39"/>
          <p:cNvSpPr>
            <a:spLocks noChangeArrowheads="1"/>
          </p:cNvSpPr>
          <p:nvPr/>
        </p:nvSpPr>
        <p:spPr bwMode="auto">
          <a:xfrm>
            <a:off x="971550" y="1844675"/>
            <a:ext cx="1676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400" b="1">
                <a:latin typeface="宋体" pitchFamily="2" charset="-122"/>
              </a:rPr>
              <a:t>89C51/89S51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25640" name="Rectangle 40"/>
          <p:cNvSpPr>
            <a:spLocks noChangeArrowheads="1"/>
          </p:cNvSpPr>
          <p:nvPr/>
        </p:nvSpPr>
        <p:spPr bwMode="auto">
          <a:xfrm>
            <a:off x="2133600" y="2519363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pitchFamily="2" charset="-122"/>
              </a:rPr>
              <a:t>P1.0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1" name="Rectangle 41"/>
          <p:cNvSpPr>
            <a:spLocks noChangeArrowheads="1"/>
          </p:cNvSpPr>
          <p:nvPr/>
        </p:nvSpPr>
        <p:spPr bwMode="auto">
          <a:xfrm>
            <a:off x="2133600" y="2933700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pitchFamily="2" charset="-122"/>
              </a:rPr>
              <a:t>P1.1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2" name="Rectangle 42"/>
          <p:cNvSpPr>
            <a:spLocks noChangeArrowheads="1"/>
          </p:cNvSpPr>
          <p:nvPr/>
        </p:nvSpPr>
        <p:spPr bwMode="auto">
          <a:xfrm>
            <a:off x="2133600" y="3378200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pitchFamily="2" charset="-122"/>
              </a:rPr>
              <a:t>P1.2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3" name="Rectangle 43"/>
          <p:cNvSpPr>
            <a:spLocks noChangeArrowheads="1"/>
          </p:cNvSpPr>
          <p:nvPr/>
        </p:nvSpPr>
        <p:spPr bwMode="auto">
          <a:xfrm>
            <a:off x="2133600" y="3792538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pitchFamily="2" charset="-122"/>
              </a:rPr>
              <a:t>P1.3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4" name="Rectangle 44"/>
          <p:cNvSpPr>
            <a:spLocks noChangeArrowheads="1"/>
          </p:cNvSpPr>
          <p:nvPr/>
        </p:nvSpPr>
        <p:spPr bwMode="auto">
          <a:xfrm>
            <a:off x="2105025" y="4276725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pitchFamily="2" charset="-122"/>
              </a:rPr>
              <a:t>P1.4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5" name="Rectangle 45"/>
          <p:cNvSpPr>
            <a:spLocks noChangeArrowheads="1"/>
          </p:cNvSpPr>
          <p:nvPr/>
        </p:nvSpPr>
        <p:spPr bwMode="auto">
          <a:xfrm>
            <a:off x="2133600" y="4814888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pitchFamily="2" charset="-122"/>
              </a:rPr>
              <a:t>P1.5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6" name="Rectangle 46"/>
          <p:cNvSpPr>
            <a:spLocks noChangeArrowheads="1"/>
          </p:cNvSpPr>
          <p:nvPr/>
        </p:nvSpPr>
        <p:spPr bwMode="auto">
          <a:xfrm>
            <a:off x="2133600" y="5368925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pitchFamily="2" charset="-122"/>
              </a:rPr>
              <a:t>P1.6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7" name="Rectangle 47"/>
          <p:cNvSpPr>
            <a:spLocks noChangeArrowheads="1"/>
          </p:cNvSpPr>
          <p:nvPr/>
        </p:nvSpPr>
        <p:spPr bwMode="auto">
          <a:xfrm>
            <a:off x="2132013" y="5924550"/>
            <a:ext cx="517525" cy="314325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solidFill>
                  <a:srgbClr val="000000"/>
                </a:solidFill>
                <a:latin typeface="宋体" pitchFamily="2" charset="-122"/>
              </a:rPr>
              <a:t>P1.7</a:t>
            </a:r>
            <a:endParaRPr kumimoji="1" lang="en-US" altLang="zh-CN" sz="20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25648" name="Rectangle 48"/>
          <p:cNvSpPr>
            <a:spLocks noChangeArrowheads="1"/>
          </p:cNvSpPr>
          <p:nvPr/>
        </p:nvSpPr>
        <p:spPr bwMode="auto">
          <a:xfrm>
            <a:off x="7377113" y="453548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latin typeface="宋体" pitchFamily="2" charset="-122"/>
              </a:rPr>
              <a:t>+5V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49" name="Rectangle 49"/>
          <p:cNvSpPr>
            <a:spLocks noChangeArrowheads="1"/>
          </p:cNvSpPr>
          <p:nvPr/>
        </p:nvSpPr>
        <p:spPr bwMode="auto">
          <a:xfrm>
            <a:off x="7562850" y="1447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latin typeface="宋体" pitchFamily="2" charset="-122"/>
              </a:rPr>
              <a:t>+5V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4164013" y="2133600"/>
            <a:ext cx="63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latin typeface="宋体" pitchFamily="2" charset="-122"/>
              </a:rPr>
              <a:t>1K×4</a:t>
            </a:r>
            <a:endParaRPr kumimoji="1" lang="en-US" altLang="zh-CN" sz="2000" b="1">
              <a:latin typeface="宋体" pitchFamily="2" charset="-122"/>
            </a:endParaRPr>
          </a:p>
        </p:txBody>
      </p:sp>
      <p:sp>
        <p:nvSpPr>
          <p:cNvPr id="25651" name="Rectangle 51"/>
          <p:cNvSpPr>
            <a:spLocks noChangeArrowheads="1"/>
          </p:cNvSpPr>
          <p:nvPr/>
        </p:nvSpPr>
        <p:spPr bwMode="auto">
          <a:xfrm>
            <a:off x="5257800" y="4021138"/>
            <a:ext cx="957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2000" b="1">
                <a:latin typeface="宋体" pitchFamily="2" charset="-122"/>
              </a:rPr>
              <a:t>330</a:t>
            </a:r>
            <a:r>
              <a:rPr kumimoji="1" lang="en-US" altLang="zh-CN" sz="2000" b="1">
                <a:latin typeface="宋体" pitchFamily="2" charset="-122"/>
                <a:sym typeface="Symbol" panose="05050102010706020507" pitchFamily="18" charset="2"/>
              </a:rPr>
              <a:t></a:t>
            </a:r>
            <a:r>
              <a:rPr kumimoji="1" lang="en-US" altLang="zh-CN" sz="2000" b="1">
                <a:latin typeface="宋体" pitchFamily="2" charset="-122"/>
              </a:rPr>
              <a:t>×4</a:t>
            </a:r>
            <a:endParaRPr kumimoji="1" lang="en-US" altLang="zh-CN" sz="2000" b="1">
              <a:latin typeface="宋体" pitchFamily="2" charset="-122"/>
            </a:endParaRPr>
          </a:p>
        </p:txBody>
      </p:sp>
      <p:sp>
        <p:nvSpPr>
          <p:cNvPr id="25652" name="Rectangle 52"/>
          <p:cNvSpPr>
            <a:spLocks noChangeArrowheads="1"/>
          </p:cNvSpPr>
          <p:nvPr/>
        </p:nvSpPr>
        <p:spPr bwMode="auto">
          <a:xfrm>
            <a:off x="7410450" y="6535738"/>
            <a:ext cx="666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100" b="1">
                <a:solidFill>
                  <a:srgbClr val="C10719"/>
                </a:solidFill>
                <a:latin typeface="宋体" pitchFamily="2" charset="-122"/>
              </a:rPr>
              <a:t>图</a:t>
            </a:r>
            <a:r>
              <a:rPr kumimoji="1" lang="en-US" altLang="zh-CN" sz="2100" b="1">
                <a:solidFill>
                  <a:srgbClr val="C10719"/>
                </a:solidFill>
                <a:latin typeface="宋体" pitchFamily="2" charset="-122"/>
              </a:rPr>
              <a:t>5-4</a:t>
            </a:r>
            <a:endParaRPr kumimoji="1" lang="en-US" altLang="zh-CN" sz="2400" b="1">
              <a:latin typeface="Times New Roman" pitchFamily="18" charset="0"/>
            </a:endParaRPr>
          </a:p>
        </p:txBody>
      </p:sp>
      <p:grpSp>
        <p:nvGrpSpPr>
          <p:cNvPr id="25653" name="Group 53"/>
          <p:cNvGrpSpPr/>
          <p:nvPr/>
        </p:nvGrpSpPr>
        <p:grpSpPr bwMode="auto">
          <a:xfrm>
            <a:off x="2819400" y="2447925"/>
            <a:ext cx="5256213" cy="323850"/>
            <a:chOff x="1872" y="2094"/>
            <a:chExt cx="3311" cy="217"/>
          </a:xfrm>
        </p:grpSpPr>
        <p:sp>
          <p:nvSpPr>
            <p:cNvPr id="25691" name="Freeform 54"/>
            <p:cNvSpPr/>
            <p:nvPr/>
          </p:nvSpPr>
          <p:spPr bwMode="auto">
            <a:xfrm>
              <a:off x="4851" y="2238"/>
              <a:ext cx="69" cy="73"/>
            </a:xfrm>
            <a:custGeom>
              <a:avLst/>
              <a:gdLst>
                <a:gd name="T0" fmla="*/ 19 w 214"/>
                <a:gd name="T1" fmla="*/ 23 h 200"/>
                <a:gd name="T2" fmla="*/ 20 w 214"/>
                <a:gd name="T3" fmla="*/ 20 h 200"/>
                <a:gd name="T4" fmla="*/ 21 w 214"/>
                <a:gd name="T5" fmla="*/ 18 h 200"/>
                <a:gd name="T6" fmla="*/ 22 w 214"/>
                <a:gd name="T7" fmla="*/ 16 h 200"/>
                <a:gd name="T8" fmla="*/ 22 w 214"/>
                <a:gd name="T9" fmla="*/ 14 h 200"/>
                <a:gd name="T10" fmla="*/ 22 w 214"/>
                <a:gd name="T11" fmla="*/ 11 h 200"/>
                <a:gd name="T12" fmla="*/ 21 w 214"/>
                <a:gd name="T13" fmla="*/ 8 h 200"/>
                <a:gd name="T14" fmla="*/ 20 w 214"/>
                <a:gd name="T15" fmla="*/ 6 h 200"/>
                <a:gd name="T16" fmla="*/ 19 w 214"/>
                <a:gd name="T17" fmla="*/ 4 h 200"/>
                <a:gd name="T18" fmla="*/ 18 w 214"/>
                <a:gd name="T19" fmla="*/ 3 h 200"/>
                <a:gd name="T20" fmla="*/ 17 w 214"/>
                <a:gd name="T21" fmla="*/ 2 h 200"/>
                <a:gd name="T22" fmla="*/ 15 w 214"/>
                <a:gd name="T23" fmla="*/ 1 h 200"/>
                <a:gd name="T24" fmla="*/ 13 w 214"/>
                <a:gd name="T25" fmla="*/ 0 h 200"/>
                <a:gd name="T26" fmla="*/ 11 w 214"/>
                <a:gd name="T27" fmla="*/ 0 h 200"/>
                <a:gd name="T28" fmla="*/ 9 w 214"/>
                <a:gd name="T29" fmla="*/ 0 h 200"/>
                <a:gd name="T30" fmla="*/ 7 w 214"/>
                <a:gd name="T31" fmla="*/ 1 h 200"/>
                <a:gd name="T32" fmla="*/ 5 w 214"/>
                <a:gd name="T33" fmla="*/ 2 h 200"/>
                <a:gd name="T34" fmla="*/ 3 w 214"/>
                <a:gd name="T35" fmla="*/ 4 h 200"/>
                <a:gd name="T36" fmla="*/ 2 w 214"/>
                <a:gd name="T37" fmla="*/ 6 h 200"/>
                <a:gd name="T38" fmla="*/ 1 w 214"/>
                <a:gd name="T39" fmla="*/ 8 h 200"/>
                <a:gd name="T40" fmla="*/ 0 w 214"/>
                <a:gd name="T41" fmla="*/ 11 h 200"/>
                <a:gd name="T42" fmla="*/ 0 w 214"/>
                <a:gd name="T43" fmla="*/ 14 h 200"/>
                <a:gd name="T44" fmla="*/ 0 w 214"/>
                <a:gd name="T45" fmla="*/ 16 h 200"/>
                <a:gd name="T46" fmla="*/ 1 w 214"/>
                <a:gd name="T47" fmla="*/ 18 h 200"/>
                <a:gd name="T48" fmla="*/ 2 w 214"/>
                <a:gd name="T49" fmla="*/ 20 h 200"/>
                <a:gd name="T50" fmla="*/ 3 w 214"/>
                <a:gd name="T51" fmla="*/ 23 h 200"/>
                <a:gd name="T52" fmla="*/ 5 w 214"/>
                <a:gd name="T53" fmla="*/ 24 h 200"/>
                <a:gd name="T54" fmla="*/ 7 w 214"/>
                <a:gd name="T55" fmla="*/ 26 h 200"/>
                <a:gd name="T56" fmla="*/ 9 w 214"/>
                <a:gd name="T57" fmla="*/ 26 h 200"/>
                <a:gd name="T58" fmla="*/ 11 w 214"/>
                <a:gd name="T59" fmla="*/ 27 h 200"/>
                <a:gd name="T60" fmla="*/ 12 w 214"/>
                <a:gd name="T61" fmla="*/ 27 h 200"/>
                <a:gd name="T62" fmla="*/ 13 w 214"/>
                <a:gd name="T63" fmla="*/ 26 h 200"/>
                <a:gd name="T64" fmla="*/ 13 w 214"/>
                <a:gd name="T65" fmla="*/ 26 h 200"/>
                <a:gd name="T66" fmla="*/ 15 w 214"/>
                <a:gd name="T67" fmla="*/ 26 h 200"/>
                <a:gd name="T68" fmla="*/ 17 w 214"/>
                <a:gd name="T69" fmla="*/ 24 h 200"/>
                <a:gd name="T70" fmla="*/ 18 w 214"/>
                <a:gd name="T71" fmla="*/ 24 h 200"/>
                <a:gd name="T72" fmla="*/ 18 w 214"/>
                <a:gd name="T73" fmla="*/ 23 h 200"/>
                <a:gd name="T74" fmla="*/ 18 w 214"/>
                <a:gd name="T75" fmla="*/ 23 h 200"/>
                <a:gd name="T76" fmla="*/ 19 w 214"/>
                <a:gd name="T77" fmla="*/ 23 h 20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14"/>
                <a:gd name="T118" fmla="*/ 0 h 200"/>
                <a:gd name="T119" fmla="*/ 214 w 214"/>
                <a:gd name="T120" fmla="*/ 200 h 20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14" h="200">
                  <a:moveTo>
                    <a:pt x="183" y="171"/>
                  </a:moveTo>
                  <a:lnTo>
                    <a:pt x="195" y="154"/>
                  </a:lnTo>
                  <a:lnTo>
                    <a:pt x="206" y="138"/>
                  </a:lnTo>
                  <a:lnTo>
                    <a:pt x="212" y="119"/>
                  </a:lnTo>
                  <a:lnTo>
                    <a:pt x="214" y="100"/>
                  </a:lnTo>
                  <a:lnTo>
                    <a:pt x="212" y="79"/>
                  </a:lnTo>
                  <a:lnTo>
                    <a:pt x="206" y="61"/>
                  </a:lnTo>
                  <a:lnTo>
                    <a:pt x="195" y="43"/>
                  </a:lnTo>
                  <a:lnTo>
                    <a:pt x="183" y="29"/>
                  </a:lnTo>
                  <a:lnTo>
                    <a:pt x="174" y="21"/>
                  </a:lnTo>
                  <a:lnTo>
                    <a:pt x="166" y="15"/>
                  </a:lnTo>
                  <a:lnTo>
                    <a:pt x="149" y="7"/>
                  </a:lnTo>
                  <a:lnTo>
                    <a:pt x="128" y="1"/>
                  </a:lnTo>
                  <a:lnTo>
                    <a:pt x="107" y="0"/>
                  </a:lnTo>
                  <a:lnTo>
                    <a:pt x="84" y="1"/>
                  </a:lnTo>
                  <a:lnTo>
                    <a:pt x="65" y="7"/>
                  </a:lnTo>
                  <a:lnTo>
                    <a:pt x="46" y="15"/>
                  </a:lnTo>
                  <a:lnTo>
                    <a:pt x="31" y="29"/>
                  </a:lnTo>
                  <a:lnTo>
                    <a:pt x="17" y="43"/>
                  </a:lnTo>
                  <a:lnTo>
                    <a:pt x="8" y="61"/>
                  </a:lnTo>
                  <a:lnTo>
                    <a:pt x="2" y="79"/>
                  </a:lnTo>
                  <a:lnTo>
                    <a:pt x="0" y="100"/>
                  </a:lnTo>
                  <a:lnTo>
                    <a:pt x="2" y="119"/>
                  </a:lnTo>
                  <a:lnTo>
                    <a:pt x="8" y="138"/>
                  </a:lnTo>
                  <a:lnTo>
                    <a:pt x="17" y="154"/>
                  </a:lnTo>
                  <a:lnTo>
                    <a:pt x="31" y="171"/>
                  </a:lnTo>
                  <a:lnTo>
                    <a:pt x="46" y="182"/>
                  </a:lnTo>
                  <a:lnTo>
                    <a:pt x="65" y="192"/>
                  </a:lnTo>
                  <a:lnTo>
                    <a:pt x="84" y="198"/>
                  </a:lnTo>
                  <a:lnTo>
                    <a:pt x="107" y="200"/>
                  </a:lnTo>
                  <a:lnTo>
                    <a:pt x="117" y="199"/>
                  </a:lnTo>
                  <a:lnTo>
                    <a:pt x="122" y="198"/>
                  </a:lnTo>
                  <a:lnTo>
                    <a:pt x="128" y="198"/>
                  </a:lnTo>
                  <a:lnTo>
                    <a:pt x="149" y="192"/>
                  </a:lnTo>
                  <a:lnTo>
                    <a:pt x="166" y="182"/>
                  </a:lnTo>
                  <a:lnTo>
                    <a:pt x="174" y="177"/>
                  </a:lnTo>
                  <a:lnTo>
                    <a:pt x="175" y="174"/>
                  </a:lnTo>
                  <a:lnTo>
                    <a:pt x="178" y="173"/>
                  </a:lnTo>
                  <a:lnTo>
                    <a:pt x="183" y="171"/>
                  </a:lnTo>
                </a:path>
              </a:pathLst>
            </a:custGeom>
            <a:solidFill>
              <a:srgbClr val="E1FFFF"/>
            </a:solidFill>
            <a:ln w="52388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2" name="Line 55"/>
            <p:cNvSpPr>
              <a:spLocks noChangeShapeType="1"/>
            </p:cNvSpPr>
            <p:nvPr/>
          </p:nvSpPr>
          <p:spPr bwMode="auto">
            <a:xfrm flipH="1">
              <a:off x="4956" y="2274"/>
              <a:ext cx="2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3" name="Freeform 56"/>
            <p:cNvSpPr/>
            <p:nvPr/>
          </p:nvSpPr>
          <p:spPr bwMode="auto">
            <a:xfrm>
              <a:off x="4534" y="2238"/>
              <a:ext cx="71" cy="73"/>
            </a:xfrm>
            <a:custGeom>
              <a:avLst/>
              <a:gdLst>
                <a:gd name="T0" fmla="*/ 12 w 215"/>
                <a:gd name="T1" fmla="*/ 0 h 201"/>
                <a:gd name="T2" fmla="*/ 9 w 215"/>
                <a:gd name="T3" fmla="*/ 0 h 201"/>
                <a:gd name="T4" fmla="*/ 7 w 215"/>
                <a:gd name="T5" fmla="*/ 1 h 201"/>
                <a:gd name="T6" fmla="*/ 5 w 215"/>
                <a:gd name="T7" fmla="*/ 2 h 201"/>
                <a:gd name="T8" fmla="*/ 4 w 215"/>
                <a:gd name="T9" fmla="*/ 4 h 201"/>
                <a:gd name="T10" fmla="*/ 2 w 215"/>
                <a:gd name="T11" fmla="*/ 6 h 201"/>
                <a:gd name="T12" fmla="*/ 1 w 215"/>
                <a:gd name="T13" fmla="*/ 8 h 201"/>
                <a:gd name="T14" fmla="*/ 0 w 215"/>
                <a:gd name="T15" fmla="*/ 11 h 201"/>
                <a:gd name="T16" fmla="*/ 0 w 215"/>
                <a:gd name="T17" fmla="*/ 13 h 201"/>
                <a:gd name="T18" fmla="*/ 0 w 215"/>
                <a:gd name="T19" fmla="*/ 16 h 201"/>
                <a:gd name="T20" fmla="*/ 1 w 215"/>
                <a:gd name="T21" fmla="*/ 18 h 201"/>
                <a:gd name="T22" fmla="*/ 2 w 215"/>
                <a:gd name="T23" fmla="*/ 20 h 201"/>
                <a:gd name="T24" fmla="*/ 4 w 215"/>
                <a:gd name="T25" fmla="*/ 23 h 201"/>
                <a:gd name="T26" fmla="*/ 5 w 215"/>
                <a:gd name="T27" fmla="*/ 24 h 201"/>
                <a:gd name="T28" fmla="*/ 7 w 215"/>
                <a:gd name="T29" fmla="*/ 25 h 201"/>
                <a:gd name="T30" fmla="*/ 9 w 215"/>
                <a:gd name="T31" fmla="*/ 26 h 201"/>
                <a:gd name="T32" fmla="*/ 12 w 215"/>
                <a:gd name="T33" fmla="*/ 27 h 201"/>
                <a:gd name="T34" fmla="*/ 14 w 215"/>
                <a:gd name="T35" fmla="*/ 26 h 201"/>
                <a:gd name="T36" fmla="*/ 16 w 215"/>
                <a:gd name="T37" fmla="*/ 25 h 201"/>
                <a:gd name="T38" fmla="*/ 18 w 215"/>
                <a:gd name="T39" fmla="*/ 24 h 201"/>
                <a:gd name="T40" fmla="*/ 20 w 215"/>
                <a:gd name="T41" fmla="*/ 23 h 201"/>
                <a:gd name="T42" fmla="*/ 21 w 215"/>
                <a:gd name="T43" fmla="*/ 20 h 201"/>
                <a:gd name="T44" fmla="*/ 22 w 215"/>
                <a:gd name="T45" fmla="*/ 18 h 201"/>
                <a:gd name="T46" fmla="*/ 23 w 215"/>
                <a:gd name="T47" fmla="*/ 16 h 201"/>
                <a:gd name="T48" fmla="*/ 23 w 215"/>
                <a:gd name="T49" fmla="*/ 13 h 201"/>
                <a:gd name="T50" fmla="*/ 23 w 215"/>
                <a:gd name="T51" fmla="*/ 11 h 201"/>
                <a:gd name="T52" fmla="*/ 22 w 215"/>
                <a:gd name="T53" fmla="*/ 8 h 201"/>
                <a:gd name="T54" fmla="*/ 21 w 215"/>
                <a:gd name="T55" fmla="*/ 6 h 201"/>
                <a:gd name="T56" fmla="*/ 20 w 215"/>
                <a:gd name="T57" fmla="*/ 4 h 201"/>
                <a:gd name="T58" fmla="*/ 18 w 215"/>
                <a:gd name="T59" fmla="*/ 2 h 201"/>
                <a:gd name="T60" fmla="*/ 16 w 215"/>
                <a:gd name="T61" fmla="*/ 1 h 201"/>
                <a:gd name="T62" fmla="*/ 14 w 215"/>
                <a:gd name="T63" fmla="*/ 0 h 201"/>
                <a:gd name="T64" fmla="*/ 12 w 215"/>
                <a:gd name="T65" fmla="*/ 0 h 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15"/>
                <a:gd name="T100" fmla="*/ 0 h 201"/>
                <a:gd name="T101" fmla="*/ 215 w 215"/>
                <a:gd name="T102" fmla="*/ 201 h 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15" h="201">
                  <a:moveTo>
                    <a:pt x="108" y="0"/>
                  </a:moveTo>
                  <a:lnTo>
                    <a:pt x="85" y="2"/>
                  </a:lnTo>
                  <a:lnTo>
                    <a:pt x="66" y="8"/>
                  </a:lnTo>
                  <a:lnTo>
                    <a:pt x="47" y="16"/>
                  </a:lnTo>
                  <a:lnTo>
                    <a:pt x="32" y="30"/>
                  </a:lnTo>
                  <a:lnTo>
                    <a:pt x="17" y="44"/>
                  </a:lnTo>
                  <a:lnTo>
                    <a:pt x="8" y="62"/>
                  </a:lnTo>
                  <a:lnTo>
                    <a:pt x="1" y="79"/>
                  </a:lnTo>
                  <a:lnTo>
                    <a:pt x="0" y="101"/>
                  </a:lnTo>
                  <a:lnTo>
                    <a:pt x="1" y="119"/>
                  </a:lnTo>
                  <a:lnTo>
                    <a:pt x="8" y="138"/>
                  </a:lnTo>
                  <a:lnTo>
                    <a:pt x="17" y="155"/>
                  </a:lnTo>
                  <a:lnTo>
                    <a:pt x="32" y="171"/>
                  </a:lnTo>
                  <a:lnTo>
                    <a:pt x="47" y="183"/>
                  </a:lnTo>
                  <a:lnTo>
                    <a:pt x="66" y="192"/>
                  </a:lnTo>
                  <a:lnTo>
                    <a:pt x="85" y="198"/>
                  </a:lnTo>
                  <a:lnTo>
                    <a:pt x="108" y="201"/>
                  </a:lnTo>
                  <a:lnTo>
                    <a:pt x="128" y="198"/>
                  </a:lnTo>
                  <a:lnTo>
                    <a:pt x="148" y="192"/>
                  </a:lnTo>
                  <a:lnTo>
                    <a:pt x="166" y="183"/>
                  </a:lnTo>
                  <a:lnTo>
                    <a:pt x="184" y="171"/>
                  </a:lnTo>
                  <a:lnTo>
                    <a:pt x="196" y="155"/>
                  </a:lnTo>
                  <a:lnTo>
                    <a:pt x="207" y="138"/>
                  </a:lnTo>
                  <a:lnTo>
                    <a:pt x="213" y="119"/>
                  </a:lnTo>
                  <a:lnTo>
                    <a:pt x="215" y="101"/>
                  </a:lnTo>
                  <a:lnTo>
                    <a:pt x="213" y="79"/>
                  </a:lnTo>
                  <a:lnTo>
                    <a:pt x="207" y="62"/>
                  </a:lnTo>
                  <a:lnTo>
                    <a:pt x="196" y="44"/>
                  </a:lnTo>
                  <a:lnTo>
                    <a:pt x="184" y="30"/>
                  </a:lnTo>
                  <a:lnTo>
                    <a:pt x="166" y="16"/>
                  </a:lnTo>
                  <a:lnTo>
                    <a:pt x="148" y="8"/>
                  </a:lnTo>
                  <a:lnTo>
                    <a:pt x="128" y="2"/>
                  </a:lnTo>
                  <a:lnTo>
                    <a:pt x="108" y="0"/>
                  </a:lnTo>
                </a:path>
              </a:pathLst>
            </a:custGeom>
            <a:solidFill>
              <a:srgbClr val="E1FFFF"/>
            </a:solidFill>
            <a:ln w="52388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4" name="Line 57"/>
            <p:cNvSpPr>
              <a:spLocks noChangeShapeType="1"/>
            </p:cNvSpPr>
            <p:nvPr/>
          </p:nvSpPr>
          <p:spPr bwMode="auto">
            <a:xfrm flipH="1">
              <a:off x="4560" y="2094"/>
              <a:ext cx="351" cy="126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5" name="Line 58"/>
            <p:cNvSpPr>
              <a:spLocks noChangeShapeType="1"/>
            </p:cNvSpPr>
            <p:nvPr/>
          </p:nvSpPr>
          <p:spPr bwMode="auto">
            <a:xfrm flipH="1">
              <a:off x="1872" y="2274"/>
              <a:ext cx="2686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54" name="Line 59"/>
          <p:cNvSpPr>
            <a:spLocks noChangeShapeType="1"/>
          </p:cNvSpPr>
          <p:nvPr/>
        </p:nvSpPr>
        <p:spPr bwMode="auto">
          <a:xfrm flipH="1">
            <a:off x="7720013" y="3111500"/>
            <a:ext cx="366712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5" name="Line 60"/>
          <p:cNvSpPr>
            <a:spLocks noChangeShapeType="1"/>
          </p:cNvSpPr>
          <p:nvPr/>
        </p:nvSpPr>
        <p:spPr bwMode="auto">
          <a:xfrm rot="160000" flipH="1">
            <a:off x="7081838" y="3021013"/>
            <a:ext cx="565150" cy="127000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6" name="Line 61"/>
          <p:cNvSpPr>
            <a:spLocks noChangeShapeType="1"/>
          </p:cNvSpPr>
          <p:nvPr/>
        </p:nvSpPr>
        <p:spPr bwMode="auto">
          <a:xfrm flipH="1">
            <a:off x="2800350" y="3111500"/>
            <a:ext cx="4267200" cy="1588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7" name="Freeform 62"/>
          <p:cNvSpPr/>
          <p:nvPr/>
        </p:nvSpPr>
        <p:spPr bwMode="auto">
          <a:xfrm>
            <a:off x="7548563" y="3913188"/>
            <a:ext cx="109537" cy="107950"/>
          </a:xfrm>
          <a:custGeom>
            <a:avLst/>
            <a:gdLst>
              <a:gd name="T0" fmla="*/ 47944959 w 214"/>
              <a:gd name="T1" fmla="*/ 49817306 h 200"/>
              <a:gd name="T2" fmla="*/ 51089285 w 214"/>
              <a:gd name="T3" fmla="*/ 44865100 h 200"/>
              <a:gd name="T4" fmla="*/ 53971030 w 214"/>
              <a:gd name="T5" fmla="*/ 40203819 h 200"/>
              <a:gd name="T6" fmla="*/ 55542937 w 214"/>
              <a:gd name="T7" fmla="*/ 34668143 h 200"/>
              <a:gd name="T8" fmla="*/ 56067076 w 214"/>
              <a:gd name="T9" fmla="*/ 29133006 h 200"/>
              <a:gd name="T10" fmla="*/ 55542937 w 214"/>
              <a:gd name="T11" fmla="*/ 23014940 h 200"/>
              <a:gd name="T12" fmla="*/ 53971030 w 214"/>
              <a:gd name="T13" fmla="*/ 17771269 h 200"/>
              <a:gd name="T14" fmla="*/ 51089285 w 214"/>
              <a:gd name="T15" fmla="*/ 12527058 h 200"/>
              <a:gd name="T16" fmla="*/ 47944959 w 214"/>
              <a:gd name="T17" fmla="*/ 8448707 h 200"/>
              <a:gd name="T18" fmla="*/ 45587354 w 214"/>
              <a:gd name="T19" fmla="*/ 6118066 h 200"/>
              <a:gd name="T20" fmla="*/ 43491308 w 214"/>
              <a:gd name="T21" fmla="*/ 4369816 h 200"/>
              <a:gd name="T22" fmla="*/ 39037144 w 214"/>
              <a:gd name="T23" fmla="*/ 2039176 h 200"/>
              <a:gd name="T24" fmla="*/ 33535213 w 214"/>
              <a:gd name="T25" fmla="*/ 291465 h 200"/>
              <a:gd name="T26" fmla="*/ 28033794 w 214"/>
              <a:gd name="T27" fmla="*/ 0 h 200"/>
              <a:gd name="T28" fmla="*/ 22007724 w 214"/>
              <a:gd name="T29" fmla="*/ 291465 h 200"/>
              <a:gd name="T30" fmla="*/ 17029932 w 214"/>
              <a:gd name="T31" fmla="*/ 2039176 h 200"/>
              <a:gd name="T32" fmla="*/ 12051629 w 214"/>
              <a:gd name="T33" fmla="*/ 4369816 h 200"/>
              <a:gd name="T34" fmla="*/ 8122117 w 214"/>
              <a:gd name="T35" fmla="*/ 8448707 h 200"/>
              <a:gd name="T36" fmla="*/ 4454163 w 214"/>
              <a:gd name="T37" fmla="*/ 12527058 h 200"/>
              <a:gd name="T38" fmla="*/ 2096047 w 214"/>
              <a:gd name="T39" fmla="*/ 17771269 h 200"/>
              <a:gd name="T40" fmla="*/ 524140 w 214"/>
              <a:gd name="T41" fmla="*/ 23014940 h 200"/>
              <a:gd name="T42" fmla="*/ 0 w 214"/>
              <a:gd name="T43" fmla="*/ 29133006 h 200"/>
              <a:gd name="T44" fmla="*/ 524140 w 214"/>
              <a:gd name="T45" fmla="*/ 34668143 h 200"/>
              <a:gd name="T46" fmla="*/ 2096047 w 214"/>
              <a:gd name="T47" fmla="*/ 40203819 h 200"/>
              <a:gd name="T48" fmla="*/ 4454163 w 214"/>
              <a:gd name="T49" fmla="*/ 44865100 h 200"/>
              <a:gd name="T50" fmla="*/ 8122117 w 214"/>
              <a:gd name="T51" fmla="*/ 49817306 h 200"/>
              <a:gd name="T52" fmla="*/ 12051629 w 214"/>
              <a:gd name="T53" fmla="*/ 53022341 h 200"/>
              <a:gd name="T54" fmla="*/ 17029932 w 214"/>
              <a:gd name="T55" fmla="*/ 55935372 h 200"/>
              <a:gd name="T56" fmla="*/ 22007724 w 214"/>
              <a:gd name="T57" fmla="*/ 57683622 h 200"/>
              <a:gd name="T58" fmla="*/ 28033794 w 214"/>
              <a:gd name="T59" fmla="*/ 58266013 h 200"/>
              <a:gd name="T60" fmla="*/ 30653469 w 214"/>
              <a:gd name="T61" fmla="*/ 57974548 h 200"/>
              <a:gd name="T62" fmla="*/ 31963306 w 214"/>
              <a:gd name="T63" fmla="*/ 57683622 h 200"/>
              <a:gd name="T64" fmla="*/ 33535213 w 214"/>
              <a:gd name="T65" fmla="*/ 57683622 h 200"/>
              <a:gd name="T66" fmla="*/ 39037144 w 214"/>
              <a:gd name="T67" fmla="*/ 55935372 h 200"/>
              <a:gd name="T68" fmla="*/ 43491308 w 214"/>
              <a:gd name="T69" fmla="*/ 53022341 h 200"/>
              <a:gd name="T70" fmla="*/ 45587354 w 214"/>
              <a:gd name="T71" fmla="*/ 51565556 h 200"/>
              <a:gd name="T72" fmla="*/ 45849424 w 214"/>
              <a:gd name="T73" fmla="*/ 50691701 h 200"/>
              <a:gd name="T74" fmla="*/ 46635122 w 214"/>
              <a:gd name="T75" fmla="*/ 50400236 h 200"/>
              <a:gd name="T76" fmla="*/ 47944959 w 214"/>
              <a:gd name="T77" fmla="*/ 49817306 h 2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4"/>
              <a:gd name="T118" fmla="*/ 0 h 200"/>
              <a:gd name="T119" fmla="*/ 214 w 214"/>
              <a:gd name="T120" fmla="*/ 200 h 20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4" h="200">
                <a:moveTo>
                  <a:pt x="183" y="171"/>
                </a:moveTo>
                <a:lnTo>
                  <a:pt x="195" y="154"/>
                </a:lnTo>
                <a:lnTo>
                  <a:pt x="206" y="138"/>
                </a:lnTo>
                <a:lnTo>
                  <a:pt x="212" y="119"/>
                </a:lnTo>
                <a:lnTo>
                  <a:pt x="214" y="100"/>
                </a:lnTo>
                <a:lnTo>
                  <a:pt x="212" y="79"/>
                </a:lnTo>
                <a:lnTo>
                  <a:pt x="206" y="61"/>
                </a:lnTo>
                <a:lnTo>
                  <a:pt x="195" y="43"/>
                </a:lnTo>
                <a:lnTo>
                  <a:pt x="183" y="29"/>
                </a:lnTo>
                <a:lnTo>
                  <a:pt x="174" y="21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7" y="0"/>
                </a:lnTo>
                <a:lnTo>
                  <a:pt x="84" y="1"/>
                </a:lnTo>
                <a:lnTo>
                  <a:pt x="65" y="7"/>
                </a:lnTo>
                <a:lnTo>
                  <a:pt x="46" y="15"/>
                </a:lnTo>
                <a:lnTo>
                  <a:pt x="31" y="29"/>
                </a:lnTo>
                <a:lnTo>
                  <a:pt x="17" y="43"/>
                </a:lnTo>
                <a:lnTo>
                  <a:pt x="8" y="61"/>
                </a:lnTo>
                <a:lnTo>
                  <a:pt x="2" y="79"/>
                </a:lnTo>
                <a:lnTo>
                  <a:pt x="0" y="100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31" y="171"/>
                </a:lnTo>
                <a:lnTo>
                  <a:pt x="46" y="182"/>
                </a:lnTo>
                <a:lnTo>
                  <a:pt x="65" y="192"/>
                </a:lnTo>
                <a:lnTo>
                  <a:pt x="84" y="198"/>
                </a:lnTo>
                <a:lnTo>
                  <a:pt x="107" y="200"/>
                </a:lnTo>
                <a:lnTo>
                  <a:pt x="117" y="199"/>
                </a:lnTo>
                <a:lnTo>
                  <a:pt x="122" y="198"/>
                </a:lnTo>
                <a:lnTo>
                  <a:pt x="128" y="198"/>
                </a:lnTo>
                <a:lnTo>
                  <a:pt x="149" y="192"/>
                </a:lnTo>
                <a:lnTo>
                  <a:pt x="166" y="182"/>
                </a:lnTo>
                <a:lnTo>
                  <a:pt x="174" y="177"/>
                </a:lnTo>
                <a:lnTo>
                  <a:pt x="175" y="174"/>
                </a:lnTo>
                <a:lnTo>
                  <a:pt x="178" y="173"/>
                </a:lnTo>
                <a:lnTo>
                  <a:pt x="183" y="17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58" name="Line 63"/>
          <p:cNvSpPr>
            <a:spLocks noChangeShapeType="1"/>
          </p:cNvSpPr>
          <p:nvPr/>
        </p:nvSpPr>
        <p:spPr bwMode="auto">
          <a:xfrm flipH="1">
            <a:off x="7715250" y="3965575"/>
            <a:ext cx="360363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9" name="Freeform 64"/>
          <p:cNvSpPr/>
          <p:nvPr/>
        </p:nvSpPr>
        <p:spPr bwMode="auto">
          <a:xfrm>
            <a:off x="7045325" y="3913188"/>
            <a:ext cx="112713" cy="107950"/>
          </a:xfrm>
          <a:custGeom>
            <a:avLst/>
            <a:gdLst>
              <a:gd name="T0" fmla="*/ 29682313 w 215"/>
              <a:gd name="T1" fmla="*/ 0 h 201"/>
              <a:gd name="T2" fmla="*/ 23360949 w 215"/>
              <a:gd name="T3" fmla="*/ 576807 h 201"/>
              <a:gd name="T4" fmla="*/ 18138929 w 215"/>
              <a:gd name="T5" fmla="*/ 2307767 h 201"/>
              <a:gd name="T6" fmla="*/ 12917434 w 215"/>
              <a:gd name="T7" fmla="*/ 4614997 h 201"/>
              <a:gd name="T8" fmla="*/ 8794759 w 215"/>
              <a:gd name="T9" fmla="*/ 8653186 h 201"/>
              <a:gd name="T10" fmla="*/ 4672085 w 215"/>
              <a:gd name="T11" fmla="*/ 12691375 h 201"/>
              <a:gd name="T12" fmla="*/ 2198690 w 215"/>
              <a:gd name="T13" fmla="*/ 17883180 h 201"/>
              <a:gd name="T14" fmla="*/ 274705 w 215"/>
              <a:gd name="T15" fmla="*/ 22786580 h 201"/>
              <a:gd name="T16" fmla="*/ 0 w 215"/>
              <a:gd name="T17" fmla="*/ 29132536 h 201"/>
              <a:gd name="T18" fmla="*/ 274705 w 215"/>
              <a:gd name="T19" fmla="*/ 34324341 h 201"/>
              <a:gd name="T20" fmla="*/ 2198690 w 215"/>
              <a:gd name="T21" fmla="*/ 39804549 h 201"/>
              <a:gd name="T22" fmla="*/ 4672085 w 215"/>
              <a:gd name="T23" fmla="*/ 44707949 h 201"/>
              <a:gd name="T24" fmla="*/ 8794759 w 215"/>
              <a:gd name="T25" fmla="*/ 49322946 h 201"/>
              <a:gd name="T26" fmla="*/ 12917434 w 215"/>
              <a:gd name="T27" fmla="*/ 52784328 h 201"/>
              <a:gd name="T28" fmla="*/ 18138929 w 215"/>
              <a:gd name="T29" fmla="*/ 55379961 h 201"/>
              <a:gd name="T30" fmla="*/ 23360949 w 215"/>
              <a:gd name="T31" fmla="*/ 57110921 h 201"/>
              <a:gd name="T32" fmla="*/ 29682313 w 215"/>
              <a:gd name="T33" fmla="*/ 57976132 h 201"/>
              <a:gd name="T34" fmla="*/ 35179038 w 215"/>
              <a:gd name="T35" fmla="*/ 57110921 h 201"/>
              <a:gd name="T36" fmla="*/ 40675238 w 215"/>
              <a:gd name="T37" fmla="*/ 55379961 h 201"/>
              <a:gd name="T38" fmla="*/ 45622553 w 215"/>
              <a:gd name="T39" fmla="*/ 52784328 h 201"/>
              <a:gd name="T40" fmla="*/ 50569343 w 215"/>
              <a:gd name="T41" fmla="*/ 49322946 h 201"/>
              <a:gd name="T42" fmla="*/ 53867378 w 215"/>
              <a:gd name="T43" fmla="*/ 44707949 h 201"/>
              <a:gd name="T44" fmla="*/ 56890707 w 215"/>
              <a:gd name="T45" fmla="*/ 39804549 h 201"/>
              <a:gd name="T46" fmla="*/ 58539987 w 215"/>
              <a:gd name="T47" fmla="*/ 34324341 h 201"/>
              <a:gd name="T48" fmla="*/ 59089397 w 215"/>
              <a:gd name="T49" fmla="*/ 29132536 h 201"/>
              <a:gd name="T50" fmla="*/ 58539987 w 215"/>
              <a:gd name="T51" fmla="*/ 22786580 h 201"/>
              <a:gd name="T52" fmla="*/ 56890707 w 215"/>
              <a:gd name="T53" fmla="*/ 17883180 h 201"/>
              <a:gd name="T54" fmla="*/ 53867378 w 215"/>
              <a:gd name="T55" fmla="*/ 12691375 h 201"/>
              <a:gd name="T56" fmla="*/ 50569343 w 215"/>
              <a:gd name="T57" fmla="*/ 8653186 h 201"/>
              <a:gd name="T58" fmla="*/ 45622553 w 215"/>
              <a:gd name="T59" fmla="*/ 4614997 h 201"/>
              <a:gd name="T60" fmla="*/ 40675238 w 215"/>
              <a:gd name="T61" fmla="*/ 2307767 h 201"/>
              <a:gd name="T62" fmla="*/ 35179038 w 215"/>
              <a:gd name="T63" fmla="*/ 576807 h 201"/>
              <a:gd name="T64" fmla="*/ 29682313 w 215"/>
              <a:gd name="T65" fmla="*/ 0 h 20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15"/>
              <a:gd name="T100" fmla="*/ 0 h 201"/>
              <a:gd name="T101" fmla="*/ 215 w 215"/>
              <a:gd name="T102" fmla="*/ 201 h 20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15" h="201">
                <a:moveTo>
                  <a:pt x="108" y="0"/>
                </a:moveTo>
                <a:lnTo>
                  <a:pt x="85" y="2"/>
                </a:lnTo>
                <a:lnTo>
                  <a:pt x="66" y="8"/>
                </a:lnTo>
                <a:lnTo>
                  <a:pt x="47" y="16"/>
                </a:lnTo>
                <a:lnTo>
                  <a:pt x="32" y="30"/>
                </a:lnTo>
                <a:lnTo>
                  <a:pt x="17" y="44"/>
                </a:lnTo>
                <a:lnTo>
                  <a:pt x="8" y="62"/>
                </a:lnTo>
                <a:lnTo>
                  <a:pt x="1" y="79"/>
                </a:lnTo>
                <a:lnTo>
                  <a:pt x="0" y="101"/>
                </a:lnTo>
                <a:lnTo>
                  <a:pt x="1" y="119"/>
                </a:lnTo>
                <a:lnTo>
                  <a:pt x="8" y="138"/>
                </a:lnTo>
                <a:lnTo>
                  <a:pt x="17" y="155"/>
                </a:lnTo>
                <a:lnTo>
                  <a:pt x="32" y="171"/>
                </a:lnTo>
                <a:lnTo>
                  <a:pt x="47" y="183"/>
                </a:lnTo>
                <a:lnTo>
                  <a:pt x="66" y="192"/>
                </a:lnTo>
                <a:lnTo>
                  <a:pt x="85" y="198"/>
                </a:lnTo>
                <a:lnTo>
                  <a:pt x="108" y="201"/>
                </a:lnTo>
                <a:lnTo>
                  <a:pt x="128" y="198"/>
                </a:lnTo>
                <a:lnTo>
                  <a:pt x="148" y="192"/>
                </a:lnTo>
                <a:lnTo>
                  <a:pt x="166" y="183"/>
                </a:lnTo>
                <a:lnTo>
                  <a:pt x="184" y="171"/>
                </a:lnTo>
                <a:lnTo>
                  <a:pt x="196" y="155"/>
                </a:lnTo>
                <a:lnTo>
                  <a:pt x="207" y="138"/>
                </a:lnTo>
                <a:lnTo>
                  <a:pt x="213" y="119"/>
                </a:lnTo>
                <a:lnTo>
                  <a:pt x="215" y="101"/>
                </a:lnTo>
                <a:lnTo>
                  <a:pt x="213" y="79"/>
                </a:lnTo>
                <a:lnTo>
                  <a:pt x="207" y="62"/>
                </a:lnTo>
                <a:lnTo>
                  <a:pt x="196" y="44"/>
                </a:lnTo>
                <a:lnTo>
                  <a:pt x="184" y="30"/>
                </a:lnTo>
                <a:lnTo>
                  <a:pt x="166" y="16"/>
                </a:lnTo>
                <a:lnTo>
                  <a:pt x="148" y="8"/>
                </a:lnTo>
                <a:lnTo>
                  <a:pt x="128" y="2"/>
                </a:lnTo>
                <a:lnTo>
                  <a:pt x="108" y="0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60" name="Line 65"/>
          <p:cNvSpPr>
            <a:spLocks noChangeShapeType="1"/>
          </p:cNvSpPr>
          <p:nvPr/>
        </p:nvSpPr>
        <p:spPr bwMode="auto">
          <a:xfrm flipH="1">
            <a:off x="7086600" y="3698875"/>
            <a:ext cx="557213" cy="18732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1" name="Line 66"/>
          <p:cNvSpPr>
            <a:spLocks noChangeShapeType="1"/>
          </p:cNvSpPr>
          <p:nvPr/>
        </p:nvSpPr>
        <p:spPr bwMode="auto">
          <a:xfrm flipH="1">
            <a:off x="2819400" y="3965575"/>
            <a:ext cx="4264025" cy="3175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2" name="Line 67"/>
          <p:cNvSpPr>
            <a:spLocks noChangeShapeType="1"/>
          </p:cNvSpPr>
          <p:nvPr/>
        </p:nvSpPr>
        <p:spPr bwMode="auto">
          <a:xfrm>
            <a:off x="8077200" y="2698750"/>
            <a:ext cx="0" cy="1501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3" name="Line 68"/>
          <p:cNvSpPr>
            <a:spLocks noChangeShapeType="1"/>
          </p:cNvSpPr>
          <p:nvPr/>
        </p:nvSpPr>
        <p:spPr bwMode="auto">
          <a:xfrm>
            <a:off x="6096000" y="2519363"/>
            <a:ext cx="0" cy="1073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4" name="Line 69"/>
          <p:cNvSpPr>
            <a:spLocks noChangeShapeType="1"/>
          </p:cNvSpPr>
          <p:nvPr/>
        </p:nvSpPr>
        <p:spPr bwMode="auto">
          <a:xfrm>
            <a:off x="5562600" y="2519363"/>
            <a:ext cx="0" cy="6445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5" name="Line 70"/>
          <p:cNvSpPr>
            <a:spLocks noChangeShapeType="1"/>
          </p:cNvSpPr>
          <p:nvPr/>
        </p:nvSpPr>
        <p:spPr bwMode="auto">
          <a:xfrm>
            <a:off x="6648450" y="2501900"/>
            <a:ext cx="0" cy="1501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6" name="Freeform 71"/>
          <p:cNvSpPr/>
          <p:nvPr/>
        </p:nvSpPr>
        <p:spPr bwMode="auto">
          <a:xfrm>
            <a:off x="7486650" y="4400550"/>
            <a:ext cx="109538" cy="107950"/>
          </a:xfrm>
          <a:custGeom>
            <a:avLst/>
            <a:gdLst>
              <a:gd name="T0" fmla="*/ 47945909 w 214"/>
              <a:gd name="T1" fmla="*/ 49817306 h 200"/>
              <a:gd name="T2" fmla="*/ 51090264 w 214"/>
              <a:gd name="T3" fmla="*/ 44865100 h 200"/>
              <a:gd name="T4" fmla="*/ 53972034 w 214"/>
              <a:gd name="T5" fmla="*/ 40203819 h 200"/>
              <a:gd name="T6" fmla="*/ 55543956 w 214"/>
              <a:gd name="T7" fmla="*/ 34668143 h 200"/>
              <a:gd name="T8" fmla="*/ 56068100 w 214"/>
              <a:gd name="T9" fmla="*/ 29133006 h 200"/>
              <a:gd name="T10" fmla="*/ 55543956 w 214"/>
              <a:gd name="T11" fmla="*/ 23014940 h 200"/>
              <a:gd name="T12" fmla="*/ 53972034 w 214"/>
              <a:gd name="T13" fmla="*/ 17771269 h 200"/>
              <a:gd name="T14" fmla="*/ 51090264 w 214"/>
              <a:gd name="T15" fmla="*/ 12527058 h 200"/>
              <a:gd name="T16" fmla="*/ 47945909 w 214"/>
              <a:gd name="T17" fmla="*/ 8448707 h 200"/>
              <a:gd name="T18" fmla="*/ 45588282 w 214"/>
              <a:gd name="T19" fmla="*/ 6118066 h 200"/>
              <a:gd name="T20" fmla="*/ 43492216 w 214"/>
              <a:gd name="T21" fmla="*/ 4369816 h 200"/>
              <a:gd name="T22" fmla="*/ 39038012 w 214"/>
              <a:gd name="T23" fmla="*/ 2039176 h 200"/>
              <a:gd name="T24" fmla="*/ 33536031 w 214"/>
              <a:gd name="T25" fmla="*/ 291465 h 200"/>
              <a:gd name="T26" fmla="*/ 28034050 w 214"/>
              <a:gd name="T27" fmla="*/ 0 h 200"/>
              <a:gd name="T28" fmla="*/ 22007925 w 214"/>
              <a:gd name="T29" fmla="*/ 291465 h 200"/>
              <a:gd name="T30" fmla="*/ 17030088 w 214"/>
              <a:gd name="T31" fmla="*/ 2039176 h 200"/>
              <a:gd name="T32" fmla="*/ 12052251 w 214"/>
              <a:gd name="T33" fmla="*/ 4369816 h 200"/>
              <a:gd name="T34" fmla="*/ 8122192 w 214"/>
              <a:gd name="T35" fmla="*/ 8448707 h 200"/>
              <a:gd name="T36" fmla="*/ 4454204 w 214"/>
              <a:gd name="T37" fmla="*/ 12527058 h 200"/>
              <a:gd name="T38" fmla="*/ 2096066 w 214"/>
              <a:gd name="T39" fmla="*/ 17771269 h 200"/>
              <a:gd name="T40" fmla="*/ 524144 w 214"/>
              <a:gd name="T41" fmla="*/ 23014940 h 200"/>
              <a:gd name="T42" fmla="*/ 0 w 214"/>
              <a:gd name="T43" fmla="*/ 29133006 h 200"/>
              <a:gd name="T44" fmla="*/ 524144 w 214"/>
              <a:gd name="T45" fmla="*/ 34668143 h 200"/>
              <a:gd name="T46" fmla="*/ 2096066 w 214"/>
              <a:gd name="T47" fmla="*/ 40203819 h 200"/>
              <a:gd name="T48" fmla="*/ 4454204 w 214"/>
              <a:gd name="T49" fmla="*/ 44865100 h 200"/>
              <a:gd name="T50" fmla="*/ 8122192 w 214"/>
              <a:gd name="T51" fmla="*/ 49817306 h 200"/>
              <a:gd name="T52" fmla="*/ 12052251 w 214"/>
              <a:gd name="T53" fmla="*/ 53022341 h 200"/>
              <a:gd name="T54" fmla="*/ 17030088 w 214"/>
              <a:gd name="T55" fmla="*/ 55935372 h 200"/>
              <a:gd name="T56" fmla="*/ 22007925 w 214"/>
              <a:gd name="T57" fmla="*/ 57683622 h 200"/>
              <a:gd name="T58" fmla="*/ 28034050 w 214"/>
              <a:gd name="T59" fmla="*/ 58266013 h 200"/>
              <a:gd name="T60" fmla="*/ 30654260 w 214"/>
              <a:gd name="T61" fmla="*/ 57974548 h 200"/>
              <a:gd name="T62" fmla="*/ 31964110 w 214"/>
              <a:gd name="T63" fmla="*/ 57683622 h 200"/>
              <a:gd name="T64" fmla="*/ 33536031 w 214"/>
              <a:gd name="T65" fmla="*/ 57683622 h 200"/>
              <a:gd name="T66" fmla="*/ 39038012 w 214"/>
              <a:gd name="T67" fmla="*/ 55935372 h 200"/>
              <a:gd name="T68" fmla="*/ 43492216 w 214"/>
              <a:gd name="T69" fmla="*/ 53022341 h 200"/>
              <a:gd name="T70" fmla="*/ 45588282 w 214"/>
              <a:gd name="T71" fmla="*/ 51565556 h 200"/>
              <a:gd name="T72" fmla="*/ 45849843 w 214"/>
              <a:gd name="T73" fmla="*/ 50691701 h 200"/>
              <a:gd name="T74" fmla="*/ 46636059 w 214"/>
              <a:gd name="T75" fmla="*/ 50400236 h 200"/>
              <a:gd name="T76" fmla="*/ 47945909 w 214"/>
              <a:gd name="T77" fmla="*/ 49817306 h 2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4"/>
              <a:gd name="T118" fmla="*/ 0 h 200"/>
              <a:gd name="T119" fmla="*/ 214 w 214"/>
              <a:gd name="T120" fmla="*/ 200 h 20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4" h="200">
                <a:moveTo>
                  <a:pt x="183" y="171"/>
                </a:moveTo>
                <a:lnTo>
                  <a:pt x="195" y="154"/>
                </a:lnTo>
                <a:lnTo>
                  <a:pt x="206" y="138"/>
                </a:lnTo>
                <a:lnTo>
                  <a:pt x="212" y="119"/>
                </a:lnTo>
                <a:lnTo>
                  <a:pt x="214" y="100"/>
                </a:lnTo>
                <a:lnTo>
                  <a:pt x="212" y="79"/>
                </a:lnTo>
                <a:lnTo>
                  <a:pt x="206" y="61"/>
                </a:lnTo>
                <a:lnTo>
                  <a:pt x="195" y="43"/>
                </a:lnTo>
                <a:lnTo>
                  <a:pt x="183" y="29"/>
                </a:lnTo>
                <a:lnTo>
                  <a:pt x="174" y="21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7" y="0"/>
                </a:lnTo>
                <a:lnTo>
                  <a:pt x="84" y="1"/>
                </a:lnTo>
                <a:lnTo>
                  <a:pt x="65" y="7"/>
                </a:lnTo>
                <a:lnTo>
                  <a:pt x="46" y="15"/>
                </a:lnTo>
                <a:lnTo>
                  <a:pt x="31" y="29"/>
                </a:lnTo>
                <a:lnTo>
                  <a:pt x="17" y="43"/>
                </a:lnTo>
                <a:lnTo>
                  <a:pt x="8" y="61"/>
                </a:lnTo>
                <a:lnTo>
                  <a:pt x="2" y="79"/>
                </a:lnTo>
                <a:lnTo>
                  <a:pt x="0" y="100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31" y="171"/>
                </a:lnTo>
                <a:lnTo>
                  <a:pt x="46" y="182"/>
                </a:lnTo>
                <a:lnTo>
                  <a:pt x="65" y="192"/>
                </a:lnTo>
                <a:lnTo>
                  <a:pt x="84" y="198"/>
                </a:lnTo>
                <a:lnTo>
                  <a:pt x="107" y="200"/>
                </a:lnTo>
                <a:lnTo>
                  <a:pt x="117" y="199"/>
                </a:lnTo>
                <a:lnTo>
                  <a:pt x="122" y="198"/>
                </a:lnTo>
                <a:lnTo>
                  <a:pt x="128" y="198"/>
                </a:lnTo>
                <a:lnTo>
                  <a:pt x="149" y="192"/>
                </a:lnTo>
                <a:lnTo>
                  <a:pt x="166" y="182"/>
                </a:lnTo>
                <a:lnTo>
                  <a:pt x="174" y="177"/>
                </a:lnTo>
                <a:lnTo>
                  <a:pt x="175" y="174"/>
                </a:lnTo>
                <a:lnTo>
                  <a:pt x="178" y="173"/>
                </a:lnTo>
                <a:lnTo>
                  <a:pt x="183" y="17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67" name="Freeform 72"/>
          <p:cNvSpPr/>
          <p:nvPr/>
        </p:nvSpPr>
        <p:spPr bwMode="auto">
          <a:xfrm>
            <a:off x="7086600" y="3055938"/>
            <a:ext cx="109538" cy="109537"/>
          </a:xfrm>
          <a:custGeom>
            <a:avLst/>
            <a:gdLst>
              <a:gd name="T0" fmla="*/ 47945909 w 214"/>
              <a:gd name="T1" fmla="*/ 51292891 h 200"/>
              <a:gd name="T2" fmla="*/ 51090264 w 214"/>
              <a:gd name="T3" fmla="*/ 46193396 h 200"/>
              <a:gd name="T4" fmla="*/ 53972034 w 214"/>
              <a:gd name="T5" fmla="*/ 41394580 h 200"/>
              <a:gd name="T6" fmla="*/ 55543956 w 214"/>
              <a:gd name="T7" fmla="*/ 35695370 h 200"/>
              <a:gd name="T8" fmla="*/ 56068100 w 214"/>
              <a:gd name="T9" fmla="*/ 29995612 h 200"/>
              <a:gd name="T10" fmla="*/ 55543956 w 214"/>
              <a:gd name="T11" fmla="*/ 23696687 h 200"/>
              <a:gd name="T12" fmla="*/ 53972034 w 214"/>
              <a:gd name="T13" fmla="*/ 18297608 h 200"/>
              <a:gd name="T14" fmla="*/ 51090264 w 214"/>
              <a:gd name="T15" fmla="*/ 12897982 h 200"/>
              <a:gd name="T16" fmla="*/ 47945909 w 214"/>
              <a:gd name="T17" fmla="*/ 8698881 h 200"/>
              <a:gd name="T18" fmla="*/ 45588282 w 214"/>
              <a:gd name="T19" fmla="*/ 6298925 h 200"/>
              <a:gd name="T20" fmla="*/ 43492216 w 214"/>
              <a:gd name="T21" fmla="*/ 4499232 h 200"/>
              <a:gd name="T22" fmla="*/ 39038012 w 214"/>
              <a:gd name="T23" fmla="*/ 2099824 h 200"/>
              <a:gd name="T24" fmla="*/ 33536031 w 214"/>
              <a:gd name="T25" fmla="*/ 300131 h 200"/>
              <a:gd name="T26" fmla="*/ 28034050 w 214"/>
              <a:gd name="T27" fmla="*/ 0 h 200"/>
              <a:gd name="T28" fmla="*/ 22007925 w 214"/>
              <a:gd name="T29" fmla="*/ 300131 h 200"/>
              <a:gd name="T30" fmla="*/ 17030088 w 214"/>
              <a:gd name="T31" fmla="*/ 2099824 h 200"/>
              <a:gd name="T32" fmla="*/ 12052251 w 214"/>
              <a:gd name="T33" fmla="*/ 4499232 h 200"/>
              <a:gd name="T34" fmla="*/ 8122192 w 214"/>
              <a:gd name="T35" fmla="*/ 8698881 h 200"/>
              <a:gd name="T36" fmla="*/ 4454204 w 214"/>
              <a:gd name="T37" fmla="*/ 12897982 h 200"/>
              <a:gd name="T38" fmla="*/ 2096066 w 214"/>
              <a:gd name="T39" fmla="*/ 18297608 h 200"/>
              <a:gd name="T40" fmla="*/ 524144 w 214"/>
              <a:gd name="T41" fmla="*/ 23696687 h 200"/>
              <a:gd name="T42" fmla="*/ 0 w 214"/>
              <a:gd name="T43" fmla="*/ 29995612 h 200"/>
              <a:gd name="T44" fmla="*/ 524144 w 214"/>
              <a:gd name="T45" fmla="*/ 35695370 h 200"/>
              <a:gd name="T46" fmla="*/ 2096066 w 214"/>
              <a:gd name="T47" fmla="*/ 41394580 h 200"/>
              <a:gd name="T48" fmla="*/ 4454204 w 214"/>
              <a:gd name="T49" fmla="*/ 46193396 h 200"/>
              <a:gd name="T50" fmla="*/ 8122192 w 214"/>
              <a:gd name="T51" fmla="*/ 51292891 h 200"/>
              <a:gd name="T52" fmla="*/ 12052251 w 214"/>
              <a:gd name="T53" fmla="*/ 54592693 h 200"/>
              <a:gd name="T54" fmla="*/ 17030088 w 214"/>
              <a:gd name="T55" fmla="*/ 57592364 h 200"/>
              <a:gd name="T56" fmla="*/ 22007925 w 214"/>
              <a:gd name="T57" fmla="*/ 59392057 h 200"/>
              <a:gd name="T58" fmla="*/ 28034050 w 214"/>
              <a:gd name="T59" fmla="*/ 59991772 h 200"/>
              <a:gd name="T60" fmla="*/ 30654260 w 214"/>
              <a:gd name="T61" fmla="*/ 59691640 h 200"/>
              <a:gd name="T62" fmla="*/ 31964110 w 214"/>
              <a:gd name="T63" fmla="*/ 59392057 h 200"/>
              <a:gd name="T64" fmla="*/ 33536031 w 214"/>
              <a:gd name="T65" fmla="*/ 59392057 h 200"/>
              <a:gd name="T66" fmla="*/ 39038012 w 214"/>
              <a:gd name="T67" fmla="*/ 57592364 h 200"/>
              <a:gd name="T68" fmla="*/ 43492216 w 214"/>
              <a:gd name="T69" fmla="*/ 54592693 h 200"/>
              <a:gd name="T70" fmla="*/ 45588282 w 214"/>
              <a:gd name="T71" fmla="*/ 53092584 h 200"/>
              <a:gd name="T72" fmla="*/ 45849843 w 214"/>
              <a:gd name="T73" fmla="*/ 52192737 h 200"/>
              <a:gd name="T74" fmla="*/ 46636059 w 214"/>
              <a:gd name="T75" fmla="*/ 51893154 h 200"/>
              <a:gd name="T76" fmla="*/ 47945909 w 214"/>
              <a:gd name="T77" fmla="*/ 51292891 h 2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14"/>
              <a:gd name="T118" fmla="*/ 0 h 200"/>
              <a:gd name="T119" fmla="*/ 214 w 214"/>
              <a:gd name="T120" fmla="*/ 200 h 20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14" h="200">
                <a:moveTo>
                  <a:pt x="183" y="171"/>
                </a:moveTo>
                <a:lnTo>
                  <a:pt x="195" y="154"/>
                </a:lnTo>
                <a:lnTo>
                  <a:pt x="206" y="138"/>
                </a:lnTo>
                <a:lnTo>
                  <a:pt x="212" y="119"/>
                </a:lnTo>
                <a:lnTo>
                  <a:pt x="214" y="100"/>
                </a:lnTo>
                <a:lnTo>
                  <a:pt x="212" y="79"/>
                </a:lnTo>
                <a:lnTo>
                  <a:pt x="206" y="61"/>
                </a:lnTo>
                <a:lnTo>
                  <a:pt x="195" y="43"/>
                </a:lnTo>
                <a:lnTo>
                  <a:pt x="183" y="29"/>
                </a:lnTo>
                <a:lnTo>
                  <a:pt x="174" y="21"/>
                </a:lnTo>
                <a:lnTo>
                  <a:pt x="166" y="15"/>
                </a:lnTo>
                <a:lnTo>
                  <a:pt x="149" y="7"/>
                </a:lnTo>
                <a:lnTo>
                  <a:pt x="128" y="1"/>
                </a:lnTo>
                <a:lnTo>
                  <a:pt x="107" y="0"/>
                </a:lnTo>
                <a:lnTo>
                  <a:pt x="84" y="1"/>
                </a:lnTo>
                <a:lnTo>
                  <a:pt x="65" y="7"/>
                </a:lnTo>
                <a:lnTo>
                  <a:pt x="46" y="15"/>
                </a:lnTo>
                <a:lnTo>
                  <a:pt x="31" y="29"/>
                </a:lnTo>
                <a:lnTo>
                  <a:pt x="17" y="43"/>
                </a:lnTo>
                <a:lnTo>
                  <a:pt x="8" y="61"/>
                </a:lnTo>
                <a:lnTo>
                  <a:pt x="2" y="79"/>
                </a:lnTo>
                <a:lnTo>
                  <a:pt x="0" y="100"/>
                </a:lnTo>
                <a:lnTo>
                  <a:pt x="2" y="119"/>
                </a:lnTo>
                <a:lnTo>
                  <a:pt x="8" y="138"/>
                </a:lnTo>
                <a:lnTo>
                  <a:pt x="17" y="154"/>
                </a:lnTo>
                <a:lnTo>
                  <a:pt x="31" y="171"/>
                </a:lnTo>
                <a:lnTo>
                  <a:pt x="46" y="182"/>
                </a:lnTo>
                <a:lnTo>
                  <a:pt x="65" y="192"/>
                </a:lnTo>
                <a:lnTo>
                  <a:pt x="84" y="198"/>
                </a:lnTo>
                <a:lnTo>
                  <a:pt x="107" y="200"/>
                </a:lnTo>
                <a:lnTo>
                  <a:pt x="117" y="199"/>
                </a:lnTo>
                <a:lnTo>
                  <a:pt x="122" y="198"/>
                </a:lnTo>
                <a:lnTo>
                  <a:pt x="128" y="198"/>
                </a:lnTo>
                <a:lnTo>
                  <a:pt x="149" y="192"/>
                </a:lnTo>
                <a:lnTo>
                  <a:pt x="166" y="182"/>
                </a:lnTo>
                <a:lnTo>
                  <a:pt x="174" y="177"/>
                </a:lnTo>
                <a:lnTo>
                  <a:pt x="175" y="174"/>
                </a:lnTo>
                <a:lnTo>
                  <a:pt x="178" y="173"/>
                </a:lnTo>
                <a:lnTo>
                  <a:pt x="183" y="171"/>
                </a:lnTo>
              </a:path>
            </a:pathLst>
          </a:custGeom>
          <a:solidFill>
            <a:srgbClr val="E1FFFF"/>
          </a:solidFill>
          <a:ln w="52388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68" name="Line 73"/>
          <p:cNvSpPr>
            <a:spLocks noChangeShapeType="1"/>
          </p:cNvSpPr>
          <p:nvPr/>
        </p:nvSpPr>
        <p:spPr bwMode="auto">
          <a:xfrm>
            <a:off x="7848600" y="4217988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9" name="Rectangle 74"/>
          <p:cNvSpPr>
            <a:spLocks noChangeArrowheads="1"/>
          </p:cNvSpPr>
          <p:nvPr/>
        </p:nvSpPr>
        <p:spPr bwMode="auto">
          <a:xfrm>
            <a:off x="2286000" y="6381750"/>
            <a:ext cx="547688" cy="406400"/>
          </a:xfrm>
          <a:prstGeom prst="rect">
            <a:avLst/>
          </a:prstGeom>
          <a:solidFill>
            <a:srgbClr val="E1FFFF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r>
              <a:rPr kumimoji="1" lang="en-US" altLang="zh-CN" sz="2000" b="1">
                <a:latin typeface="Times New Roman" pitchFamily="18" charset="0"/>
              </a:rPr>
              <a:t>EA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25670" name="Line 75"/>
          <p:cNvSpPr>
            <a:spLocks noChangeShapeType="1"/>
          </p:cNvSpPr>
          <p:nvPr/>
        </p:nvSpPr>
        <p:spPr bwMode="auto">
          <a:xfrm>
            <a:off x="2362200" y="643413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671" name="Group 76"/>
          <p:cNvGrpSpPr/>
          <p:nvPr/>
        </p:nvGrpSpPr>
        <p:grpSpPr bwMode="auto">
          <a:xfrm>
            <a:off x="5100638" y="4343400"/>
            <a:ext cx="1952625" cy="228600"/>
            <a:chOff x="3213" y="2736"/>
            <a:chExt cx="1230" cy="144"/>
          </a:xfrm>
        </p:grpSpPr>
        <p:sp>
          <p:nvSpPr>
            <p:cNvPr id="25688" name="Line 77"/>
            <p:cNvSpPr>
              <a:spLocks noChangeShapeType="1"/>
            </p:cNvSpPr>
            <p:nvPr/>
          </p:nvSpPr>
          <p:spPr bwMode="auto">
            <a:xfrm>
              <a:off x="3888" y="2807"/>
              <a:ext cx="555" cy="1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9" name="Line 78"/>
            <p:cNvSpPr>
              <a:spLocks noChangeShapeType="1"/>
            </p:cNvSpPr>
            <p:nvPr/>
          </p:nvSpPr>
          <p:spPr bwMode="auto">
            <a:xfrm flipH="1">
              <a:off x="3213" y="2794"/>
              <a:ext cx="3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0" name="Rectangle 79"/>
            <p:cNvSpPr>
              <a:spLocks noChangeArrowheads="1"/>
            </p:cNvSpPr>
            <p:nvPr/>
          </p:nvSpPr>
          <p:spPr bwMode="auto">
            <a:xfrm rot="-5330431">
              <a:off x="3647" y="2639"/>
              <a:ext cx="144" cy="337"/>
            </a:xfrm>
            <a:prstGeom prst="rect">
              <a:avLst/>
            </a:prstGeom>
            <a:solidFill>
              <a:srgbClr val="E1FFFF"/>
            </a:solidFill>
            <a:ln w="52388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</p:grpSp>
      <p:grpSp>
        <p:nvGrpSpPr>
          <p:cNvPr id="25672" name="Group 80"/>
          <p:cNvGrpSpPr/>
          <p:nvPr/>
        </p:nvGrpSpPr>
        <p:grpSpPr bwMode="auto">
          <a:xfrm>
            <a:off x="5081588" y="4876800"/>
            <a:ext cx="1952625" cy="228600"/>
            <a:chOff x="3213" y="2736"/>
            <a:chExt cx="1230" cy="144"/>
          </a:xfrm>
        </p:grpSpPr>
        <p:sp>
          <p:nvSpPr>
            <p:cNvPr id="25685" name="Line 81"/>
            <p:cNvSpPr>
              <a:spLocks noChangeShapeType="1"/>
            </p:cNvSpPr>
            <p:nvPr/>
          </p:nvSpPr>
          <p:spPr bwMode="auto">
            <a:xfrm>
              <a:off x="3888" y="2807"/>
              <a:ext cx="555" cy="1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6" name="Line 82"/>
            <p:cNvSpPr>
              <a:spLocks noChangeShapeType="1"/>
            </p:cNvSpPr>
            <p:nvPr/>
          </p:nvSpPr>
          <p:spPr bwMode="auto">
            <a:xfrm flipH="1">
              <a:off x="3213" y="2794"/>
              <a:ext cx="3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7" name="Rectangle 83"/>
            <p:cNvSpPr>
              <a:spLocks noChangeArrowheads="1"/>
            </p:cNvSpPr>
            <p:nvPr/>
          </p:nvSpPr>
          <p:spPr bwMode="auto">
            <a:xfrm rot="-5330431">
              <a:off x="3647" y="2639"/>
              <a:ext cx="144" cy="337"/>
            </a:xfrm>
            <a:prstGeom prst="rect">
              <a:avLst/>
            </a:prstGeom>
            <a:solidFill>
              <a:srgbClr val="E1FFFF"/>
            </a:solidFill>
            <a:ln w="52388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</p:grpSp>
      <p:grpSp>
        <p:nvGrpSpPr>
          <p:cNvPr id="25673" name="Group 84"/>
          <p:cNvGrpSpPr/>
          <p:nvPr/>
        </p:nvGrpSpPr>
        <p:grpSpPr bwMode="auto">
          <a:xfrm>
            <a:off x="5081588" y="5429250"/>
            <a:ext cx="1952625" cy="228600"/>
            <a:chOff x="3213" y="2736"/>
            <a:chExt cx="1230" cy="144"/>
          </a:xfrm>
        </p:grpSpPr>
        <p:sp>
          <p:nvSpPr>
            <p:cNvPr id="25682" name="Line 85"/>
            <p:cNvSpPr>
              <a:spLocks noChangeShapeType="1"/>
            </p:cNvSpPr>
            <p:nvPr/>
          </p:nvSpPr>
          <p:spPr bwMode="auto">
            <a:xfrm>
              <a:off x="3888" y="2807"/>
              <a:ext cx="555" cy="1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3" name="Line 86"/>
            <p:cNvSpPr>
              <a:spLocks noChangeShapeType="1"/>
            </p:cNvSpPr>
            <p:nvPr/>
          </p:nvSpPr>
          <p:spPr bwMode="auto">
            <a:xfrm flipH="1">
              <a:off x="3213" y="2794"/>
              <a:ext cx="3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4" name="Rectangle 87"/>
            <p:cNvSpPr>
              <a:spLocks noChangeArrowheads="1"/>
            </p:cNvSpPr>
            <p:nvPr/>
          </p:nvSpPr>
          <p:spPr bwMode="auto">
            <a:xfrm rot="-5330431">
              <a:off x="3647" y="2639"/>
              <a:ext cx="144" cy="337"/>
            </a:xfrm>
            <a:prstGeom prst="rect">
              <a:avLst/>
            </a:prstGeom>
            <a:solidFill>
              <a:srgbClr val="E1FFFF"/>
            </a:solidFill>
            <a:ln w="52388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</p:grpSp>
      <p:grpSp>
        <p:nvGrpSpPr>
          <p:cNvPr id="25674" name="Group 88"/>
          <p:cNvGrpSpPr/>
          <p:nvPr/>
        </p:nvGrpSpPr>
        <p:grpSpPr bwMode="auto">
          <a:xfrm>
            <a:off x="5086350" y="5962650"/>
            <a:ext cx="1952625" cy="228600"/>
            <a:chOff x="3213" y="2736"/>
            <a:chExt cx="1230" cy="144"/>
          </a:xfrm>
        </p:grpSpPr>
        <p:sp>
          <p:nvSpPr>
            <p:cNvPr id="25679" name="Line 89"/>
            <p:cNvSpPr>
              <a:spLocks noChangeShapeType="1"/>
            </p:cNvSpPr>
            <p:nvPr/>
          </p:nvSpPr>
          <p:spPr bwMode="auto">
            <a:xfrm>
              <a:off x="3888" y="2807"/>
              <a:ext cx="555" cy="1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0" name="Line 90"/>
            <p:cNvSpPr>
              <a:spLocks noChangeShapeType="1"/>
            </p:cNvSpPr>
            <p:nvPr/>
          </p:nvSpPr>
          <p:spPr bwMode="auto">
            <a:xfrm flipH="1">
              <a:off x="3213" y="2794"/>
              <a:ext cx="327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1" name="Rectangle 91"/>
            <p:cNvSpPr>
              <a:spLocks noChangeArrowheads="1"/>
            </p:cNvSpPr>
            <p:nvPr/>
          </p:nvSpPr>
          <p:spPr bwMode="auto">
            <a:xfrm rot="-5330431">
              <a:off x="3647" y="2639"/>
              <a:ext cx="144" cy="337"/>
            </a:xfrm>
            <a:prstGeom prst="rect">
              <a:avLst/>
            </a:prstGeom>
            <a:solidFill>
              <a:srgbClr val="E1FFFF"/>
            </a:solidFill>
            <a:ln w="52388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</p:grpSp>
      <p:sp>
        <p:nvSpPr>
          <p:cNvPr id="25675" name="Line 92"/>
          <p:cNvSpPr>
            <a:spLocks noChangeShapeType="1"/>
          </p:cNvSpPr>
          <p:nvPr/>
        </p:nvSpPr>
        <p:spPr bwMode="auto">
          <a:xfrm>
            <a:off x="5010150" y="16002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76" name="Line 93"/>
          <p:cNvSpPr>
            <a:spLocks noChangeShapeType="1"/>
          </p:cNvSpPr>
          <p:nvPr/>
        </p:nvSpPr>
        <p:spPr bwMode="auto">
          <a:xfrm>
            <a:off x="5029200" y="16002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77" name="Line 94"/>
          <p:cNvSpPr>
            <a:spLocks noChangeShapeType="1"/>
          </p:cNvSpPr>
          <p:nvPr/>
        </p:nvSpPr>
        <p:spPr bwMode="auto">
          <a:xfrm flipV="1">
            <a:off x="6629400" y="16002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78" name="Line 95"/>
          <p:cNvSpPr>
            <a:spLocks noChangeShapeType="1"/>
          </p:cNvSpPr>
          <p:nvPr/>
        </p:nvSpPr>
        <p:spPr bwMode="auto">
          <a:xfrm flipV="1">
            <a:off x="4552950" y="5345113"/>
            <a:ext cx="1588" cy="312737"/>
          </a:xfrm>
          <a:prstGeom prst="line">
            <a:avLst/>
          </a:prstGeom>
          <a:noFill/>
          <a:ln w="52388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26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60350"/>
            <a:ext cx="8893175" cy="6121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smtClean="0"/>
              <a:t>         ORG   0000H</a:t>
            </a:r>
            <a:endParaRPr lang="en-US" altLang="zh-CN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   MOV   P1,#0FFH     ;</a:t>
            </a:r>
            <a:r>
              <a:rPr lang="zh-CN" altLang="en-US" sz="2400" b="1" smtClean="0"/>
              <a:t>高四位的</a:t>
            </a:r>
            <a:r>
              <a:rPr lang="en-US" altLang="zh-CN" sz="2400" b="1" smtClean="0"/>
              <a:t>LED</a:t>
            </a:r>
            <a:r>
              <a:rPr lang="zh-CN" altLang="en-US" sz="2400" b="1" smtClean="0"/>
              <a:t>全灭，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zh-CN" altLang="en-US" sz="2400" b="1" smtClean="0"/>
              <a:t>                                            低四位输入线送“</a:t>
            </a:r>
            <a:r>
              <a:rPr lang="en-US" altLang="zh-CN" sz="2400" b="1" smtClean="0"/>
              <a:t>1”</a:t>
            </a:r>
            <a:r>
              <a:rPr lang="zh-CN" altLang="en-US" sz="2400" b="1" smtClean="0"/>
              <a:t>，                                         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ABC: MOV   A,P1           ;</a:t>
            </a:r>
            <a:r>
              <a:rPr lang="zh-CN" altLang="en-US" sz="2400" b="1" smtClean="0"/>
              <a:t>读</a:t>
            </a:r>
            <a:r>
              <a:rPr lang="en-US" altLang="zh-CN" sz="2400" b="1" smtClean="0"/>
              <a:t>P1</a:t>
            </a:r>
            <a:r>
              <a:rPr lang="zh-CN" altLang="en-US" sz="2400" b="1" smtClean="0"/>
              <a:t>口开关状态送入</a:t>
            </a:r>
            <a:r>
              <a:rPr lang="en-US" altLang="zh-CN" sz="2400" b="1" smtClean="0"/>
              <a:t>A</a:t>
            </a:r>
            <a:endParaRPr lang="en-US" altLang="zh-CN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           SWAP   A             ;</a:t>
            </a:r>
            <a:r>
              <a:rPr lang="zh-CN" altLang="en-US" sz="2400" b="1" smtClean="0"/>
              <a:t>低四位开关状态换到高四位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ANL    A,#0F0H     ;</a:t>
            </a:r>
            <a:r>
              <a:rPr lang="zh-CN" altLang="en-US" sz="2400" b="1" smtClean="0"/>
              <a:t>保留高四位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MOV    P1,A          ;</a:t>
            </a:r>
            <a:r>
              <a:rPr lang="zh-CN" altLang="en-US" sz="2400" b="1" smtClean="0"/>
              <a:t>从</a:t>
            </a:r>
            <a:r>
              <a:rPr lang="en-US" altLang="zh-CN" sz="2400" b="1" smtClean="0"/>
              <a:t>P1</a:t>
            </a:r>
            <a:r>
              <a:rPr lang="zh-CN" altLang="en-US" sz="2400" b="1" smtClean="0"/>
              <a:t>口输出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ORL     P1,#0FH    ;</a:t>
            </a:r>
            <a:r>
              <a:rPr lang="zh-CN" altLang="en-US" sz="2400" b="1" smtClean="0"/>
              <a:t>高四位不变，低四位送“</a:t>
            </a:r>
            <a:r>
              <a:rPr lang="en-US" altLang="zh-CN" sz="2400" b="1" smtClean="0"/>
              <a:t>1”</a:t>
            </a:r>
            <a:r>
              <a:rPr lang="zh-CN" altLang="en-US" sz="2400" b="1" smtClean="0"/>
              <a:t>，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zh-CN" altLang="en-US" sz="2400" b="1" smtClean="0"/>
              <a:t>                                            准备下一轮读开关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SJMP   ABC        ;</a:t>
            </a:r>
            <a:r>
              <a:rPr lang="zh-CN" altLang="en-US" sz="2400" b="1" smtClean="0"/>
              <a:t>循环执行，方便反复调整开关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zh-CN" altLang="en-US" sz="2400" b="1" smtClean="0"/>
              <a:t>                                          状态观察执行结果</a:t>
            </a:r>
            <a:endParaRPr lang="zh-CN" altLang="en-US" sz="24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79"/>
    </mc:Choice>
    <mc:Fallback>
      <p:transition spd="slow" advTm="6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71475"/>
            <a:ext cx="8229600" cy="1046163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altLang="zh-CN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5.3 </a:t>
            </a:r>
            <a: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用并行口设计</a:t>
            </a:r>
            <a:r>
              <a:rPr lang="en-US" altLang="zh-CN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LED</a:t>
            </a:r>
            <a: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数码显示器</a:t>
            </a:r>
            <a:b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</a:br>
            <a: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和键盘电路</a:t>
            </a:r>
            <a:r>
              <a:rPr lang="zh-CN" altLang="en-US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 dirty="0" smtClean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76475"/>
            <a:ext cx="8991600" cy="33845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mtClean="0">
                <a:latin typeface="宋体" pitchFamily="2" charset="-122"/>
              </a:rPr>
              <a:t>      </a:t>
            </a:r>
            <a:r>
              <a:rPr lang="zh-CN" altLang="en-US" b="1" smtClean="0">
                <a:latin typeface="宋体" pitchFamily="2" charset="-122"/>
              </a:rPr>
              <a:t>键盘和显示器是单片机应用系统中常用的输入输出装置。</a:t>
            </a:r>
            <a:r>
              <a:rPr lang="en-US" altLang="zh-CN" b="1" smtClean="0">
                <a:latin typeface="宋体" pitchFamily="2" charset="-122"/>
              </a:rPr>
              <a:t>LED</a:t>
            </a:r>
            <a:r>
              <a:rPr lang="zh-CN" altLang="en-US" b="1" smtClean="0">
                <a:latin typeface="宋体" pitchFamily="2" charset="-122"/>
              </a:rPr>
              <a:t>数码显示器是常用的显示器之一，下面介绍用单片机并行口设计</a:t>
            </a:r>
            <a:r>
              <a:rPr lang="en-US" altLang="zh-CN" b="1" smtClean="0">
                <a:latin typeface="宋体" pitchFamily="2" charset="-122"/>
              </a:rPr>
              <a:t>LED</a:t>
            </a:r>
            <a:r>
              <a:rPr lang="zh-CN" altLang="en-US" b="1" smtClean="0">
                <a:latin typeface="宋体" pitchFamily="2" charset="-122"/>
              </a:rPr>
              <a:t>数码显示电路和键盘电路的方法。</a:t>
            </a:r>
            <a:r>
              <a:rPr lang="zh-CN" altLang="en-US" b="1" smtClean="0"/>
              <a:t> 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3880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7891" grpId="0" autoUpdateAnimBg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04813"/>
            <a:ext cx="89916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b="1" smtClean="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一、用并行口设计</a:t>
            </a:r>
            <a:r>
              <a:rPr lang="en-US" altLang="zh-CN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LED</a:t>
            </a:r>
            <a:r>
              <a:rPr lang="zh-CN" altLang="en-US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显示电路</a:t>
            </a:r>
            <a:endParaRPr lang="zh-CN" altLang="en-US" b="1" smtClean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b="1" smtClean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b="1" smtClean="0">
                <a:latin typeface="黑体" pitchFamily="2" charset="-122"/>
                <a:ea typeface="黑体" pitchFamily="2" charset="-122"/>
              </a:rPr>
              <a:t>1. LED</a:t>
            </a:r>
            <a:r>
              <a:rPr lang="zh-CN" altLang="en-US" b="1" smtClean="0">
                <a:latin typeface="黑体" pitchFamily="2" charset="-122"/>
                <a:ea typeface="黑体" pitchFamily="2" charset="-122"/>
              </a:rPr>
              <a:t>显示器及其原理</a:t>
            </a:r>
            <a:r>
              <a:rPr lang="zh-CN" altLang="en-US" smtClean="0"/>
              <a:t>  </a:t>
            </a:r>
            <a:endParaRPr lang="zh-CN" altLang="en-US" smtClean="0"/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mtClean="0">
                <a:latin typeface="宋体" pitchFamily="2" charset="-122"/>
              </a:rPr>
              <a:t>      </a:t>
            </a:r>
            <a:r>
              <a:rPr lang="en-US" altLang="zh-CN" b="1" smtClean="0">
                <a:latin typeface="宋体" pitchFamily="2" charset="-122"/>
              </a:rPr>
              <a:t>LED</a:t>
            </a:r>
            <a:r>
              <a:rPr lang="zh-CN" altLang="en-US" b="1" smtClean="0">
                <a:latin typeface="宋体" pitchFamily="2" charset="-122"/>
              </a:rPr>
              <a:t>有着显示亮度高，响应速度快的特点，最常用的是七段式</a:t>
            </a:r>
            <a:r>
              <a:rPr lang="en-US" altLang="zh-CN" b="1" smtClean="0">
                <a:latin typeface="宋体" pitchFamily="2" charset="-122"/>
              </a:rPr>
              <a:t>LED</a:t>
            </a:r>
            <a:r>
              <a:rPr lang="zh-CN" altLang="en-US" b="1" smtClean="0">
                <a:latin typeface="宋体" pitchFamily="2" charset="-122"/>
              </a:rPr>
              <a:t>显示器，又称数码管。    七段</a:t>
            </a:r>
            <a:r>
              <a:rPr lang="en-US" altLang="zh-CN" b="1" smtClean="0">
                <a:latin typeface="宋体" pitchFamily="2" charset="-122"/>
              </a:rPr>
              <a:t>LED</a:t>
            </a:r>
            <a:r>
              <a:rPr lang="zh-CN" altLang="en-US" b="1" smtClean="0">
                <a:latin typeface="宋体" pitchFamily="2" charset="-122"/>
              </a:rPr>
              <a:t>显示器内部由七个条形发光二极管和一个小圆点发光二极管组成，根据各管的亮暗组合成字符。常见</a:t>
            </a:r>
            <a:r>
              <a:rPr lang="en-US" altLang="zh-CN" b="1" smtClean="0">
                <a:latin typeface="宋体" pitchFamily="2" charset="-122"/>
              </a:rPr>
              <a:t>LED</a:t>
            </a:r>
            <a:r>
              <a:rPr lang="zh-CN" altLang="en-US" b="1" smtClean="0">
                <a:latin typeface="宋体" pitchFamily="2" charset="-122"/>
              </a:rPr>
              <a:t>的管脚排列见图</a:t>
            </a:r>
            <a:r>
              <a:rPr lang="en-US" altLang="zh-CN" b="1" smtClean="0">
                <a:latin typeface="宋体" pitchFamily="2" charset="-122"/>
              </a:rPr>
              <a:t>5.7(a)</a:t>
            </a:r>
            <a:r>
              <a:rPr lang="zh-CN" altLang="en-US" b="1" smtClean="0">
                <a:latin typeface="宋体" pitchFamily="2" charset="-122"/>
              </a:rPr>
              <a:t>。其中</a:t>
            </a:r>
            <a:r>
              <a:rPr lang="en-US" altLang="zh-CN" b="1" smtClean="0">
                <a:latin typeface="宋体" pitchFamily="2" charset="-122"/>
              </a:rPr>
              <a:t>COM</a:t>
            </a:r>
            <a:r>
              <a:rPr lang="zh-CN" altLang="en-US" b="1" smtClean="0">
                <a:latin typeface="宋体" pitchFamily="2" charset="-122"/>
              </a:rPr>
              <a:t>为公共点，根据内部发光二极管的接线 形式，可分成共阴极型图</a:t>
            </a:r>
            <a:r>
              <a:rPr lang="en-US" altLang="zh-CN" b="1" smtClean="0">
                <a:latin typeface="宋体" pitchFamily="2" charset="-122"/>
              </a:rPr>
              <a:t>(5.7(b))</a:t>
            </a:r>
            <a:r>
              <a:rPr lang="zh-CN" altLang="en-US" b="1" smtClean="0">
                <a:latin typeface="宋体" pitchFamily="2" charset="-122"/>
              </a:rPr>
              <a:t>和共阳极型图</a:t>
            </a:r>
            <a:r>
              <a:rPr lang="en-US" altLang="zh-CN" b="1" smtClean="0">
                <a:latin typeface="宋体" pitchFamily="2" charset="-122"/>
              </a:rPr>
              <a:t>(5.7(c))</a:t>
            </a:r>
            <a:r>
              <a:rPr lang="zh-CN" altLang="en-US" b="1" smtClean="0">
                <a:latin typeface="宋体" pitchFamily="2" charset="-122"/>
              </a:rPr>
              <a:t>。</a:t>
            </a:r>
            <a:r>
              <a:rPr lang="zh-CN" altLang="en-US" b="1" smtClean="0"/>
              <a:t> 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571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8914" grpId="0" autoUpdateAnimBg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351"/>
          <p:cNvGrpSpPr/>
          <p:nvPr/>
        </p:nvGrpSpPr>
        <p:grpSpPr bwMode="auto">
          <a:xfrm>
            <a:off x="900113" y="476250"/>
            <a:ext cx="7537450" cy="6005513"/>
            <a:chOff x="576" y="432"/>
            <a:chExt cx="4748" cy="3783"/>
          </a:xfrm>
        </p:grpSpPr>
        <p:sp>
          <p:nvSpPr>
            <p:cNvPr id="29704" name="Line 29"/>
            <p:cNvSpPr>
              <a:spLocks noChangeShapeType="1"/>
            </p:cNvSpPr>
            <p:nvPr/>
          </p:nvSpPr>
          <p:spPr bwMode="auto">
            <a:xfrm flipV="1">
              <a:off x="2108" y="2998"/>
              <a:ext cx="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5" name="Freeform 6"/>
            <p:cNvSpPr/>
            <p:nvPr/>
          </p:nvSpPr>
          <p:spPr bwMode="auto">
            <a:xfrm>
              <a:off x="3267" y="1026"/>
              <a:ext cx="73" cy="74"/>
            </a:xfrm>
            <a:custGeom>
              <a:avLst/>
              <a:gdLst>
                <a:gd name="T0" fmla="*/ 4 w 401"/>
                <a:gd name="T1" fmla="*/ 0 h 385"/>
                <a:gd name="T2" fmla="*/ 4 w 401"/>
                <a:gd name="T3" fmla="*/ 1 h 385"/>
                <a:gd name="T4" fmla="*/ 3 w 401"/>
                <a:gd name="T5" fmla="*/ 1 h 385"/>
                <a:gd name="T6" fmla="*/ 1 w 401"/>
                <a:gd name="T7" fmla="*/ 2 h 385"/>
                <a:gd name="T8" fmla="*/ 1 w 401"/>
                <a:gd name="T9" fmla="*/ 4 h 385"/>
                <a:gd name="T10" fmla="*/ 0 w 401"/>
                <a:gd name="T11" fmla="*/ 5 h 385"/>
                <a:gd name="T12" fmla="*/ 0 w 401"/>
                <a:gd name="T13" fmla="*/ 6 h 385"/>
                <a:gd name="T14" fmla="*/ 0 w 401"/>
                <a:gd name="T15" fmla="*/ 7 h 385"/>
                <a:gd name="T16" fmla="*/ 0 w 401"/>
                <a:gd name="T17" fmla="*/ 8 h 385"/>
                <a:gd name="T18" fmla="*/ 0 w 401"/>
                <a:gd name="T19" fmla="*/ 9 h 385"/>
                <a:gd name="T20" fmla="*/ 0 w 401"/>
                <a:gd name="T21" fmla="*/ 10 h 385"/>
                <a:gd name="T22" fmla="*/ 1 w 401"/>
                <a:gd name="T23" fmla="*/ 11 h 385"/>
                <a:gd name="T24" fmla="*/ 2 w 401"/>
                <a:gd name="T25" fmla="*/ 12 h 385"/>
                <a:gd name="T26" fmla="*/ 3 w 401"/>
                <a:gd name="T27" fmla="*/ 13 h 385"/>
                <a:gd name="T28" fmla="*/ 4 w 401"/>
                <a:gd name="T29" fmla="*/ 14 h 385"/>
                <a:gd name="T30" fmla="*/ 5 w 401"/>
                <a:gd name="T31" fmla="*/ 14 h 385"/>
                <a:gd name="T32" fmla="*/ 6 w 401"/>
                <a:gd name="T33" fmla="*/ 14 h 385"/>
                <a:gd name="T34" fmla="*/ 6 w 401"/>
                <a:gd name="T35" fmla="*/ 14 h 385"/>
                <a:gd name="T36" fmla="*/ 9 w 401"/>
                <a:gd name="T37" fmla="*/ 14 h 385"/>
                <a:gd name="T38" fmla="*/ 9 w 401"/>
                <a:gd name="T39" fmla="*/ 14 h 385"/>
                <a:gd name="T40" fmla="*/ 9 w 401"/>
                <a:gd name="T41" fmla="*/ 14 h 385"/>
                <a:gd name="T42" fmla="*/ 9 w 401"/>
                <a:gd name="T43" fmla="*/ 14 h 385"/>
                <a:gd name="T44" fmla="*/ 9 w 401"/>
                <a:gd name="T45" fmla="*/ 14 h 385"/>
                <a:gd name="T46" fmla="*/ 10 w 401"/>
                <a:gd name="T47" fmla="*/ 14 h 385"/>
                <a:gd name="T48" fmla="*/ 11 w 401"/>
                <a:gd name="T49" fmla="*/ 13 h 385"/>
                <a:gd name="T50" fmla="*/ 11 w 401"/>
                <a:gd name="T51" fmla="*/ 13 h 385"/>
                <a:gd name="T52" fmla="*/ 11 w 401"/>
                <a:gd name="T53" fmla="*/ 13 h 385"/>
                <a:gd name="T54" fmla="*/ 11 w 401"/>
                <a:gd name="T55" fmla="*/ 12 h 385"/>
                <a:gd name="T56" fmla="*/ 12 w 401"/>
                <a:gd name="T57" fmla="*/ 12 h 385"/>
                <a:gd name="T58" fmla="*/ 12 w 401"/>
                <a:gd name="T59" fmla="*/ 11 h 385"/>
                <a:gd name="T60" fmla="*/ 12 w 401"/>
                <a:gd name="T61" fmla="*/ 10 h 385"/>
                <a:gd name="T62" fmla="*/ 12 w 401"/>
                <a:gd name="T63" fmla="*/ 10 h 385"/>
                <a:gd name="T64" fmla="*/ 12 w 401"/>
                <a:gd name="T65" fmla="*/ 10 h 385"/>
                <a:gd name="T66" fmla="*/ 13 w 401"/>
                <a:gd name="T67" fmla="*/ 10 h 385"/>
                <a:gd name="T68" fmla="*/ 13 w 401"/>
                <a:gd name="T69" fmla="*/ 9 h 385"/>
                <a:gd name="T70" fmla="*/ 13 w 401"/>
                <a:gd name="T71" fmla="*/ 9 h 385"/>
                <a:gd name="T72" fmla="*/ 13 w 401"/>
                <a:gd name="T73" fmla="*/ 9 h 385"/>
                <a:gd name="T74" fmla="*/ 13 w 401"/>
                <a:gd name="T75" fmla="*/ 8 h 385"/>
                <a:gd name="T76" fmla="*/ 13 w 401"/>
                <a:gd name="T77" fmla="*/ 6 h 385"/>
                <a:gd name="T78" fmla="*/ 12 w 401"/>
                <a:gd name="T79" fmla="*/ 4 h 385"/>
                <a:gd name="T80" fmla="*/ 12 w 401"/>
                <a:gd name="T81" fmla="*/ 3 h 385"/>
                <a:gd name="T82" fmla="*/ 11 w 401"/>
                <a:gd name="T83" fmla="*/ 2 h 385"/>
                <a:gd name="T84" fmla="*/ 11 w 401"/>
                <a:gd name="T85" fmla="*/ 2 h 385"/>
                <a:gd name="T86" fmla="*/ 11 w 401"/>
                <a:gd name="T87" fmla="*/ 1 h 385"/>
                <a:gd name="T88" fmla="*/ 10 w 401"/>
                <a:gd name="T89" fmla="*/ 0 h 385"/>
                <a:gd name="T90" fmla="*/ 5 w 401"/>
                <a:gd name="T91" fmla="*/ 0 h 385"/>
                <a:gd name="T92" fmla="*/ 5 w 401"/>
                <a:gd name="T93" fmla="*/ 0 h 385"/>
                <a:gd name="T94" fmla="*/ 4 w 401"/>
                <a:gd name="T95" fmla="*/ 0 h 385"/>
                <a:gd name="T96" fmla="*/ 4 w 401"/>
                <a:gd name="T97" fmla="*/ 0 h 385"/>
                <a:gd name="T98" fmla="*/ 4 w 401"/>
                <a:gd name="T99" fmla="*/ 0 h 38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01"/>
                <a:gd name="T151" fmla="*/ 0 h 385"/>
                <a:gd name="T152" fmla="*/ 401 w 401"/>
                <a:gd name="T153" fmla="*/ 385 h 38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01" h="385">
                  <a:moveTo>
                    <a:pt x="134" y="8"/>
                  </a:move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19" y="104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4"/>
                  </a:lnTo>
                  <a:lnTo>
                    <a:pt x="3" y="242"/>
                  </a:lnTo>
                  <a:lnTo>
                    <a:pt x="4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5"/>
                  </a:lnTo>
                  <a:lnTo>
                    <a:pt x="268" y="382"/>
                  </a:lnTo>
                  <a:lnTo>
                    <a:pt x="277" y="380"/>
                  </a:lnTo>
                  <a:lnTo>
                    <a:pt x="282" y="378"/>
                  </a:lnTo>
                  <a:lnTo>
                    <a:pt x="284" y="377"/>
                  </a:lnTo>
                  <a:lnTo>
                    <a:pt x="287" y="377"/>
                  </a:lnTo>
                  <a:lnTo>
                    <a:pt x="308" y="368"/>
                  </a:lnTo>
                  <a:lnTo>
                    <a:pt x="321" y="355"/>
                  </a:lnTo>
                  <a:lnTo>
                    <a:pt x="327" y="348"/>
                  </a:lnTo>
                  <a:lnTo>
                    <a:pt x="334" y="343"/>
                  </a:lnTo>
                  <a:lnTo>
                    <a:pt x="345" y="328"/>
                  </a:lnTo>
                  <a:lnTo>
                    <a:pt x="356" y="314"/>
                  </a:lnTo>
                  <a:lnTo>
                    <a:pt x="364" y="298"/>
                  </a:lnTo>
                  <a:lnTo>
                    <a:pt x="372" y="283"/>
                  </a:lnTo>
                  <a:lnTo>
                    <a:pt x="375" y="273"/>
                  </a:lnTo>
                  <a:lnTo>
                    <a:pt x="376" y="269"/>
                  </a:lnTo>
                  <a:lnTo>
                    <a:pt x="378" y="266"/>
                  </a:lnTo>
                  <a:lnTo>
                    <a:pt x="380" y="256"/>
                  </a:lnTo>
                  <a:lnTo>
                    <a:pt x="381" y="252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6" name="Freeform 7"/>
            <p:cNvSpPr/>
            <p:nvPr/>
          </p:nvSpPr>
          <p:spPr bwMode="auto">
            <a:xfrm>
              <a:off x="3267" y="1310"/>
              <a:ext cx="73" cy="73"/>
            </a:xfrm>
            <a:custGeom>
              <a:avLst/>
              <a:gdLst>
                <a:gd name="T0" fmla="*/ 11 w 401"/>
                <a:gd name="T1" fmla="*/ 2 h 384"/>
                <a:gd name="T2" fmla="*/ 11 w 401"/>
                <a:gd name="T3" fmla="*/ 2 h 384"/>
                <a:gd name="T4" fmla="*/ 11 w 401"/>
                <a:gd name="T5" fmla="*/ 1 h 384"/>
                <a:gd name="T6" fmla="*/ 10 w 401"/>
                <a:gd name="T7" fmla="*/ 1 h 384"/>
                <a:gd name="T8" fmla="*/ 7 w 401"/>
                <a:gd name="T9" fmla="*/ 0 h 384"/>
                <a:gd name="T10" fmla="*/ 5 w 401"/>
                <a:gd name="T11" fmla="*/ 0 h 384"/>
                <a:gd name="T12" fmla="*/ 5 w 401"/>
                <a:gd name="T13" fmla="*/ 0 h 384"/>
                <a:gd name="T14" fmla="*/ 5 w 401"/>
                <a:gd name="T15" fmla="*/ 0 h 384"/>
                <a:gd name="T16" fmla="*/ 4 w 401"/>
                <a:gd name="T17" fmla="*/ 0 h 384"/>
                <a:gd name="T18" fmla="*/ 4 w 401"/>
                <a:gd name="T19" fmla="*/ 0 h 384"/>
                <a:gd name="T20" fmla="*/ 4 w 401"/>
                <a:gd name="T21" fmla="*/ 0 h 384"/>
                <a:gd name="T22" fmla="*/ 4 w 401"/>
                <a:gd name="T23" fmla="*/ 1 h 384"/>
                <a:gd name="T24" fmla="*/ 3 w 401"/>
                <a:gd name="T25" fmla="*/ 1 h 384"/>
                <a:gd name="T26" fmla="*/ 1 w 401"/>
                <a:gd name="T27" fmla="*/ 2 h 384"/>
                <a:gd name="T28" fmla="*/ 1 w 401"/>
                <a:gd name="T29" fmla="*/ 4 h 384"/>
                <a:gd name="T30" fmla="*/ 0 w 401"/>
                <a:gd name="T31" fmla="*/ 5 h 384"/>
                <a:gd name="T32" fmla="*/ 0 w 401"/>
                <a:gd name="T33" fmla="*/ 6 h 384"/>
                <a:gd name="T34" fmla="*/ 0 w 401"/>
                <a:gd name="T35" fmla="*/ 7 h 384"/>
                <a:gd name="T36" fmla="*/ 0 w 401"/>
                <a:gd name="T37" fmla="*/ 8 h 384"/>
                <a:gd name="T38" fmla="*/ 0 w 401"/>
                <a:gd name="T39" fmla="*/ 10 h 384"/>
                <a:gd name="T40" fmla="*/ 1 w 401"/>
                <a:gd name="T41" fmla="*/ 11 h 384"/>
                <a:gd name="T42" fmla="*/ 2 w 401"/>
                <a:gd name="T43" fmla="*/ 12 h 384"/>
                <a:gd name="T44" fmla="*/ 3 w 401"/>
                <a:gd name="T45" fmla="*/ 13 h 384"/>
                <a:gd name="T46" fmla="*/ 4 w 401"/>
                <a:gd name="T47" fmla="*/ 14 h 384"/>
                <a:gd name="T48" fmla="*/ 5 w 401"/>
                <a:gd name="T49" fmla="*/ 14 h 384"/>
                <a:gd name="T50" fmla="*/ 6 w 401"/>
                <a:gd name="T51" fmla="*/ 14 h 384"/>
                <a:gd name="T52" fmla="*/ 6 w 401"/>
                <a:gd name="T53" fmla="*/ 14 h 384"/>
                <a:gd name="T54" fmla="*/ 9 w 401"/>
                <a:gd name="T55" fmla="*/ 14 h 384"/>
                <a:gd name="T56" fmla="*/ 9 w 401"/>
                <a:gd name="T57" fmla="*/ 14 h 384"/>
                <a:gd name="T58" fmla="*/ 9 w 401"/>
                <a:gd name="T59" fmla="*/ 14 h 384"/>
                <a:gd name="T60" fmla="*/ 9 w 401"/>
                <a:gd name="T61" fmla="*/ 14 h 384"/>
                <a:gd name="T62" fmla="*/ 9 w 401"/>
                <a:gd name="T63" fmla="*/ 14 h 384"/>
                <a:gd name="T64" fmla="*/ 10 w 401"/>
                <a:gd name="T65" fmla="*/ 13 h 384"/>
                <a:gd name="T66" fmla="*/ 11 w 401"/>
                <a:gd name="T67" fmla="*/ 13 h 384"/>
                <a:gd name="T68" fmla="*/ 11 w 401"/>
                <a:gd name="T69" fmla="*/ 13 h 384"/>
                <a:gd name="T70" fmla="*/ 11 w 401"/>
                <a:gd name="T71" fmla="*/ 13 h 384"/>
                <a:gd name="T72" fmla="*/ 11 w 401"/>
                <a:gd name="T73" fmla="*/ 12 h 384"/>
                <a:gd name="T74" fmla="*/ 12 w 401"/>
                <a:gd name="T75" fmla="*/ 11 h 384"/>
                <a:gd name="T76" fmla="*/ 12 w 401"/>
                <a:gd name="T77" fmla="*/ 11 h 384"/>
                <a:gd name="T78" fmla="*/ 12 w 401"/>
                <a:gd name="T79" fmla="*/ 10 h 384"/>
                <a:gd name="T80" fmla="*/ 12 w 401"/>
                <a:gd name="T81" fmla="*/ 10 h 384"/>
                <a:gd name="T82" fmla="*/ 12 w 401"/>
                <a:gd name="T83" fmla="*/ 10 h 384"/>
                <a:gd name="T84" fmla="*/ 13 w 401"/>
                <a:gd name="T85" fmla="*/ 10 h 384"/>
                <a:gd name="T86" fmla="*/ 13 w 401"/>
                <a:gd name="T87" fmla="*/ 9 h 384"/>
                <a:gd name="T88" fmla="*/ 13 w 401"/>
                <a:gd name="T89" fmla="*/ 9 h 384"/>
                <a:gd name="T90" fmla="*/ 13 w 401"/>
                <a:gd name="T91" fmla="*/ 9 h 384"/>
                <a:gd name="T92" fmla="*/ 13 w 401"/>
                <a:gd name="T93" fmla="*/ 8 h 384"/>
                <a:gd name="T94" fmla="*/ 13 w 401"/>
                <a:gd name="T95" fmla="*/ 6 h 384"/>
                <a:gd name="T96" fmla="*/ 13 w 401"/>
                <a:gd name="T97" fmla="*/ 5 h 384"/>
                <a:gd name="T98" fmla="*/ 12 w 401"/>
                <a:gd name="T99" fmla="*/ 4 h 384"/>
                <a:gd name="T100" fmla="*/ 12 w 401"/>
                <a:gd name="T101" fmla="*/ 3 h 384"/>
                <a:gd name="T102" fmla="*/ 11 w 401"/>
                <a:gd name="T103" fmla="*/ 2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38" y="60"/>
                  </a:moveTo>
                  <a:lnTo>
                    <a:pt x="328" y="47"/>
                  </a:lnTo>
                  <a:lnTo>
                    <a:pt x="318" y="35"/>
                  </a:lnTo>
                  <a:lnTo>
                    <a:pt x="294" y="14"/>
                  </a:lnTo>
                  <a:lnTo>
                    <a:pt x="215" y="7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9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32" y="302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2" y="380"/>
                  </a:lnTo>
                  <a:lnTo>
                    <a:pt x="284" y="379"/>
                  </a:lnTo>
                  <a:lnTo>
                    <a:pt x="287" y="379"/>
                  </a:lnTo>
                  <a:lnTo>
                    <a:pt x="308" y="370"/>
                  </a:lnTo>
                  <a:lnTo>
                    <a:pt x="321" y="357"/>
                  </a:lnTo>
                  <a:lnTo>
                    <a:pt x="327" y="350"/>
                  </a:lnTo>
                  <a:lnTo>
                    <a:pt x="334" y="345"/>
                  </a:lnTo>
                  <a:lnTo>
                    <a:pt x="345" y="330"/>
                  </a:lnTo>
                  <a:lnTo>
                    <a:pt x="356" y="316"/>
                  </a:lnTo>
                  <a:lnTo>
                    <a:pt x="364" y="301"/>
                  </a:lnTo>
                  <a:lnTo>
                    <a:pt x="372" y="285"/>
                  </a:lnTo>
                  <a:lnTo>
                    <a:pt x="375" y="276"/>
                  </a:lnTo>
                  <a:lnTo>
                    <a:pt x="376" y="271"/>
                  </a:lnTo>
                  <a:lnTo>
                    <a:pt x="378" y="268"/>
                  </a:lnTo>
                  <a:lnTo>
                    <a:pt x="380" y="259"/>
                  </a:lnTo>
                  <a:lnTo>
                    <a:pt x="381" y="254"/>
                  </a:lnTo>
                  <a:lnTo>
                    <a:pt x="384" y="251"/>
                  </a:lnTo>
                  <a:lnTo>
                    <a:pt x="393" y="211"/>
                  </a:ln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6"/>
                  </a:lnTo>
                  <a:lnTo>
                    <a:pt x="338" y="6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7" name="Freeform 8"/>
            <p:cNvSpPr/>
            <p:nvPr/>
          </p:nvSpPr>
          <p:spPr bwMode="auto">
            <a:xfrm>
              <a:off x="3258" y="1571"/>
              <a:ext cx="72" cy="74"/>
            </a:xfrm>
            <a:custGeom>
              <a:avLst/>
              <a:gdLst>
                <a:gd name="T0" fmla="*/ 5 w 398"/>
                <a:gd name="T1" fmla="*/ 0 h 385"/>
                <a:gd name="T2" fmla="*/ 4 w 398"/>
                <a:gd name="T3" fmla="*/ 0 h 385"/>
                <a:gd name="T4" fmla="*/ 4 w 398"/>
                <a:gd name="T5" fmla="*/ 0 h 385"/>
                <a:gd name="T6" fmla="*/ 4 w 398"/>
                <a:gd name="T7" fmla="*/ 0 h 385"/>
                <a:gd name="T8" fmla="*/ 4 w 398"/>
                <a:gd name="T9" fmla="*/ 0 h 385"/>
                <a:gd name="T10" fmla="*/ 4 w 398"/>
                <a:gd name="T11" fmla="*/ 0 h 385"/>
                <a:gd name="T12" fmla="*/ 4 w 398"/>
                <a:gd name="T13" fmla="*/ 1 h 385"/>
                <a:gd name="T14" fmla="*/ 3 w 398"/>
                <a:gd name="T15" fmla="*/ 1 h 385"/>
                <a:gd name="T16" fmla="*/ 2 w 398"/>
                <a:gd name="T17" fmla="*/ 2 h 385"/>
                <a:gd name="T18" fmla="*/ 1 w 398"/>
                <a:gd name="T19" fmla="*/ 3 h 385"/>
                <a:gd name="T20" fmla="*/ 1 w 398"/>
                <a:gd name="T21" fmla="*/ 4 h 385"/>
                <a:gd name="T22" fmla="*/ 0 w 398"/>
                <a:gd name="T23" fmla="*/ 5 h 385"/>
                <a:gd name="T24" fmla="*/ 0 w 398"/>
                <a:gd name="T25" fmla="*/ 6 h 385"/>
                <a:gd name="T26" fmla="*/ 0 w 398"/>
                <a:gd name="T27" fmla="*/ 7 h 385"/>
                <a:gd name="T28" fmla="*/ 0 w 398"/>
                <a:gd name="T29" fmla="*/ 8 h 385"/>
                <a:gd name="T30" fmla="*/ 0 w 398"/>
                <a:gd name="T31" fmla="*/ 10 h 385"/>
                <a:gd name="T32" fmla="*/ 1 w 398"/>
                <a:gd name="T33" fmla="*/ 10 h 385"/>
                <a:gd name="T34" fmla="*/ 1 w 398"/>
                <a:gd name="T35" fmla="*/ 11 h 385"/>
                <a:gd name="T36" fmla="*/ 2 w 398"/>
                <a:gd name="T37" fmla="*/ 12 h 385"/>
                <a:gd name="T38" fmla="*/ 3 w 398"/>
                <a:gd name="T39" fmla="*/ 13 h 385"/>
                <a:gd name="T40" fmla="*/ 4 w 398"/>
                <a:gd name="T41" fmla="*/ 14 h 385"/>
                <a:gd name="T42" fmla="*/ 6 w 398"/>
                <a:gd name="T43" fmla="*/ 14 h 385"/>
                <a:gd name="T44" fmla="*/ 9 w 398"/>
                <a:gd name="T45" fmla="*/ 14 h 385"/>
                <a:gd name="T46" fmla="*/ 9 w 398"/>
                <a:gd name="T47" fmla="*/ 14 h 385"/>
                <a:gd name="T48" fmla="*/ 9 w 398"/>
                <a:gd name="T49" fmla="*/ 14 h 385"/>
                <a:gd name="T50" fmla="*/ 10 w 398"/>
                <a:gd name="T51" fmla="*/ 14 h 385"/>
                <a:gd name="T52" fmla="*/ 10 w 398"/>
                <a:gd name="T53" fmla="*/ 14 h 385"/>
                <a:gd name="T54" fmla="*/ 10 w 398"/>
                <a:gd name="T55" fmla="*/ 14 h 385"/>
                <a:gd name="T56" fmla="*/ 10 w 398"/>
                <a:gd name="T57" fmla="*/ 13 h 385"/>
                <a:gd name="T58" fmla="*/ 11 w 398"/>
                <a:gd name="T59" fmla="*/ 13 h 385"/>
                <a:gd name="T60" fmla="*/ 11 w 398"/>
                <a:gd name="T61" fmla="*/ 12 h 385"/>
                <a:gd name="T62" fmla="*/ 12 w 398"/>
                <a:gd name="T63" fmla="*/ 12 h 385"/>
                <a:gd name="T64" fmla="*/ 12 w 398"/>
                <a:gd name="T65" fmla="*/ 11 h 385"/>
                <a:gd name="T66" fmla="*/ 12 w 398"/>
                <a:gd name="T67" fmla="*/ 11 h 385"/>
                <a:gd name="T68" fmla="*/ 12 w 398"/>
                <a:gd name="T69" fmla="*/ 10 h 385"/>
                <a:gd name="T70" fmla="*/ 12 w 398"/>
                <a:gd name="T71" fmla="*/ 10 h 385"/>
                <a:gd name="T72" fmla="*/ 12 w 398"/>
                <a:gd name="T73" fmla="*/ 10 h 385"/>
                <a:gd name="T74" fmla="*/ 13 w 398"/>
                <a:gd name="T75" fmla="*/ 9 h 385"/>
                <a:gd name="T76" fmla="*/ 13 w 398"/>
                <a:gd name="T77" fmla="*/ 6 h 385"/>
                <a:gd name="T78" fmla="*/ 12 w 398"/>
                <a:gd name="T79" fmla="*/ 4 h 385"/>
                <a:gd name="T80" fmla="*/ 11 w 398"/>
                <a:gd name="T81" fmla="*/ 2 h 385"/>
                <a:gd name="T82" fmla="*/ 11 w 398"/>
                <a:gd name="T83" fmla="*/ 2 h 385"/>
                <a:gd name="T84" fmla="*/ 10 w 398"/>
                <a:gd name="T85" fmla="*/ 1 h 385"/>
                <a:gd name="T86" fmla="*/ 10 w 398"/>
                <a:gd name="T87" fmla="*/ 1 h 385"/>
                <a:gd name="T88" fmla="*/ 10 w 398"/>
                <a:gd name="T89" fmla="*/ 1 h 385"/>
                <a:gd name="T90" fmla="*/ 5 w 398"/>
                <a:gd name="T91" fmla="*/ 0 h 38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98"/>
                <a:gd name="T139" fmla="*/ 0 h 385"/>
                <a:gd name="T140" fmla="*/ 398 w 398"/>
                <a:gd name="T141" fmla="*/ 385 h 38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98" h="385">
                  <a:moveTo>
                    <a:pt x="136" y="0"/>
                  </a:moveTo>
                  <a:lnTo>
                    <a:pt x="135" y="2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0"/>
                  </a:lnTo>
                  <a:lnTo>
                    <a:pt x="370" y="112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305" y="23"/>
                  </a:lnTo>
                  <a:lnTo>
                    <a:pt x="294" y="1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8" name="Freeform 9"/>
            <p:cNvSpPr/>
            <p:nvPr/>
          </p:nvSpPr>
          <p:spPr bwMode="auto">
            <a:xfrm>
              <a:off x="3258" y="1854"/>
              <a:ext cx="72" cy="73"/>
            </a:xfrm>
            <a:custGeom>
              <a:avLst/>
              <a:gdLst>
                <a:gd name="T0" fmla="*/ 13 w 398"/>
                <a:gd name="T1" fmla="*/ 6 h 385"/>
                <a:gd name="T2" fmla="*/ 12 w 398"/>
                <a:gd name="T3" fmla="*/ 4 h 385"/>
                <a:gd name="T4" fmla="*/ 11 w 398"/>
                <a:gd name="T5" fmla="*/ 2 h 385"/>
                <a:gd name="T6" fmla="*/ 11 w 398"/>
                <a:gd name="T7" fmla="*/ 2 h 385"/>
                <a:gd name="T8" fmla="*/ 10 w 398"/>
                <a:gd name="T9" fmla="*/ 1 h 385"/>
                <a:gd name="T10" fmla="*/ 10 w 398"/>
                <a:gd name="T11" fmla="*/ 1 h 385"/>
                <a:gd name="T12" fmla="*/ 10 w 398"/>
                <a:gd name="T13" fmla="*/ 0 h 385"/>
                <a:gd name="T14" fmla="*/ 5 w 398"/>
                <a:gd name="T15" fmla="*/ 0 h 385"/>
                <a:gd name="T16" fmla="*/ 4 w 398"/>
                <a:gd name="T17" fmla="*/ 0 h 385"/>
                <a:gd name="T18" fmla="*/ 4 w 398"/>
                <a:gd name="T19" fmla="*/ 0 h 385"/>
                <a:gd name="T20" fmla="*/ 4 w 398"/>
                <a:gd name="T21" fmla="*/ 0 h 385"/>
                <a:gd name="T22" fmla="*/ 4 w 398"/>
                <a:gd name="T23" fmla="*/ 0 h 385"/>
                <a:gd name="T24" fmla="*/ 4 w 398"/>
                <a:gd name="T25" fmla="*/ 0 h 385"/>
                <a:gd name="T26" fmla="*/ 4 w 398"/>
                <a:gd name="T27" fmla="*/ 1 h 385"/>
                <a:gd name="T28" fmla="*/ 3 w 398"/>
                <a:gd name="T29" fmla="*/ 1 h 385"/>
                <a:gd name="T30" fmla="*/ 2 w 398"/>
                <a:gd name="T31" fmla="*/ 2 h 385"/>
                <a:gd name="T32" fmla="*/ 1 w 398"/>
                <a:gd name="T33" fmla="*/ 3 h 385"/>
                <a:gd name="T34" fmla="*/ 1 w 398"/>
                <a:gd name="T35" fmla="*/ 4 h 385"/>
                <a:gd name="T36" fmla="*/ 0 w 398"/>
                <a:gd name="T37" fmla="*/ 5 h 385"/>
                <a:gd name="T38" fmla="*/ 0 w 398"/>
                <a:gd name="T39" fmla="*/ 6 h 385"/>
                <a:gd name="T40" fmla="*/ 0 w 398"/>
                <a:gd name="T41" fmla="*/ 7 h 385"/>
                <a:gd name="T42" fmla="*/ 0 w 398"/>
                <a:gd name="T43" fmla="*/ 8 h 385"/>
                <a:gd name="T44" fmla="*/ 0 w 398"/>
                <a:gd name="T45" fmla="*/ 9 h 385"/>
                <a:gd name="T46" fmla="*/ 0 w 398"/>
                <a:gd name="T47" fmla="*/ 9 h 385"/>
                <a:gd name="T48" fmla="*/ 0 w 398"/>
                <a:gd name="T49" fmla="*/ 9 h 385"/>
                <a:gd name="T50" fmla="*/ 0 w 398"/>
                <a:gd name="T51" fmla="*/ 9 h 385"/>
                <a:gd name="T52" fmla="*/ 0 w 398"/>
                <a:gd name="T53" fmla="*/ 9 h 385"/>
                <a:gd name="T54" fmla="*/ 0 w 398"/>
                <a:gd name="T55" fmla="*/ 9 h 385"/>
                <a:gd name="T56" fmla="*/ 1 w 398"/>
                <a:gd name="T57" fmla="*/ 10 h 385"/>
                <a:gd name="T58" fmla="*/ 1 w 398"/>
                <a:gd name="T59" fmla="*/ 11 h 385"/>
                <a:gd name="T60" fmla="*/ 1 w 398"/>
                <a:gd name="T61" fmla="*/ 11 h 385"/>
                <a:gd name="T62" fmla="*/ 2 w 398"/>
                <a:gd name="T63" fmla="*/ 12 h 385"/>
                <a:gd name="T64" fmla="*/ 3 w 398"/>
                <a:gd name="T65" fmla="*/ 13 h 385"/>
                <a:gd name="T66" fmla="*/ 4 w 398"/>
                <a:gd name="T67" fmla="*/ 14 h 385"/>
                <a:gd name="T68" fmla="*/ 6 w 398"/>
                <a:gd name="T69" fmla="*/ 14 h 385"/>
                <a:gd name="T70" fmla="*/ 9 w 398"/>
                <a:gd name="T71" fmla="*/ 14 h 385"/>
                <a:gd name="T72" fmla="*/ 9 w 398"/>
                <a:gd name="T73" fmla="*/ 14 h 385"/>
                <a:gd name="T74" fmla="*/ 9 w 398"/>
                <a:gd name="T75" fmla="*/ 14 h 385"/>
                <a:gd name="T76" fmla="*/ 10 w 398"/>
                <a:gd name="T77" fmla="*/ 13 h 385"/>
                <a:gd name="T78" fmla="*/ 10 w 398"/>
                <a:gd name="T79" fmla="*/ 13 h 385"/>
                <a:gd name="T80" fmla="*/ 10 w 398"/>
                <a:gd name="T81" fmla="*/ 13 h 385"/>
                <a:gd name="T82" fmla="*/ 10 w 398"/>
                <a:gd name="T83" fmla="*/ 13 h 385"/>
                <a:gd name="T84" fmla="*/ 11 w 398"/>
                <a:gd name="T85" fmla="*/ 12 h 385"/>
                <a:gd name="T86" fmla="*/ 11 w 398"/>
                <a:gd name="T87" fmla="*/ 12 h 385"/>
                <a:gd name="T88" fmla="*/ 12 w 398"/>
                <a:gd name="T89" fmla="*/ 11 h 385"/>
                <a:gd name="T90" fmla="*/ 12 w 398"/>
                <a:gd name="T91" fmla="*/ 11 h 385"/>
                <a:gd name="T92" fmla="*/ 12 w 398"/>
                <a:gd name="T93" fmla="*/ 10 h 385"/>
                <a:gd name="T94" fmla="*/ 12 w 398"/>
                <a:gd name="T95" fmla="*/ 10 h 385"/>
                <a:gd name="T96" fmla="*/ 12 w 398"/>
                <a:gd name="T97" fmla="*/ 10 h 385"/>
                <a:gd name="T98" fmla="*/ 12 w 398"/>
                <a:gd name="T99" fmla="*/ 10 h 385"/>
                <a:gd name="T100" fmla="*/ 13 w 398"/>
                <a:gd name="T101" fmla="*/ 9 h 385"/>
                <a:gd name="T102" fmla="*/ 13 w 398"/>
                <a:gd name="T103" fmla="*/ 6 h 38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8"/>
                <a:gd name="T157" fmla="*/ 0 h 385"/>
                <a:gd name="T158" fmla="*/ 398 w 398"/>
                <a:gd name="T159" fmla="*/ 385 h 38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8" h="385">
                  <a:moveTo>
                    <a:pt x="398" y="171"/>
                  </a:moveTo>
                  <a:lnTo>
                    <a:pt x="370" y="113"/>
                  </a:lnTo>
                  <a:lnTo>
                    <a:pt x="338" y="58"/>
                  </a:lnTo>
                  <a:lnTo>
                    <a:pt x="328" y="45"/>
                  </a:lnTo>
                  <a:lnTo>
                    <a:pt x="318" y="33"/>
                  </a:lnTo>
                  <a:lnTo>
                    <a:pt x="305" y="22"/>
                  </a:lnTo>
                  <a:lnTo>
                    <a:pt x="294" y="13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4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4" y="262"/>
                  </a:lnTo>
                  <a:lnTo>
                    <a:pt x="16" y="282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1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" name="Freeform 10"/>
            <p:cNvSpPr/>
            <p:nvPr/>
          </p:nvSpPr>
          <p:spPr bwMode="auto">
            <a:xfrm>
              <a:off x="3248" y="2136"/>
              <a:ext cx="73" cy="74"/>
            </a:xfrm>
            <a:custGeom>
              <a:avLst/>
              <a:gdLst>
                <a:gd name="T0" fmla="*/ 11 w 398"/>
                <a:gd name="T1" fmla="*/ 2 h 384"/>
                <a:gd name="T2" fmla="*/ 11 w 398"/>
                <a:gd name="T3" fmla="*/ 2 h 384"/>
                <a:gd name="T4" fmla="*/ 11 w 398"/>
                <a:gd name="T5" fmla="*/ 1 h 384"/>
                <a:gd name="T6" fmla="*/ 10 w 398"/>
                <a:gd name="T7" fmla="*/ 1 h 384"/>
                <a:gd name="T8" fmla="*/ 10 w 398"/>
                <a:gd name="T9" fmla="*/ 0 h 384"/>
                <a:gd name="T10" fmla="*/ 5 w 398"/>
                <a:gd name="T11" fmla="*/ 0 h 384"/>
                <a:gd name="T12" fmla="*/ 5 w 398"/>
                <a:gd name="T13" fmla="*/ 0 h 384"/>
                <a:gd name="T14" fmla="*/ 4 w 398"/>
                <a:gd name="T15" fmla="*/ 0 h 384"/>
                <a:gd name="T16" fmla="*/ 4 w 398"/>
                <a:gd name="T17" fmla="*/ 0 h 384"/>
                <a:gd name="T18" fmla="*/ 4 w 398"/>
                <a:gd name="T19" fmla="*/ 1 h 384"/>
                <a:gd name="T20" fmla="*/ 4 w 398"/>
                <a:gd name="T21" fmla="*/ 1 h 384"/>
                <a:gd name="T22" fmla="*/ 4 w 398"/>
                <a:gd name="T23" fmla="*/ 1 h 384"/>
                <a:gd name="T24" fmla="*/ 4 w 398"/>
                <a:gd name="T25" fmla="*/ 1 h 384"/>
                <a:gd name="T26" fmla="*/ 4 w 398"/>
                <a:gd name="T27" fmla="*/ 1 h 384"/>
                <a:gd name="T28" fmla="*/ 3 w 398"/>
                <a:gd name="T29" fmla="*/ 1 h 384"/>
                <a:gd name="T30" fmla="*/ 1 w 398"/>
                <a:gd name="T31" fmla="*/ 3 h 384"/>
                <a:gd name="T32" fmla="*/ 1 w 398"/>
                <a:gd name="T33" fmla="*/ 4 h 384"/>
                <a:gd name="T34" fmla="*/ 0 w 398"/>
                <a:gd name="T35" fmla="*/ 5 h 384"/>
                <a:gd name="T36" fmla="*/ 0 w 398"/>
                <a:gd name="T37" fmla="*/ 6 h 384"/>
                <a:gd name="T38" fmla="*/ 0 w 398"/>
                <a:gd name="T39" fmla="*/ 7 h 384"/>
                <a:gd name="T40" fmla="*/ 0 w 398"/>
                <a:gd name="T41" fmla="*/ 8 h 384"/>
                <a:gd name="T42" fmla="*/ 0 w 398"/>
                <a:gd name="T43" fmla="*/ 9 h 384"/>
                <a:gd name="T44" fmla="*/ 0 w 398"/>
                <a:gd name="T45" fmla="*/ 9 h 384"/>
                <a:gd name="T46" fmla="*/ 0 w 398"/>
                <a:gd name="T47" fmla="*/ 9 h 384"/>
                <a:gd name="T48" fmla="*/ 0 w 398"/>
                <a:gd name="T49" fmla="*/ 10 h 384"/>
                <a:gd name="T50" fmla="*/ 0 w 398"/>
                <a:gd name="T51" fmla="*/ 10 h 384"/>
                <a:gd name="T52" fmla="*/ 0 w 398"/>
                <a:gd name="T53" fmla="*/ 10 h 384"/>
                <a:gd name="T54" fmla="*/ 1 w 398"/>
                <a:gd name="T55" fmla="*/ 10 h 384"/>
                <a:gd name="T56" fmla="*/ 1 w 398"/>
                <a:gd name="T57" fmla="*/ 11 h 384"/>
                <a:gd name="T58" fmla="*/ 2 w 398"/>
                <a:gd name="T59" fmla="*/ 13 h 384"/>
                <a:gd name="T60" fmla="*/ 3 w 398"/>
                <a:gd name="T61" fmla="*/ 13 h 384"/>
                <a:gd name="T62" fmla="*/ 3 w 398"/>
                <a:gd name="T63" fmla="*/ 14 h 384"/>
                <a:gd name="T64" fmla="*/ 4 w 398"/>
                <a:gd name="T65" fmla="*/ 14 h 384"/>
                <a:gd name="T66" fmla="*/ 6 w 398"/>
                <a:gd name="T67" fmla="*/ 14 h 384"/>
                <a:gd name="T68" fmla="*/ 9 w 398"/>
                <a:gd name="T69" fmla="*/ 14 h 384"/>
                <a:gd name="T70" fmla="*/ 9 w 398"/>
                <a:gd name="T71" fmla="*/ 14 h 384"/>
                <a:gd name="T72" fmla="*/ 10 w 398"/>
                <a:gd name="T73" fmla="*/ 14 h 384"/>
                <a:gd name="T74" fmla="*/ 10 w 398"/>
                <a:gd name="T75" fmla="*/ 14 h 384"/>
                <a:gd name="T76" fmla="*/ 10 w 398"/>
                <a:gd name="T77" fmla="*/ 14 h 384"/>
                <a:gd name="T78" fmla="*/ 11 w 398"/>
                <a:gd name="T79" fmla="*/ 13 h 384"/>
                <a:gd name="T80" fmla="*/ 11 w 398"/>
                <a:gd name="T81" fmla="*/ 13 h 384"/>
                <a:gd name="T82" fmla="*/ 11 w 398"/>
                <a:gd name="T83" fmla="*/ 13 h 384"/>
                <a:gd name="T84" fmla="*/ 12 w 398"/>
                <a:gd name="T85" fmla="*/ 12 h 384"/>
                <a:gd name="T86" fmla="*/ 12 w 398"/>
                <a:gd name="T87" fmla="*/ 12 h 384"/>
                <a:gd name="T88" fmla="*/ 12 w 398"/>
                <a:gd name="T89" fmla="*/ 11 h 384"/>
                <a:gd name="T90" fmla="*/ 12 w 398"/>
                <a:gd name="T91" fmla="*/ 11 h 384"/>
                <a:gd name="T92" fmla="*/ 12 w 398"/>
                <a:gd name="T93" fmla="*/ 10 h 384"/>
                <a:gd name="T94" fmla="*/ 13 w 398"/>
                <a:gd name="T95" fmla="*/ 10 h 384"/>
                <a:gd name="T96" fmla="*/ 13 w 398"/>
                <a:gd name="T97" fmla="*/ 10 h 384"/>
                <a:gd name="T98" fmla="*/ 13 w 398"/>
                <a:gd name="T99" fmla="*/ 9 h 384"/>
                <a:gd name="T100" fmla="*/ 13 w 398"/>
                <a:gd name="T101" fmla="*/ 8 h 384"/>
                <a:gd name="T102" fmla="*/ 13 w 398"/>
                <a:gd name="T103" fmla="*/ 6 h 384"/>
                <a:gd name="T104" fmla="*/ 12 w 398"/>
                <a:gd name="T105" fmla="*/ 4 h 384"/>
                <a:gd name="T106" fmla="*/ 12 w 398"/>
                <a:gd name="T107" fmla="*/ 3 h 384"/>
                <a:gd name="T108" fmla="*/ 11 w 398"/>
                <a:gd name="T109" fmla="*/ 2 h 38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98"/>
                <a:gd name="T166" fmla="*/ 0 h 384"/>
                <a:gd name="T167" fmla="*/ 398 w 398"/>
                <a:gd name="T168" fmla="*/ 384 h 38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98" h="384">
                  <a:moveTo>
                    <a:pt x="336" y="58"/>
                  </a:moveTo>
                  <a:lnTo>
                    <a:pt x="327" y="44"/>
                  </a:lnTo>
                  <a:lnTo>
                    <a:pt x="316" y="33"/>
                  </a:lnTo>
                  <a:lnTo>
                    <a:pt x="305" y="21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3" y="8"/>
                  </a:lnTo>
                  <a:lnTo>
                    <a:pt x="119" y="12"/>
                  </a:lnTo>
                  <a:lnTo>
                    <a:pt x="112" y="14"/>
                  </a:lnTo>
                  <a:lnTo>
                    <a:pt x="110" y="14"/>
                  </a:lnTo>
                  <a:lnTo>
                    <a:pt x="109" y="14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44" y="68"/>
                  </a:lnTo>
                  <a:lnTo>
                    <a:pt x="16" y="104"/>
                  </a:lnTo>
                  <a:lnTo>
                    <a:pt x="7" y="132"/>
                  </a:lnTo>
                  <a:lnTo>
                    <a:pt x="2" y="162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3" y="242"/>
                  </a:lnTo>
                  <a:lnTo>
                    <a:pt x="3" y="251"/>
                  </a:lnTo>
                  <a:lnTo>
                    <a:pt x="3" y="256"/>
                  </a:lnTo>
                  <a:lnTo>
                    <a:pt x="3" y="258"/>
                  </a:lnTo>
                  <a:lnTo>
                    <a:pt x="3" y="259"/>
                  </a:lnTo>
                  <a:lnTo>
                    <a:pt x="5" y="262"/>
                  </a:lnTo>
                  <a:lnTo>
                    <a:pt x="17" y="281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3" y="360"/>
                  </a:lnTo>
                  <a:lnTo>
                    <a:pt x="94" y="371"/>
                  </a:lnTo>
                  <a:lnTo>
                    <a:pt x="108" y="382"/>
                  </a:lnTo>
                  <a:lnTo>
                    <a:pt x="187" y="384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4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2"/>
                  </a:lnTo>
                  <a:lnTo>
                    <a:pt x="344" y="329"/>
                  </a:lnTo>
                  <a:lnTo>
                    <a:pt x="355" y="315"/>
                  </a:lnTo>
                  <a:lnTo>
                    <a:pt x="363" y="299"/>
                  </a:lnTo>
                  <a:lnTo>
                    <a:pt x="371" y="283"/>
                  </a:lnTo>
                  <a:lnTo>
                    <a:pt x="373" y="274"/>
                  </a:lnTo>
                  <a:lnTo>
                    <a:pt x="374" y="270"/>
                  </a:lnTo>
                  <a:lnTo>
                    <a:pt x="377" y="266"/>
                  </a:lnTo>
                  <a:lnTo>
                    <a:pt x="382" y="250"/>
                  </a:lnTo>
                  <a:lnTo>
                    <a:pt x="390" y="209"/>
                  </a:lnTo>
                  <a:lnTo>
                    <a:pt x="398" y="170"/>
                  </a:lnTo>
                  <a:lnTo>
                    <a:pt x="369" y="112"/>
                  </a:lnTo>
                  <a:lnTo>
                    <a:pt x="353" y="85"/>
                  </a:lnTo>
                  <a:lnTo>
                    <a:pt x="336" y="5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" name="Freeform 11"/>
            <p:cNvSpPr/>
            <p:nvPr/>
          </p:nvSpPr>
          <p:spPr bwMode="auto">
            <a:xfrm>
              <a:off x="3259" y="2398"/>
              <a:ext cx="81" cy="85"/>
            </a:xfrm>
            <a:custGeom>
              <a:avLst/>
              <a:gdLst>
                <a:gd name="T0" fmla="*/ 14 w 449"/>
                <a:gd name="T1" fmla="*/ 11 h 442"/>
                <a:gd name="T2" fmla="*/ 14 w 449"/>
                <a:gd name="T3" fmla="*/ 10 h 442"/>
                <a:gd name="T4" fmla="*/ 14 w 449"/>
                <a:gd name="T5" fmla="*/ 8 h 442"/>
                <a:gd name="T6" fmla="*/ 14 w 449"/>
                <a:gd name="T7" fmla="*/ 8 h 442"/>
                <a:gd name="T8" fmla="*/ 15 w 449"/>
                <a:gd name="T9" fmla="*/ 6 h 442"/>
                <a:gd name="T10" fmla="*/ 14 w 449"/>
                <a:gd name="T11" fmla="*/ 5 h 442"/>
                <a:gd name="T12" fmla="*/ 14 w 449"/>
                <a:gd name="T13" fmla="*/ 4 h 442"/>
                <a:gd name="T14" fmla="*/ 13 w 449"/>
                <a:gd name="T15" fmla="*/ 3 h 442"/>
                <a:gd name="T16" fmla="*/ 13 w 449"/>
                <a:gd name="T17" fmla="*/ 2 h 442"/>
                <a:gd name="T18" fmla="*/ 12 w 449"/>
                <a:gd name="T19" fmla="*/ 2 h 442"/>
                <a:gd name="T20" fmla="*/ 12 w 449"/>
                <a:gd name="T21" fmla="*/ 1 h 442"/>
                <a:gd name="T22" fmla="*/ 11 w 449"/>
                <a:gd name="T23" fmla="*/ 1 h 442"/>
                <a:gd name="T24" fmla="*/ 8 w 449"/>
                <a:gd name="T25" fmla="*/ 0 h 442"/>
                <a:gd name="T26" fmla="*/ 4 w 449"/>
                <a:gd name="T27" fmla="*/ 0 h 442"/>
                <a:gd name="T28" fmla="*/ 3 w 449"/>
                <a:gd name="T29" fmla="*/ 0 h 442"/>
                <a:gd name="T30" fmla="*/ 3 w 449"/>
                <a:gd name="T31" fmla="*/ 1 h 442"/>
                <a:gd name="T32" fmla="*/ 2 w 449"/>
                <a:gd name="T33" fmla="*/ 1 h 442"/>
                <a:gd name="T34" fmla="*/ 2 w 449"/>
                <a:gd name="T35" fmla="*/ 2 h 442"/>
                <a:gd name="T36" fmla="*/ 1 w 449"/>
                <a:gd name="T37" fmla="*/ 3 h 442"/>
                <a:gd name="T38" fmla="*/ 1 w 449"/>
                <a:gd name="T39" fmla="*/ 4 h 442"/>
                <a:gd name="T40" fmla="*/ 1 w 449"/>
                <a:gd name="T41" fmla="*/ 4 h 442"/>
                <a:gd name="T42" fmla="*/ 1 w 449"/>
                <a:gd name="T43" fmla="*/ 5 h 442"/>
                <a:gd name="T44" fmla="*/ 0 w 449"/>
                <a:gd name="T45" fmla="*/ 6 h 442"/>
                <a:gd name="T46" fmla="*/ 0 w 449"/>
                <a:gd name="T47" fmla="*/ 9 h 442"/>
                <a:gd name="T48" fmla="*/ 0 w 449"/>
                <a:gd name="T49" fmla="*/ 12 h 442"/>
                <a:gd name="T50" fmla="*/ 0 w 449"/>
                <a:gd name="T51" fmla="*/ 12 h 442"/>
                <a:gd name="T52" fmla="*/ 1 w 449"/>
                <a:gd name="T53" fmla="*/ 13 h 442"/>
                <a:gd name="T54" fmla="*/ 1 w 449"/>
                <a:gd name="T55" fmla="*/ 14 h 442"/>
                <a:gd name="T56" fmla="*/ 2 w 449"/>
                <a:gd name="T57" fmla="*/ 14 h 442"/>
                <a:gd name="T58" fmla="*/ 3 w 449"/>
                <a:gd name="T59" fmla="*/ 15 h 442"/>
                <a:gd name="T60" fmla="*/ 3 w 449"/>
                <a:gd name="T61" fmla="*/ 16 h 442"/>
                <a:gd name="T62" fmla="*/ 6 w 449"/>
                <a:gd name="T63" fmla="*/ 16 h 442"/>
                <a:gd name="T64" fmla="*/ 9 w 449"/>
                <a:gd name="T65" fmla="*/ 16 h 442"/>
                <a:gd name="T66" fmla="*/ 9 w 449"/>
                <a:gd name="T67" fmla="*/ 16 h 442"/>
                <a:gd name="T68" fmla="*/ 9 w 449"/>
                <a:gd name="T69" fmla="*/ 16 h 442"/>
                <a:gd name="T70" fmla="*/ 10 w 449"/>
                <a:gd name="T71" fmla="*/ 16 h 442"/>
                <a:gd name="T72" fmla="*/ 10 w 449"/>
                <a:gd name="T73" fmla="*/ 16 h 442"/>
                <a:gd name="T74" fmla="*/ 10 w 449"/>
                <a:gd name="T75" fmla="*/ 15 h 442"/>
                <a:gd name="T76" fmla="*/ 11 w 449"/>
                <a:gd name="T77" fmla="*/ 15 h 442"/>
                <a:gd name="T78" fmla="*/ 11 w 449"/>
                <a:gd name="T79" fmla="*/ 14 h 442"/>
                <a:gd name="T80" fmla="*/ 12 w 449"/>
                <a:gd name="T81" fmla="*/ 14 h 442"/>
                <a:gd name="T82" fmla="*/ 12 w 449"/>
                <a:gd name="T83" fmla="*/ 14 h 442"/>
                <a:gd name="T84" fmla="*/ 12 w 449"/>
                <a:gd name="T85" fmla="*/ 13 h 442"/>
                <a:gd name="T86" fmla="*/ 12 w 449"/>
                <a:gd name="T87" fmla="*/ 13 h 442"/>
                <a:gd name="T88" fmla="*/ 12 w 449"/>
                <a:gd name="T89" fmla="*/ 13 h 442"/>
                <a:gd name="T90" fmla="*/ 13 w 449"/>
                <a:gd name="T91" fmla="*/ 12 h 442"/>
                <a:gd name="T92" fmla="*/ 13 w 449"/>
                <a:gd name="T93" fmla="*/ 12 h 442"/>
                <a:gd name="T94" fmla="*/ 14 w 449"/>
                <a:gd name="T95" fmla="*/ 11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49"/>
                <a:gd name="T145" fmla="*/ 0 h 442"/>
                <a:gd name="T146" fmla="*/ 449 w 449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49" h="442">
                  <a:moveTo>
                    <a:pt x="420" y="290"/>
                  </a:moveTo>
                  <a:lnTo>
                    <a:pt x="432" y="260"/>
                  </a:lnTo>
                  <a:lnTo>
                    <a:pt x="441" y="231"/>
                  </a:lnTo>
                  <a:lnTo>
                    <a:pt x="446" y="201"/>
                  </a:lnTo>
                  <a:lnTo>
                    <a:pt x="449" y="172"/>
                  </a:lnTo>
                  <a:lnTo>
                    <a:pt x="434" y="141"/>
                  </a:lnTo>
                  <a:lnTo>
                    <a:pt x="419" y="113"/>
                  </a:lnTo>
                  <a:lnTo>
                    <a:pt x="403" y="86"/>
                  </a:lnTo>
                  <a:lnTo>
                    <a:pt x="386" y="61"/>
                  </a:lnTo>
                  <a:lnTo>
                    <a:pt x="376" y="47"/>
                  </a:lnTo>
                  <a:lnTo>
                    <a:pt x="366" y="36"/>
                  </a:lnTo>
                  <a:lnTo>
                    <a:pt x="342" y="14"/>
                  </a:lnTo>
                  <a:lnTo>
                    <a:pt x="237" y="6"/>
                  </a:lnTo>
                  <a:lnTo>
                    <a:pt x="132" y="0"/>
                  </a:lnTo>
                  <a:lnTo>
                    <a:pt x="108" y="10"/>
                  </a:lnTo>
                  <a:lnTo>
                    <a:pt x="87" y="22"/>
                  </a:lnTo>
                  <a:lnTo>
                    <a:pt x="68" y="38"/>
                  </a:lnTo>
                  <a:lnTo>
                    <a:pt x="52" y="57"/>
                  </a:lnTo>
                  <a:lnTo>
                    <a:pt x="37" y="79"/>
                  </a:lnTo>
                  <a:lnTo>
                    <a:pt x="27" y="103"/>
                  </a:lnTo>
                  <a:lnTo>
                    <a:pt x="21" y="115"/>
                  </a:lnTo>
                  <a:lnTo>
                    <a:pt x="18" y="130"/>
                  </a:lnTo>
                  <a:lnTo>
                    <a:pt x="12" y="160"/>
                  </a:lnTo>
                  <a:lnTo>
                    <a:pt x="2" y="236"/>
                  </a:lnTo>
                  <a:lnTo>
                    <a:pt x="0" y="316"/>
                  </a:lnTo>
                  <a:lnTo>
                    <a:pt x="12" y="335"/>
                  </a:lnTo>
                  <a:lnTo>
                    <a:pt x="27" y="354"/>
                  </a:lnTo>
                  <a:lnTo>
                    <a:pt x="42" y="372"/>
                  </a:lnTo>
                  <a:lnTo>
                    <a:pt x="59" y="391"/>
                  </a:lnTo>
                  <a:lnTo>
                    <a:pt x="80" y="412"/>
                  </a:lnTo>
                  <a:lnTo>
                    <a:pt x="106" y="434"/>
                  </a:lnTo>
                  <a:lnTo>
                    <a:pt x="184" y="439"/>
                  </a:lnTo>
                  <a:lnTo>
                    <a:pt x="264" y="442"/>
                  </a:lnTo>
                  <a:lnTo>
                    <a:pt x="276" y="439"/>
                  </a:lnTo>
                  <a:lnTo>
                    <a:pt x="290" y="434"/>
                  </a:lnTo>
                  <a:lnTo>
                    <a:pt x="299" y="426"/>
                  </a:lnTo>
                  <a:lnTo>
                    <a:pt x="309" y="419"/>
                  </a:lnTo>
                  <a:lnTo>
                    <a:pt x="318" y="411"/>
                  </a:lnTo>
                  <a:lnTo>
                    <a:pt x="328" y="404"/>
                  </a:lnTo>
                  <a:lnTo>
                    <a:pt x="347" y="387"/>
                  </a:lnTo>
                  <a:lnTo>
                    <a:pt x="355" y="378"/>
                  </a:lnTo>
                  <a:lnTo>
                    <a:pt x="364" y="370"/>
                  </a:lnTo>
                  <a:lnTo>
                    <a:pt x="370" y="360"/>
                  </a:lnTo>
                  <a:lnTo>
                    <a:pt x="378" y="351"/>
                  </a:lnTo>
                  <a:lnTo>
                    <a:pt x="385" y="341"/>
                  </a:lnTo>
                  <a:lnTo>
                    <a:pt x="393" y="332"/>
                  </a:lnTo>
                  <a:lnTo>
                    <a:pt x="407" y="311"/>
                  </a:lnTo>
                  <a:lnTo>
                    <a:pt x="420" y="29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1" name="Freeform 12"/>
            <p:cNvSpPr/>
            <p:nvPr/>
          </p:nvSpPr>
          <p:spPr bwMode="auto">
            <a:xfrm>
              <a:off x="3258" y="2691"/>
              <a:ext cx="72" cy="74"/>
            </a:xfrm>
            <a:custGeom>
              <a:avLst/>
              <a:gdLst>
                <a:gd name="T0" fmla="*/ 5 w 398"/>
                <a:gd name="T1" fmla="*/ 0 h 384"/>
                <a:gd name="T2" fmla="*/ 4 w 398"/>
                <a:gd name="T3" fmla="*/ 0 h 384"/>
                <a:gd name="T4" fmla="*/ 4 w 398"/>
                <a:gd name="T5" fmla="*/ 0 h 384"/>
                <a:gd name="T6" fmla="*/ 4 w 398"/>
                <a:gd name="T7" fmla="*/ 0 h 384"/>
                <a:gd name="T8" fmla="*/ 4 w 398"/>
                <a:gd name="T9" fmla="*/ 0 h 384"/>
                <a:gd name="T10" fmla="*/ 4 w 398"/>
                <a:gd name="T11" fmla="*/ 0 h 384"/>
                <a:gd name="T12" fmla="*/ 4 w 398"/>
                <a:gd name="T13" fmla="*/ 1 h 384"/>
                <a:gd name="T14" fmla="*/ 3 w 398"/>
                <a:gd name="T15" fmla="*/ 1 h 384"/>
                <a:gd name="T16" fmla="*/ 2 w 398"/>
                <a:gd name="T17" fmla="*/ 2 h 384"/>
                <a:gd name="T18" fmla="*/ 2 w 398"/>
                <a:gd name="T19" fmla="*/ 3 h 384"/>
                <a:gd name="T20" fmla="*/ 1 w 398"/>
                <a:gd name="T21" fmla="*/ 3 h 384"/>
                <a:gd name="T22" fmla="*/ 1 w 398"/>
                <a:gd name="T23" fmla="*/ 4 h 384"/>
                <a:gd name="T24" fmla="*/ 0 w 398"/>
                <a:gd name="T25" fmla="*/ 5 h 384"/>
                <a:gd name="T26" fmla="*/ 0 w 398"/>
                <a:gd name="T27" fmla="*/ 6 h 384"/>
                <a:gd name="T28" fmla="*/ 0 w 398"/>
                <a:gd name="T29" fmla="*/ 7 h 384"/>
                <a:gd name="T30" fmla="*/ 0 w 398"/>
                <a:gd name="T31" fmla="*/ 8 h 384"/>
                <a:gd name="T32" fmla="*/ 0 w 398"/>
                <a:gd name="T33" fmla="*/ 9 h 384"/>
                <a:gd name="T34" fmla="*/ 0 w 398"/>
                <a:gd name="T35" fmla="*/ 10 h 384"/>
                <a:gd name="T36" fmla="*/ 1 w 398"/>
                <a:gd name="T37" fmla="*/ 10 h 384"/>
                <a:gd name="T38" fmla="*/ 1 w 398"/>
                <a:gd name="T39" fmla="*/ 11 h 384"/>
                <a:gd name="T40" fmla="*/ 1 w 398"/>
                <a:gd name="T41" fmla="*/ 12 h 384"/>
                <a:gd name="T42" fmla="*/ 2 w 398"/>
                <a:gd name="T43" fmla="*/ 13 h 384"/>
                <a:gd name="T44" fmla="*/ 3 w 398"/>
                <a:gd name="T45" fmla="*/ 13 h 384"/>
                <a:gd name="T46" fmla="*/ 4 w 398"/>
                <a:gd name="T47" fmla="*/ 14 h 384"/>
                <a:gd name="T48" fmla="*/ 5 w 398"/>
                <a:gd name="T49" fmla="*/ 14 h 384"/>
                <a:gd name="T50" fmla="*/ 6 w 398"/>
                <a:gd name="T51" fmla="*/ 14 h 384"/>
                <a:gd name="T52" fmla="*/ 7 w 398"/>
                <a:gd name="T53" fmla="*/ 14 h 384"/>
                <a:gd name="T54" fmla="*/ 9 w 398"/>
                <a:gd name="T55" fmla="*/ 14 h 384"/>
                <a:gd name="T56" fmla="*/ 9 w 398"/>
                <a:gd name="T57" fmla="*/ 14 h 384"/>
                <a:gd name="T58" fmla="*/ 10 w 398"/>
                <a:gd name="T59" fmla="*/ 14 h 384"/>
                <a:gd name="T60" fmla="*/ 10 w 398"/>
                <a:gd name="T61" fmla="*/ 14 h 384"/>
                <a:gd name="T62" fmla="*/ 10 w 398"/>
                <a:gd name="T63" fmla="*/ 13 h 384"/>
                <a:gd name="T64" fmla="*/ 11 w 398"/>
                <a:gd name="T65" fmla="*/ 13 h 384"/>
                <a:gd name="T66" fmla="*/ 11 w 398"/>
                <a:gd name="T67" fmla="*/ 12 h 384"/>
                <a:gd name="T68" fmla="*/ 12 w 398"/>
                <a:gd name="T69" fmla="*/ 12 h 384"/>
                <a:gd name="T70" fmla="*/ 12 w 398"/>
                <a:gd name="T71" fmla="*/ 11 h 384"/>
                <a:gd name="T72" fmla="*/ 12 w 398"/>
                <a:gd name="T73" fmla="*/ 11 h 384"/>
                <a:gd name="T74" fmla="*/ 12 w 398"/>
                <a:gd name="T75" fmla="*/ 10 h 384"/>
                <a:gd name="T76" fmla="*/ 12 w 398"/>
                <a:gd name="T77" fmla="*/ 10 h 384"/>
                <a:gd name="T78" fmla="*/ 12 w 398"/>
                <a:gd name="T79" fmla="*/ 10 h 384"/>
                <a:gd name="T80" fmla="*/ 12 w 398"/>
                <a:gd name="T81" fmla="*/ 10 h 384"/>
                <a:gd name="T82" fmla="*/ 12 w 398"/>
                <a:gd name="T83" fmla="*/ 9 h 384"/>
                <a:gd name="T84" fmla="*/ 13 w 398"/>
                <a:gd name="T85" fmla="*/ 9 h 384"/>
                <a:gd name="T86" fmla="*/ 13 w 398"/>
                <a:gd name="T87" fmla="*/ 8 h 384"/>
                <a:gd name="T88" fmla="*/ 13 w 398"/>
                <a:gd name="T89" fmla="*/ 6 h 384"/>
                <a:gd name="T90" fmla="*/ 12 w 398"/>
                <a:gd name="T91" fmla="*/ 5 h 384"/>
                <a:gd name="T92" fmla="*/ 12 w 398"/>
                <a:gd name="T93" fmla="*/ 4 h 384"/>
                <a:gd name="T94" fmla="*/ 11 w 398"/>
                <a:gd name="T95" fmla="*/ 2 h 384"/>
                <a:gd name="T96" fmla="*/ 11 w 398"/>
                <a:gd name="T97" fmla="*/ 2 h 384"/>
                <a:gd name="T98" fmla="*/ 10 w 398"/>
                <a:gd name="T99" fmla="*/ 1 h 384"/>
                <a:gd name="T100" fmla="*/ 10 w 398"/>
                <a:gd name="T101" fmla="*/ 1 h 384"/>
                <a:gd name="T102" fmla="*/ 10 w 398"/>
                <a:gd name="T103" fmla="*/ 1 h 384"/>
                <a:gd name="T104" fmla="*/ 5 w 398"/>
                <a:gd name="T105" fmla="*/ 0 h 3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98"/>
                <a:gd name="T160" fmla="*/ 0 h 384"/>
                <a:gd name="T161" fmla="*/ 398 w 398"/>
                <a:gd name="T162" fmla="*/ 384 h 3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98" h="384">
                  <a:moveTo>
                    <a:pt x="136" y="0"/>
                  </a:move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7"/>
                  </a:lnTo>
                  <a:lnTo>
                    <a:pt x="64" y="45"/>
                  </a:lnTo>
                  <a:lnTo>
                    <a:pt x="47" y="67"/>
                  </a:lnTo>
                  <a:lnTo>
                    <a:pt x="31" y="85"/>
                  </a:lnTo>
                  <a:lnTo>
                    <a:pt x="18" y="105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3"/>
                  </a:lnTo>
                  <a:lnTo>
                    <a:pt x="4" y="263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46" y="320"/>
                  </a:lnTo>
                  <a:lnTo>
                    <a:pt x="63" y="338"/>
                  </a:lnTo>
                  <a:lnTo>
                    <a:pt x="84" y="359"/>
                  </a:lnTo>
                  <a:lnTo>
                    <a:pt x="110" y="381"/>
                  </a:lnTo>
                  <a:lnTo>
                    <a:pt x="149" y="383"/>
                  </a:lnTo>
                  <a:lnTo>
                    <a:pt x="187" y="384"/>
                  </a:lnTo>
                  <a:lnTo>
                    <a:pt x="226" y="384"/>
                  </a:lnTo>
                  <a:lnTo>
                    <a:pt x="267" y="383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6" y="370"/>
                  </a:lnTo>
                  <a:lnTo>
                    <a:pt x="320" y="356"/>
                  </a:lnTo>
                  <a:lnTo>
                    <a:pt x="334" y="344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299"/>
                  </a:lnTo>
                  <a:lnTo>
                    <a:pt x="373" y="283"/>
                  </a:lnTo>
                  <a:lnTo>
                    <a:pt x="376" y="274"/>
                  </a:lnTo>
                  <a:lnTo>
                    <a:pt x="377" y="270"/>
                  </a:lnTo>
                  <a:lnTo>
                    <a:pt x="379" y="266"/>
                  </a:lnTo>
                  <a:lnTo>
                    <a:pt x="381" y="257"/>
                  </a:lnTo>
                  <a:lnTo>
                    <a:pt x="382" y="253"/>
                  </a:lnTo>
                  <a:lnTo>
                    <a:pt x="385" y="249"/>
                  </a:lnTo>
                  <a:lnTo>
                    <a:pt x="391" y="210"/>
                  </a:lnTo>
                  <a:lnTo>
                    <a:pt x="398" y="171"/>
                  </a:lnTo>
                  <a:lnTo>
                    <a:pt x="383" y="141"/>
                  </a:lnTo>
                  <a:lnTo>
                    <a:pt x="370" y="112"/>
                  </a:lnTo>
                  <a:lnTo>
                    <a:pt x="338" y="59"/>
                  </a:lnTo>
                  <a:lnTo>
                    <a:pt x="328" y="45"/>
                  </a:lnTo>
                  <a:lnTo>
                    <a:pt x="318" y="34"/>
                  </a:lnTo>
                  <a:lnTo>
                    <a:pt x="305" y="23"/>
                  </a:lnTo>
                  <a:lnTo>
                    <a:pt x="294" y="1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2" name="Freeform 13"/>
            <p:cNvSpPr/>
            <p:nvPr/>
          </p:nvSpPr>
          <p:spPr bwMode="auto">
            <a:xfrm>
              <a:off x="3267" y="2954"/>
              <a:ext cx="73" cy="74"/>
            </a:xfrm>
            <a:custGeom>
              <a:avLst/>
              <a:gdLst>
                <a:gd name="T0" fmla="*/ 10 w 401"/>
                <a:gd name="T1" fmla="*/ 14 h 384"/>
                <a:gd name="T2" fmla="*/ 11 w 401"/>
                <a:gd name="T3" fmla="*/ 13 h 384"/>
                <a:gd name="T4" fmla="*/ 11 w 401"/>
                <a:gd name="T5" fmla="*/ 13 h 384"/>
                <a:gd name="T6" fmla="*/ 11 w 401"/>
                <a:gd name="T7" fmla="*/ 13 h 384"/>
                <a:gd name="T8" fmla="*/ 11 w 401"/>
                <a:gd name="T9" fmla="*/ 12 h 384"/>
                <a:gd name="T10" fmla="*/ 12 w 401"/>
                <a:gd name="T11" fmla="*/ 12 h 384"/>
                <a:gd name="T12" fmla="*/ 12 w 401"/>
                <a:gd name="T13" fmla="*/ 11 h 384"/>
                <a:gd name="T14" fmla="*/ 12 w 401"/>
                <a:gd name="T15" fmla="*/ 11 h 384"/>
                <a:gd name="T16" fmla="*/ 12 w 401"/>
                <a:gd name="T17" fmla="*/ 10 h 384"/>
                <a:gd name="T18" fmla="*/ 12 w 401"/>
                <a:gd name="T19" fmla="*/ 10 h 384"/>
                <a:gd name="T20" fmla="*/ 13 w 401"/>
                <a:gd name="T21" fmla="*/ 10 h 384"/>
                <a:gd name="T22" fmla="*/ 13 w 401"/>
                <a:gd name="T23" fmla="*/ 10 h 384"/>
                <a:gd name="T24" fmla="*/ 13 w 401"/>
                <a:gd name="T25" fmla="*/ 9 h 384"/>
                <a:gd name="T26" fmla="*/ 13 w 401"/>
                <a:gd name="T27" fmla="*/ 9 h 384"/>
                <a:gd name="T28" fmla="*/ 13 w 401"/>
                <a:gd name="T29" fmla="*/ 8 h 384"/>
                <a:gd name="T30" fmla="*/ 13 w 401"/>
                <a:gd name="T31" fmla="*/ 6 h 384"/>
                <a:gd name="T32" fmla="*/ 12 w 401"/>
                <a:gd name="T33" fmla="*/ 4 h 384"/>
                <a:gd name="T34" fmla="*/ 12 w 401"/>
                <a:gd name="T35" fmla="*/ 3 h 384"/>
                <a:gd name="T36" fmla="*/ 11 w 401"/>
                <a:gd name="T37" fmla="*/ 2 h 384"/>
                <a:gd name="T38" fmla="*/ 11 w 401"/>
                <a:gd name="T39" fmla="*/ 2 h 384"/>
                <a:gd name="T40" fmla="*/ 11 w 401"/>
                <a:gd name="T41" fmla="*/ 1 h 384"/>
                <a:gd name="T42" fmla="*/ 10 w 401"/>
                <a:gd name="T43" fmla="*/ 0 h 384"/>
                <a:gd name="T44" fmla="*/ 5 w 401"/>
                <a:gd name="T45" fmla="*/ 0 h 384"/>
                <a:gd name="T46" fmla="*/ 5 w 401"/>
                <a:gd name="T47" fmla="*/ 0 h 384"/>
                <a:gd name="T48" fmla="*/ 4 w 401"/>
                <a:gd name="T49" fmla="*/ 0 h 384"/>
                <a:gd name="T50" fmla="*/ 4 w 401"/>
                <a:gd name="T51" fmla="*/ 0 h 384"/>
                <a:gd name="T52" fmla="*/ 4 w 401"/>
                <a:gd name="T53" fmla="*/ 0 h 384"/>
                <a:gd name="T54" fmla="*/ 4 w 401"/>
                <a:gd name="T55" fmla="*/ 1 h 384"/>
                <a:gd name="T56" fmla="*/ 3 w 401"/>
                <a:gd name="T57" fmla="*/ 1 h 384"/>
                <a:gd name="T58" fmla="*/ 1 w 401"/>
                <a:gd name="T59" fmla="*/ 3 h 384"/>
                <a:gd name="T60" fmla="*/ 1 w 401"/>
                <a:gd name="T61" fmla="*/ 3 h 384"/>
                <a:gd name="T62" fmla="*/ 1 w 401"/>
                <a:gd name="T63" fmla="*/ 4 h 384"/>
                <a:gd name="T64" fmla="*/ 0 w 401"/>
                <a:gd name="T65" fmla="*/ 5 h 384"/>
                <a:gd name="T66" fmla="*/ 0 w 401"/>
                <a:gd name="T67" fmla="*/ 6 h 384"/>
                <a:gd name="T68" fmla="*/ 0 w 401"/>
                <a:gd name="T69" fmla="*/ 7 h 384"/>
                <a:gd name="T70" fmla="*/ 0 w 401"/>
                <a:gd name="T71" fmla="*/ 8 h 384"/>
                <a:gd name="T72" fmla="*/ 0 w 401"/>
                <a:gd name="T73" fmla="*/ 9 h 384"/>
                <a:gd name="T74" fmla="*/ 0 w 401"/>
                <a:gd name="T75" fmla="*/ 10 h 384"/>
                <a:gd name="T76" fmla="*/ 1 w 401"/>
                <a:gd name="T77" fmla="*/ 11 h 384"/>
                <a:gd name="T78" fmla="*/ 2 w 401"/>
                <a:gd name="T79" fmla="*/ 13 h 384"/>
                <a:gd name="T80" fmla="*/ 3 w 401"/>
                <a:gd name="T81" fmla="*/ 13 h 384"/>
                <a:gd name="T82" fmla="*/ 4 w 401"/>
                <a:gd name="T83" fmla="*/ 14 h 384"/>
                <a:gd name="T84" fmla="*/ 5 w 401"/>
                <a:gd name="T85" fmla="*/ 14 h 384"/>
                <a:gd name="T86" fmla="*/ 6 w 401"/>
                <a:gd name="T87" fmla="*/ 14 h 384"/>
                <a:gd name="T88" fmla="*/ 6 w 401"/>
                <a:gd name="T89" fmla="*/ 14 h 384"/>
                <a:gd name="T90" fmla="*/ 9 w 401"/>
                <a:gd name="T91" fmla="*/ 14 h 384"/>
                <a:gd name="T92" fmla="*/ 9 w 401"/>
                <a:gd name="T93" fmla="*/ 14 h 384"/>
                <a:gd name="T94" fmla="*/ 9 w 401"/>
                <a:gd name="T95" fmla="*/ 14 h 384"/>
                <a:gd name="T96" fmla="*/ 9 w 401"/>
                <a:gd name="T97" fmla="*/ 14 h 384"/>
                <a:gd name="T98" fmla="*/ 9 w 401"/>
                <a:gd name="T99" fmla="*/ 14 h 384"/>
                <a:gd name="T100" fmla="*/ 10 w 401"/>
                <a:gd name="T101" fmla="*/ 14 h 384"/>
                <a:gd name="T102" fmla="*/ 10 w 401"/>
                <a:gd name="T103" fmla="*/ 14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08" y="367"/>
                  </a:moveTo>
                  <a:lnTo>
                    <a:pt x="321" y="355"/>
                  </a:lnTo>
                  <a:lnTo>
                    <a:pt x="327" y="348"/>
                  </a:lnTo>
                  <a:lnTo>
                    <a:pt x="334" y="342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5" y="274"/>
                  </a:lnTo>
                  <a:lnTo>
                    <a:pt x="376" y="270"/>
                  </a:lnTo>
                  <a:lnTo>
                    <a:pt x="378" y="266"/>
                  </a:lnTo>
                  <a:lnTo>
                    <a:pt x="380" y="257"/>
                  </a:lnTo>
                  <a:lnTo>
                    <a:pt x="381" y="253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1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32" y="85"/>
                  </a:lnTo>
                  <a:lnTo>
                    <a:pt x="19" y="103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1"/>
                  </a:lnTo>
                  <a:lnTo>
                    <a:pt x="4" y="262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2"/>
                  </a:lnTo>
                  <a:lnTo>
                    <a:pt x="277" y="381"/>
                  </a:lnTo>
                  <a:lnTo>
                    <a:pt x="282" y="379"/>
                  </a:lnTo>
                  <a:lnTo>
                    <a:pt x="284" y="378"/>
                  </a:lnTo>
                  <a:lnTo>
                    <a:pt x="287" y="378"/>
                  </a:lnTo>
                  <a:lnTo>
                    <a:pt x="296" y="373"/>
                  </a:lnTo>
                  <a:lnTo>
                    <a:pt x="308" y="367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3" name="Line 37"/>
            <p:cNvSpPr>
              <a:spLocks noChangeShapeType="1"/>
            </p:cNvSpPr>
            <p:nvPr/>
          </p:nvSpPr>
          <p:spPr bwMode="auto">
            <a:xfrm flipH="1">
              <a:off x="2698" y="1053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Line 45"/>
            <p:cNvSpPr>
              <a:spLocks noChangeShapeType="1"/>
            </p:cNvSpPr>
            <p:nvPr/>
          </p:nvSpPr>
          <p:spPr bwMode="auto">
            <a:xfrm>
              <a:off x="2704" y="1912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Line 53"/>
            <p:cNvSpPr>
              <a:spLocks noChangeShapeType="1"/>
            </p:cNvSpPr>
            <p:nvPr/>
          </p:nvSpPr>
          <p:spPr bwMode="auto">
            <a:xfrm>
              <a:off x="2701" y="1352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Line 61"/>
            <p:cNvSpPr>
              <a:spLocks noChangeShapeType="1"/>
            </p:cNvSpPr>
            <p:nvPr/>
          </p:nvSpPr>
          <p:spPr bwMode="auto">
            <a:xfrm>
              <a:off x="2701" y="1614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Line 69"/>
            <p:cNvSpPr>
              <a:spLocks noChangeShapeType="1"/>
            </p:cNvSpPr>
            <p:nvPr/>
          </p:nvSpPr>
          <p:spPr bwMode="auto">
            <a:xfrm>
              <a:off x="2701" y="2438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8" name="Line 77"/>
            <p:cNvSpPr>
              <a:spLocks noChangeShapeType="1"/>
            </p:cNvSpPr>
            <p:nvPr/>
          </p:nvSpPr>
          <p:spPr bwMode="auto">
            <a:xfrm>
              <a:off x="2701" y="2157"/>
              <a:ext cx="5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9" name="Line 85"/>
            <p:cNvSpPr>
              <a:spLocks noChangeShapeType="1"/>
            </p:cNvSpPr>
            <p:nvPr/>
          </p:nvSpPr>
          <p:spPr bwMode="auto">
            <a:xfrm>
              <a:off x="2700" y="2979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0" name="Line 93"/>
            <p:cNvSpPr>
              <a:spLocks noChangeShapeType="1"/>
            </p:cNvSpPr>
            <p:nvPr/>
          </p:nvSpPr>
          <p:spPr bwMode="auto">
            <a:xfrm>
              <a:off x="2700" y="2710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1" name="Rectangle 95"/>
            <p:cNvSpPr>
              <a:spLocks noChangeArrowheads="1"/>
            </p:cNvSpPr>
            <p:nvPr/>
          </p:nvSpPr>
          <p:spPr bwMode="auto">
            <a:xfrm>
              <a:off x="3401" y="985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2" name="Rectangle 96"/>
            <p:cNvSpPr>
              <a:spLocks noChangeArrowheads="1"/>
            </p:cNvSpPr>
            <p:nvPr/>
          </p:nvSpPr>
          <p:spPr bwMode="auto">
            <a:xfrm>
              <a:off x="3415" y="127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3" name="Rectangle 97"/>
            <p:cNvSpPr>
              <a:spLocks noChangeArrowheads="1"/>
            </p:cNvSpPr>
            <p:nvPr/>
          </p:nvSpPr>
          <p:spPr bwMode="auto">
            <a:xfrm>
              <a:off x="3411" y="1543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4" name="Rectangle 98"/>
            <p:cNvSpPr>
              <a:spLocks noChangeArrowheads="1"/>
            </p:cNvSpPr>
            <p:nvPr/>
          </p:nvSpPr>
          <p:spPr bwMode="auto">
            <a:xfrm>
              <a:off x="3411" y="181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5" name="Rectangle 99"/>
            <p:cNvSpPr>
              <a:spLocks noChangeArrowheads="1"/>
            </p:cNvSpPr>
            <p:nvPr/>
          </p:nvSpPr>
          <p:spPr bwMode="auto">
            <a:xfrm>
              <a:off x="3420" y="209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6" name="Rectangle 100"/>
            <p:cNvSpPr>
              <a:spLocks noChangeArrowheads="1"/>
            </p:cNvSpPr>
            <p:nvPr/>
          </p:nvSpPr>
          <p:spPr bwMode="auto">
            <a:xfrm>
              <a:off x="3411" y="238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7" name="Rectangle 101"/>
            <p:cNvSpPr>
              <a:spLocks noChangeArrowheads="1"/>
            </p:cNvSpPr>
            <p:nvPr/>
          </p:nvSpPr>
          <p:spPr bwMode="auto">
            <a:xfrm>
              <a:off x="3400" y="2654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8" name="Rectangle 102"/>
            <p:cNvSpPr>
              <a:spLocks noChangeArrowheads="1"/>
            </p:cNvSpPr>
            <p:nvPr/>
          </p:nvSpPr>
          <p:spPr bwMode="auto">
            <a:xfrm>
              <a:off x="3406" y="2928"/>
              <a:ext cx="1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29" name="Freeform 118"/>
            <p:cNvSpPr/>
            <p:nvPr/>
          </p:nvSpPr>
          <p:spPr bwMode="auto">
            <a:xfrm>
              <a:off x="2052" y="3168"/>
              <a:ext cx="103" cy="91"/>
            </a:xfrm>
            <a:custGeom>
              <a:avLst/>
              <a:gdLst>
                <a:gd name="T0" fmla="*/ 3 w 400"/>
                <a:gd name="T1" fmla="*/ 4 h 385"/>
                <a:gd name="T2" fmla="*/ 2 w 400"/>
                <a:gd name="T3" fmla="*/ 5 h 385"/>
                <a:gd name="T4" fmla="*/ 1 w 400"/>
                <a:gd name="T5" fmla="*/ 6 h 385"/>
                <a:gd name="T6" fmla="*/ 1 w 400"/>
                <a:gd name="T7" fmla="*/ 8 h 385"/>
                <a:gd name="T8" fmla="*/ 0 w 400"/>
                <a:gd name="T9" fmla="*/ 9 h 385"/>
                <a:gd name="T10" fmla="*/ 0 w 400"/>
                <a:gd name="T11" fmla="*/ 11 h 385"/>
                <a:gd name="T12" fmla="*/ 0 w 400"/>
                <a:gd name="T13" fmla="*/ 13 h 385"/>
                <a:gd name="T14" fmla="*/ 0 w 400"/>
                <a:gd name="T15" fmla="*/ 15 h 385"/>
                <a:gd name="T16" fmla="*/ 2 w 400"/>
                <a:gd name="T17" fmla="*/ 17 h 385"/>
                <a:gd name="T18" fmla="*/ 3 w 400"/>
                <a:gd name="T19" fmla="*/ 18 h 385"/>
                <a:gd name="T20" fmla="*/ 4 w 400"/>
                <a:gd name="T21" fmla="*/ 19 h 385"/>
                <a:gd name="T22" fmla="*/ 6 w 400"/>
                <a:gd name="T23" fmla="*/ 20 h 385"/>
                <a:gd name="T24" fmla="*/ 7 w 400"/>
                <a:gd name="T25" fmla="*/ 21 h 385"/>
                <a:gd name="T26" fmla="*/ 12 w 400"/>
                <a:gd name="T27" fmla="*/ 22 h 385"/>
                <a:gd name="T28" fmla="*/ 18 w 400"/>
                <a:gd name="T29" fmla="*/ 21 h 385"/>
                <a:gd name="T30" fmla="*/ 18 w 400"/>
                <a:gd name="T31" fmla="*/ 21 h 385"/>
                <a:gd name="T32" fmla="*/ 19 w 400"/>
                <a:gd name="T33" fmla="*/ 21 h 385"/>
                <a:gd name="T34" fmla="*/ 20 w 400"/>
                <a:gd name="T35" fmla="*/ 21 h 385"/>
                <a:gd name="T36" fmla="*/ 20 w 400"/>
                <a:gd name="T37" fmla="*/ 21 h 385"/>
                <a:gd name="T38" fmla="*/ 20 w 400"/>
                <a:gd name="T39" fmla="*/ 21 h 385"/>
                <a:gd name="T40" fmla="*/ 21 w 400"/>
                <a:gd name="T41" fmla="*/ 20 h 385"/>
                <a:gd name="T42" fmla="*/ 22 w 400"/>
                <a:gd name="T43" fmla="*/ 19 h 385"/>
                <a:gd name="T44" fmla="*/ 23 w 400"/>
                <a:gd name="T45" fmla="*/ 18 h 385"/>
                <a:gd name="T46" fmla="*/ 24 w 400"/>
                <a:gd name="T47" fmla="*/ 17 h 385"/>
                <a:gd name="T48" fmla="*/ 24 w 400"/>
                <a:gd name="T49" fmla="*/ 17 h 385"/>
                <a:gd name="T50" fmla="*/ 25 w 400"/>
                <a:gd name="T51" fmla="*/ 16 h 385"/>
                <a:gd name="T52" fmla="*/ 25 w 400"/>
                <a:gd name="T53" fmla="*/ 15 h 385"/>
                <a:gd name="T54" fmla="*/ 25 w 400"/>
                <a:gd name="T55" fmla="*/ 15 h 385"/>
                <a:gd name="T56" fmla="*/ 25 w 400"/>
                <a:gd name="T57" fmla="*/ 15 h 385"/>
                <a:gd name="T58" fmla="*/ 25 w 400"/>
                <a:gd name="T59" fmla="*/ 14 h 385"/>
                <a:gd name="T60" fmla="*/ 27 w 400"/>
                <a:gd name="T61" fmla="*/ 10 h 385"/>
                <a:gd name="T62" fmla="*/ 25 w 400"/>
                <a:gd name="T63" fmla="*/ 8 h 385"/>
                <a:gd name="T64" fmla="*/ 24 w 400"/>
                <a:gd name="T65" fmla="*/ 6 h 385"/>
                <a:gd name="T66" fmla="*/ 22 w 400"/>
                <a:gd name="T67" fmla="*/ 3 h 385"/>
                <a:gd name="T68" fmla="*/ 22 w 400"/>
                <a:gd name="T69" fmla="*/ 2 h 385"/>
                <a:gd name="T70" fmla="*/ 21 w 400"/>
                <a:gd name="T71" fmla="*/ 2 h 385"/>
                <a:gd name="T72" fmla="*/ 20 w 400"/>
                <a:gd name="T73" fmla="*/ 1 h 385"/>
                <a:gd name="T74" fmla="*/ 9 w 400"/>
                <a:gd name="T75" fmla="*/ 0 h 385"/>
                <a:gd name="T76" fmla="*/ 9 w 400"/>
                <a:gd name="T77" fmla="*/ 0 h 385"/>
                <a:gd name="T78" fmla="*/ 9 w 400"/>
                <a:gd name="T79" fmla="*/ 0 h 385"/>
                <a:gd name="T80" fmla="*/ 9 w 400"/>
                <a:gd name="T81" fmla="*/ 0 h 385"/>
                <a:gd name="T82" fmla="*/ 9 w 400"/>
                <a:gd name="T83" fmla="*/ 0 h 385"/>
                <a:gd name="T84" fmla="*/ 7 w 400"/>
                <a:gd name="T85" fmla="*/ 1 h 385"/>
                <a:gd name="T86" fmla="*/ 6 w 400"/>
                <a:gd name="T87" fmla="*/ 1 h 385"/>
                <a:gd name="T88" fmla="*/ 3 w 400"/>
                <a:gd name="T89" fmla="*/ 4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0"/>
                <a:gd name="T136" fmla="*/ 0 h 385"/>
                <a:gd name="T137" fmla="*/ 400 w 400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0" h="385">
                  <a:moveTo>
                    <a:pt x="47" y="68"/>
                  </a:move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5" y="264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0" name="Rectangle 238"/>
            <p:cNvSpPr>
              <a:spLocks noChangeArrowheads="1"/>
            </p:cNvSpPr>
            <p:nvPr/>
          </p:nvSpPr>
          <p:spPr bwMode="auto">
            <a:xfrm>
              <a:off x="1105" y="3456"/>
              <a:ext cx="1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(a)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1" name="Rectangle 239"/>
            <p:cNvSpPr>
              <a:spLocks noChangeArrowheads="1"/>
            </p:cNvSpPr>
            <p:nvPr/>
          </p:nvSpPr>
          <p:spPr bwMode="auto">
            <a:xfrm>
              <a:off x="2781" y="3468"/>
              <a:ext cx="1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(b)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2" name="Rectangle 240"/>
            <p:cNvSpPr>
              <a:spLocks noChangeArrowheads="1"/>
            </p:cNvSpPr>
            <p:nvPr/>
          </p:nvSpPr>
          <p:spPr bwMode="auto">
            <a:xfrm>
              <a:off x="4377" y="3446"/>
              <a:ext cx="17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(c)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3" name="Rectangle 225"/>
            <p:cNvSpPr>
              <a:spLocks noChangeArrowheads="1"/>
            </p:cNvSpPr>
            <p:nvPr/>
          </p:nvSpPr>
          <p:spPr bwMode="auto">
            <a:xfrm>
              <a:off x="1232" y="3123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4" name="Rectangle 226"/>
            <p:cNvSpPr>
              <a:spLocks noChangeArrowheads="1"/>
            </p:cNvSpPr>
            <p:nvPr/>
          </p:nvSpPr>
          <p:spPr bwMode="auto">
            <a:xfrm>
              <a:off x="864" y="3123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5" name="Rectangle 227"/>
            <p:cNvSpPr>
              <a:spLocks noChangeArrowheads="1"/>
            </p:cNvSpPr>
            <p:nvPr/>
          </p:nvSpPr>
          <p:spPr bwMode="auto">
            <a:xfrm>
              <a:off x="672" y="3101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6" name="Rectangle 235"/>
            <p:cNvSpPr>
              <a:spLocks noChangeArrowheads="1"/>
            </p:cNvSpPr>
            <p:nvPr/>
          </p:nvSpPr>
          <p:spPr bwMode="auto">
            <a:xfrm>
              <a:off x="1392" y="309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37" name="Freeform 185"/>
            <p:cNvSpPr/>
            <p:nvPr/>
          </p:nvSpPr>
          <p:spPr bwMode="auto">
            <a:xfrm>
              <a:off x="1417" y="2609"/>
              <a:ext cx="71" cy="79"/>
            </a:xfrm>
            <a:custGeom>
              <a:avLst/>
              <a:gdLst>
                <a:gd name="T0" fmla="*/ 12 w 401"/>
                <a:gd name="T1" fmla="*/ 10 h 385"/>
                <a:gd name="T2" fmla="*/ 13 w 401"/>
                <a:gd name="T3" fmla="*/ 7 h 385"/>
                <a:gd name="T4" fmla="*/ 12 w 401"/>
                <a:gd name="T5" fmla="*/ 6 h 385"/>
                <a:gd name="T6" fmla="*/ 12 w 401"/>
                <a:gd name="T7" fmla="*/ 5 h 385"/>
                <a:gd name="T8" fmla="*/ 11 w 401"/>
                <a:gd name="T9" fmla="*/ 3 h 385"/>
                <a:gd name="T10" fmla="*/ 11 w 401"/>
                <a:gd name="T11" fmla="*/ 2 h 385"/>
                <a:gd name="T12" fmla="*/ 10 w 401"/>
                <a:gd name="T13" fmla="*/ 1 h 385"/>
                <a:gd name="T14" fmla="*/ 9 w 401"/>
                <a:gd name="T15" fmla="*/ 1 h 385"/>
                <a:gd name="T16" fmla="*/ 4 w 401"/>
                <a:gd name="T17" fmla="*/ 0 h 385"/>
                <a:gd name="T18" fmla="*/ 4 w 401"/>
                <a:gd name="T19" fmla="*/ 0 h 385"/>
                <a:gd name="T20" fmla="*/ 4 w 401"/>
                <a:gd name="T21" fmla="*/ 0 h 385"/>
                <a:gd name="T22" fmla="*/ 4 w 401"/>
                <a:gd name="T23" fmla="*/ 0 h 385"/>
                <a:gd name="T24" fmla="*/ 4 w 401"/>
                <a:gd name="T25" fmla="*/ 0 h 385"/>
                <a:gd name="T26" fmla="*/ 4 w 401"/>
                <a:gd name="T27" fmla="*/ 0 h 385"/>
                <a:gd name="T28" fmla="*/ 3 w 401"/>
                <a:gd name="T29" fmla="*/ 1 h 385"/>
                <a:gd name="T30" fmla="*/ 3 w 401"/>
                <a:gd name="T31" fmla="*/ 1 h 385"/>
                <a:gd name="T32" fmla="*/ 1 w 401"/>
                <a:gd name="T33" fmla="*/ 3 h 385"/>
                <a:gd name="T34" fmla="*/ 1 w 401"/>
                <a:gd name="T35" fmla="*/ 5 h 385"/>
                <a:gd name="T36" fmla="*/ 0 w 401"/>
                <a:gd name="T37" fmla="*/ 6 h 385"/>
                <a:gd name="T38" fmla="*/ 0 w 401"/>
                <a:gd name="T39" fmla="*/ 7 h 385"/>
                <a:gd name="T40" fmla="*/ 0 w 401"/>
                <a:gd name="T41" fmla="*/ 8 h 385"/>
                <a:gd name="T42" fmla="*/ 0 w 401"/>
                <a:gd name="T43" fmla="*/ 9 h 385"/>
                <a:gd name="T44" fmla="*/ 0 w 401"/>
                <a:gd name="T45" fmla="*/ 10 h 385"/>
                <a:gd name="T46" fmla="*/ 0 w 401"/>
                <a:gd name="T47" fmla="*/ 11 h 385"/>
                <a:gd name="T48" fmla="*/ 1 w 401"/>
                <a:gd name="T49" fmla="*/ 13 h 385"/>
                <a:gd name="T50" fmla="*/ 2 w 401"/>
                <a:gd name="T51" fmla="*/ 14 h 385"/>
                <a:gd name="T52" fmla="*/ 3 w 401"/>
                <a:gd name="T53" fmla="*/ 15 h 385"/>
                <a:gd name="T54" fmla="*/ 3 w 401"/>
                <a:gd name="T55" fmla="*/ 16 h 385"/>
                <a:gd name="T56" fmla="*/ 5 w 401"/>
                <a:gd name="T57" fmla="*/ 16 h 385"/>
                <a:gd name="T58" fmla="*/ 6 w 401"/>
                <a:gd name="T59" fmla="*/ 16 h 385"/>
                <a:gd name="T60" fmla="*/ 7 w 401"/>
                <a:gd name="T61" fmla="*/ 16 h 385"/>
                <a:gd name="T62" fmla="*/ 8 w 401"/>
                <a:gd name="T63" fmla="*/ 16 h 385"/>
                <a:gd name="T64" fmla="*/ 9 w 401"/>
                <a:gd name="T65" fmla="*/ 16 h 385"/>
                <a:gd name="T66" fmla="*/ 9 w 401"/>
                <a:gd name="T67" fmla="*/ 16 h 385"/>
                <a:gd name="T68" fmla="*/ 9 w 401"/>
                <a:gd name="T69" fmla="*/ 16 h 385"/>
                <a:gd name="T70" fmla="*/ 10 w 401"/>
                <a:gd name="T71" fmla="*/ 16 h 385"/>
                <a:gd name="T72" fmla="*/ 10 w 401"/>
                <a:gd name="T73" fmla="*/ 15 h 385"/>
                <a:gd name="T74" fmla="*/ 10 w 401"/>
                <a:gd name="T75" fmla="*/ 15 h 385"/>
                <a:gd name="T76" fmla="*/ 10 w 401"/>
                <a:gd name="T77" fmla="*/ 14 h 385"/>
                <a:gd name="T78" fmla="*/ 11 w 401"/>
                <a:gd name="T79" fmla="*/ 14 h 385"/>
                <a:gd name="T80" fmla="*/ 11 w 401"/>
                <a:gd name="T81" fmla="*/ 13 h 385"/>
                <a:gd name="T82" fmla="*/ 11 w 401"/>
                <a:gd name="T83" fmla="*/ 13 h 385"/>
                <a:gd name="T84" fmla="*/ 12 w 401"/>
                <a:gd name="T85" fmla="*/ 12 h 385"/>
                <a:gd name="T86" fmla="*/ 12 w 401"/>
                <a:gd name="T87" fmla="*/ 11 h 385"/>
                <a:gd name="T88" fmla="*/ 12 w 401"/>
                <a:gd name="T89" fmla="*/ 10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1"/>
                <a:gd name="T136" fmla="*/ 0 h 385"/>
                <a:gd name="T137" fmla="*/ 401 w 401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1" h="385">
                  <a:moveTo>
                    <a:pt x="385" y="250"/>
                  </a:move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18" y="34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5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8" y="106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4"/>
                  </a:lnTo>
                  <a:lnTo>
                    <a:pt x="3" y="244"/>
                  </a:lnTo>
                  <a:lnTo>
                    <a:pt x="4" y="264"/>
                  </a:lnTo>
                  <a:lnTo>
                    <a:pt x="32" y="301"/>
                  </a:lnTo>
                  <a:lnTo>
                    <a:pt x="63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4"/>
                  </a:lnTo>
                  <a:lnTo>
                    <a:pt x="189" y="385"/>
                  </a:lnTo>
                  <a:lnTo>
                    <a:pt x="227" y="385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8" y="379"/>
                  </a:lnTo>
                  <a:lnTo>
                    <a:pt x="297" y="374"/>
                  </a:lnTo>
                  <a:lnTo>
                    <a:pt x="309" y="368"/>
                  </a:lnTo>
                  <a:lnTo>
                    <a:pt x="322" y="355"/>
                  </a:lnTo>
                  <a:lnTo>
                    <a:pt x="328" y="348"/>
                  </a:lnTo>
                  <a:lnTo>
                    <a:pt x="335" y="342"/>
                  </a:lnTo>
                  <a:lnTo>
                    <a:pt x="346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9" y="266"/>
                  </a:lnTo>
                  <a:lnTo>
                    <a:pt x="385" y="250"/>
                  </a:lnTo>
                  <a:close/>
                </a:path>
              </a:pathLst>
            </a:custGeom>
            <a:solidFill>
              <a:schemeClr val="bg2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8" name="Line 186"/>
            <p:cNvSpPr>
              <a:spLocks noChangeShapeType="1"/>
            </p:cNvSpPr>
            <p:nvPr/>
          </p:nvSpPr>
          <p:spPr bwMode="auto">
            <a:xfrm flipH="1">
              <a:off x="903" y="1262"/>
              <a:ext cx="184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9" name="Line 188"/>
            <p:cNvSpPr>
              <a:spLocks noChangeShapeType="1"/>
            </p:cNvSpPr>
            <p:nvPr/>
          </p:nvSpPr>
          <p:spPr bwMode="auto">
            <a:xfrm flipH="1">
              <a:off x="1087" y="1262"/>
              <a:ext cx="20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Line 189"/>
            <p:cNvSpPr>
              <a:spLocks noChangeShapeType="1"/>
            </p:cNvSpPr>
            <p:nvPr/>
          </p:nvSpPr>
          <p:spPr bwMode="auto">
            <a:xfrm>
              <a:off x="1087" y="1087"/>
              <a:ext cx="2" cy="17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Freeform 190"/>
            <p:cNvSpPr/>
            <p:nvPr/>
          </p:nvSpPr>
          <p:spPr bwMode="auto">
            <a:xfrm>
              <a:off x="1287" y="1262"/>
              <a:ext cx="297" cy="1493"/>
            </a:xfrm>
            <a:custGeom>
              <a:avLst/>
              <a:gdLst>
                <a:gd name="T0" fmla="*/ 46 w 1103"/>
                <a:gd name="T1" fmla="*/ 381 h 5843"/>
                <a:gd name="T2" fmla="*/ 80 w 1103"/>
                <a:gd name="T3" fmla="*/ 381 h 5843"/>
                <a:gd name="T4" fmla="*/ 80 w 1103"/>
                <a:gd name="T5" fmla="*/ 0 h 5843"/>
                <a:gd name="T6" fmla="*/ 0 w 1103"/>
                <a:gd name="T7" fmla="*/ 0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3"/>
                <a:gd name="T13" fmla="*/ 0 h 5843"/>
                <a:gd name="T14" fmla="*/ 1103 w 1103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3" h="5843">
                  <a:moveTo>
                    <a:pt x="639" y="5843"/>
                  </a:moveTo>
                  <a:lnTo>
                    <a:pt x="1103" y="5843"/>
                  </a:lnTo>
                  <a:lnTo>
                    <a:pt x="1103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Line 192"/>
            <p:cNvSpPr>
              <a:spLocks noChangeShapeType="1"/>
            </p:cNvSpPr>
            <p:nvPr/>
          </p:nvSpPr>
          <p:spPr bwMode="auto">
            <a:xfrm flipH="1">
              <a:off x="704" y="1262"/>
              <a:ext cx="199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Line 193"/>
            <p:cNvSpPr>
              <a:spLocks noChangeShapeType="1"/>
            </p:cNvSpPr>
            <p:nvPr/>
          </p:nvSpPr>
          <p:spPr bwMode="auto">
            <a:xfrm>
              <a:off x="703" y="915"/>
              <a:ext cx="3" cy="34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4" name="Freeform 194"/>
            <p:cNvSpPr/>
            <p:nvPr/>
          </p:nvSpPr>
          <p:spPr bwMode="auto">
            <a:xfrm>
              <a:off x="576" y="1262"/>
              <a:ext cx="142" cy="1493"/>
            </a:xfrm>
            <a:custGeom>
              <a:avLst/>
              <a:gdLst>
                <a:gd name="T0" fmla="*/ 35 w 526"/>
                <a:gd name="T1" fmla="*/ 0 h 5843"/>
                <a:gd name="T2" fmla="*/ 0 w 526"/>
                <a:gd name="T3" fmla="*/ 0 h 5843"/>
                <a:gd name="T4" fmla="*/ 0 w 526"/>
                <a:gd name="T5" fmla="*/ 381 h 5843"/>
                <a:gd name="T6" fmla="*/ 38 w 526"/>
                <a:gd name="T7" fmla="*/ 381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6"/>
                <a:gd name="T13" fmla="*/ 0 h 5843"/>
                <a:gd name="T14" fmla="*/ 526 w 526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6" h="5843">
                  <a:moveTo>
                    <a:pt x="475" y="0"/>
                  </a:moveTo>
                  <a:lnTo>
                    <a:pt x="0" y="0"/>
                  </a:lnTo>
                  <a:lnTo>
                    <a:pt x="0" y="5843"/>
                  </a:lnTo>
                  <a:lnTo>
                    <a:pt x="526" y="5843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5" name="Line 195"/>
            <p:cNvSpPr>
              <a:spLocks noChangeShapeType="1"/>
            </p:cNvSpPr>
            <p:nvPr/>
          </p:nvSpPr>
          <p:spPr bwMode="auto">
            <a:xfrm flipH="1">
              <a:off x="859" y="2028"/>
              <a:ext cx="469" cy="1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6" name="Line 196"/>
            <p:cNvSpPr>
              <a:spLocks noChangeShapeType="1"/>
            </p:cNvSpPr>
            <p:nvPr/>
          </p:nvSpPr>
          <p:spPr bwMode="auto">
            <a:xfrm flipH="1">
              <a:off x="876" y="1456"/>
              <a:ext cx="468" cy="1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7" name="Line 197"/>
            <p:cNvSpPr>
              <a:spLocks noChangeShapeType="1"/>
            </p:cNvSpPr>
            <p:nvPr/>
          </p:nvSpPr>
          <p:spPr bwMode="auto">
            <a:xfrm flipV="1">
              <a:off x="1394" y="1514"/>
              <a:ext cx="1" cy="45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8" name="Line 200"/>
            <p:cNvSpPr>
              <a:spLocks noChangeShapeType="1"/>
            </p:cNvSpPr>
            <p:nvPr/>
          </p:nvSpPr>
          <p:spPr bwMode="auto">
            <a:xfrm>
              <a:off x="576" y="2752"/>
              <a:ext cx="703" cy="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9" name="Line 201"/>
            <p:cNvSpPr>
              <a:spLocks noChangeShapeType="1"/>
            </p:cNvSpPr>
            <p:nvPr/>
          </p:nvSpPr>
          <p:spPr bwMode="auto">
            <a:xfrm>
              <a:off x="1279" y="2755"/>
              <a:ext cx="18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0" name="Line 207"/>
            <p:cNvSpPr>
              <a:spLocks noChangeShapeType="1"/>
            </p:cNvSpPr>
            <p:nvPr/>
          </p:nvSpPr>
          <p:spPr bwMode="auto">
            <a:xfrm>
              <a:off x="718" y="2755"/>
              <a:ext cx="19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1" name="Line 209"/>
            <p:cNvSpPr>
              <a:spLocks noChangeShapeType="1"/>
            </p:cNvSpPr>
            <p:nvPr/>
          </p:nvSpPr>
          <p:spPr bwMode="auto">
            <a:xfrm flipH="1">
              <a:off x="861" y="2613"/>
              <a:ext cx="468" cy="1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2" name="Line 211"/>
            <p:cNvSpPr>
              <a:spLocks noChangeShapeType="1"/>
            </p:cNvSpPr>
            <p:nvPr/>
          </p:nvSpPr>
          <p:spPr bwMode="auto">
            <a:xfrm flipV="1">
              <a:off x="1380" y="2116"/>
              <a:ext cx="2" cy="45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3" name="Rectangle 213"/>
            <p:cNvSpPr>
              <a:spLocks noChangeArrowheads="1"/>
            </p:cNvSpPr>
            <p:nvPr/>
          </p:nvSpPr>
          <p:spPr bwMode="auto">
            <a:xfrm>
              <a:off x="743" y="2776"/>
              <a:ext cx="6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4" name="Rectangle 214"/>
            <p:cNvSpPr>
              <a:spLocks noChangeArrowheads="1"/>
            </p:cNvSpPr>
            <p:nvPr/>
          </p:nvSpPr>
          <p:spPr bwMode="auto">
            <a:xfrm>
              <a:off x="936" y="2769"/>
              <a:ext cx="6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5" name="Rectangle 215"/>
            <p:cNvSpPr>
              <a:spLocks noChangeArrowheads="1"/>
            </p:cNvSpPr>
            <p:nvPr/>
          </p:nvSpPr>
          <p:spPr bwMode="auto">
            <a:xfrm>
              <a:off x="1133" y="2769"/>
              <a:ext cx="6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6" name="Rectangle 216"/>
            <p:cNvSpPr>
              <a:spLocks noChangeArrowheads="1"/>
            </p:cNvSpPr>
            <p:nvPr/>
          </p:nvSpPr>
          <p:spPr bwMode="auto">
            <a:xfrm>
              <a:off x="1304" y="2769"/>
              <a:ext cx="6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7" name="Rectangle 217"/>
            <p:cNvSpPr>
              <a:spLocks noChangeArrowheads="1"/>
            </p:cNvSpPr>
            <p:nvPr/>
          </p:nvSpPr>
          <p:spPr bwMode="auto">
            <a:xfrm>
              <a:off x="1497" y="2774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8" name="Rectangle 218"/>
            <p:cNvSpPr>
              <a:spLocks noChangeArrowheads="1"/>
            </p:cNvSpPr>
            <p:nvPr/>
          </p:nvSpPr>
          <p:spPr bwMode="auto">
            <a:xfrm>
              <a:off x="1532" y="1062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59" name="Rectangle 219"/>
            <p:cNvSpPr>
              <a:spLocks noChangeArrowheads="1"/>
            </p:cNvSpPr>
            <p:nvPr/>
          </p:nvSpPr>
          <p:spPr bwMode="auto">
            <a:xfrm>
              <a:off x="1345" y="1080"/>
              <a:ext cx="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7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60" name="Rectangle 220"/>
            <p:cNvSpPr>
              <a:spLocks noChangeArrowheads="1"/>
            </p:cNvSpPr>
            <p:nvPr/>
          </p:nvSpPr>
          <p:spPr bwMode="auto">
            <a:xfrm>
              <a:off x="1148" y="1080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8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61" name="Rectangle 221"/>
            <p:cNvSpPr>
              <a:spLocks noChangeArrowheads="1"/>
            </p:cNvSpPr>
            <p:nvPr/>
          </p:nvSpPr>
          <p:spPr bwMode="auto">
            <a:xfrm>
              <a:off x="959" y="1078"/>
              <a:ext cx="64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9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62" name="Line 187"/>
            <p:cNvSpPr>
              <a:spLocks noChangeShapeType="1"/>
            </p:cNvSpPr>
            <p:nvPr/>
          </p:nvSpPr>
          <p:spPr bwMode="auto">
            <a:xfrm flipV="1">
              <a:off x="1487" y="963"/>
              <a:ext cx="1" cy="29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3" name="Line 191"/>
            <p:cNvSpPr>
              <a:spLocks noChangeShapeType="1"/>
            </p:cNvSpPr>
            <p:nvPr/>
          </p:nvSpPr>
          <p:spPr bwMode="auto">
            <a:xfrm>
              <a:off x="910" y="967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4" name="Line 199"/>
            <p:cNvSpPr>
              <a:spLocks noChangeShapeType="1"/>
            </p:cNvSpPr>
            <p:nvPr/>
          </p:nvSpPr>
          <p:spPr bwMode="auto">
            <a:xfrm>
              <a:off x="1309" y="967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5" name="Rectangle 222"/>
            <p:cNvSpPr>
              <a:spLocks noChangeArrowheads="1"/>
            </p:cNvSpPr>
            <p:nvPr/>
          </p:nvSpPr>
          <p:spPr bwMode="auto">
            <a:xfrm>
              <a:off x="720" y="1082"/>
              <a:ext cx="12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10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66" name="Rectangle 223"/>
            <p:cNvSpPr>
              <a:spLocks noChangeArrowheads="1"/>
            </p:cNvSpPr>
            <p:nvPr/>
          </p:nvSpPr>
          <p:spPr bwMode="auto">
            <a:xfrm>
              <a:off x="1257" y="730"/>
              <a:ext cx="8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67" name="Rectangle 224"/>
            <p:cNvSpPr>
              <a:spLocks noChangeArrowheads="1"/>
            </p:cNvSpPr>
            <p:nvPr/>
          </p:nvSpPr>
          <p:spPr bwMode="auto">
            <a:xfrm>
              <a:off x="1459" y="745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68" name="Rectangle 228"/>
            <p:cNvSpPr>
              <a:spLocks noChangeArrowheads="1"/>
            </p:cNvSpPr>
            <p:nvPr/>
          </p:nvSpPr>
          <p:spPr bwMode="auto">
            <a:xfrm>
              <a:off x="873" y="744"/>
              <a:ext cx="5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69" name="Rectangle 229"/>
            <p:cNvSpPr>
              <a:spLocks noChangeArrowheads="1"/>
            </p:cNvSpPr>
            <p:nvPr/>
          </p:nvSpPr>
          <p:spPr bwMode="auto">
            <a:xfrm>
              <a:off x="646" y="717"/>
              <a:ext cx="8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70" name="Rectangle 230"/>
            <p:cNvSpPr>
              <a:spLocks noChangeArrowheads="1"/>
            </p:cNvSpPr>
            <p:nvPr/>
          </p:nvSpPr>
          <p:spPr bwMode="auto">
            <a:xfrm>
              <a:off x="944" y="2969"/>
              <a:ext cx="2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71" name="Rectangle 231"/>
            <p:cNvSpPr>
              <a:spLocks noChangeArrowheads="1"/>
            </p:cNvSpPr>
            <p:nvPr/>
          </p:nvSpPr>
          <p:spPr bwMode="auto">
            <a:xfrm>
              <a:off x="947" y="901"/>
              <a:ext cx="28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772" name="Rectangle 232"/>
            <p:cNvSpPr>
              <a:spLocks noChangeArrowheads="1"/>
            </p:cNvSpPr>
            <p:nvPr/>
          </p:nvSpPr>
          <p:spPr bwMode="auto">
            <a:xfrm>
              <a:off x="1031" y="1270"/>
              <a:ext cx="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3" name="Rectangle 233"/>
            <p:cNvSpPr>
              <a:spLocks noChangeArrowheads="1"/>
            </p:cNvSpPr>
            <p:nvPr/>
          </p:nvSpPr>
          <p:spPr bwMode="auto">
            <a:xfrm>
              <a:off x="1427" y="1648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4" name="Rectangle 234"/>
            <p:cNvSpPr>
              <a:spLocks noChangeArrowheads="1"/>
            </p:cNvSpPr>
            <p:nvPr/>
          </p:nvSpPr>
          <p:spPr bwMode="auto">
            <a:xfrm>
              <a:off x="1425" y="2227"/>
              <a:ext cx="5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5" name="Rectangle 236"/>
            <p:cNvSpPr>
              <a:spLocks noChangeArrowheads="1"/>
            </p:cNvSpPr>
            <p:nvPr/>
          </p:nvSpPr>
          <p:spPr bwMode="auto">
            <a:xfrm>
              <a:off x="668" y="2200"/>
              <a:ext cx="5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6" name="Rectangle 237"/>
            <p:cNvSpPr>
              <a:spLocks noChangeArrowheads="1"/>
            </p:cNvSpPr>
            <p:nvPr/>
          </p:nvSpPr>
          <p:spPr bwMode="auto">
            <a:xfrm>
              <a:off x="658" y="1655"/>
              <a:ext cx="4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9777" name="Line 243"/>
            <p:cNvSpPr>
              <a:spLocks noChangeShapeType="1"/>
            </p:cNvSpPr>
            <p:nvPr/>
          </p:nvSpPr>
          <p:spPr bwMode="auto">
            <a:xfrm flipV="1">
              <a:off x="811" y="1514"/>
              <a:ext cx="1" cy="45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9778" name="Group 247"/>
            <p:cNvGrpSpPr/>
            <p:nvPr/>
          </p:nvGrpSpPr>
          <p:grpSpPr bwMode="auto">
            <a:xfrm>
              <a:off x="696" y="2736"/>
              <a:ext cx="770" cy="384"/>
              <a:chOff x="958" y="2544"/>
              <a:chExt cx="743" cy="288"/>
            </a:xfrm>
          </p:grpSpPr>
          <p:sp>
            <p:nvSpPr>
              <p:cNvPr id="29916" name="Line 203"/>
              <p:cNvSpPr>
                <a:spLocks noChangeShapeType="1"/>
              </p:cNvSpPr>
              <p:nvPr/>
            </p:nvSpPr>
            <p:spPr bwMode="auto">
              <a:xfrm flipV="1">
                <a:off x="1519" y="2560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7" name="Line 204"/>
              <p:cNvSpPr>
                <a:spLocks noChangeShapeType="1"/>
              </p:cNvSpPr>
              <p:nvPr/>
            </p:nvSpPr>
            <p:spPr bwMode="auto">
              <a:xfrm flipV="1">
                <a:off x="1700" y="2544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8" name="Line 208"/>
              <p:cNvSpPr>
                <a:spLocks noChangeShapeType="1"/>
              </p:cNvSpPr>
              <p:nvPr/>
            </p:nvSpPr>
            <p:spPr bwMode="auto">
              <a:xfrm flipV="1">
                <a:off x="958" y="2560"/>
                <a:ext cx="1" cy="25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9" name="Line 245"/>
              <p:cNvSpPr>
                <a:spLocks noChangeShapeType="1"/>
              </p:cNvSpPr>
              <p:nvPr/>
            </p:nvSpPr>
            <p:spPr bwMode="auto">
              <a:xfrm>
                <a:off x="1152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9779" name="Line 246"/>
            <p:cNvSpPr>
              <a:spLocks noChangeShapeType="1"/>
            </p:cNvSpPr>
            <p:nvPr/>
          </p:nvSpPr>
          <p:spPr bwMode="auto">
            <a:xfrm>
              <a:off x="1104" y="2739"/>
              <a:ext cx="0" cy="28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80" name="Line 130"/>
            <p:cNvSpPr>
              <a:spLocks noChangeShapeType="1"/>
            </p:cNvSpPr>
            <p:nvPr/>
          </p:nvSpPr>
          <p:spPr bwMode="auto">
            <a:xfrm>
              <a:off x="4608" y="890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1" name="Line 131"/>
            <p:cNvSpPr>
              <a:spLocks noChangeShapeType="1"/>
            </p:cNvSpPr>
            <p:nvPr/>
          </p:nvSpPr>
          <p:spPr bwMode="auto">
            <a:xfrm flipV="1">
              <a:off x="4608" y="991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2" name="Line 135"/>
            <p:cNvSpPr>
              <a:spLocks noChangeShapeType="1"/>
            </p:cNvSpPr>
            <p:nvPr/>
          </p:nvSpPr>
          <p:spPr bwMode="auto">
            <a:xfrm flipV="1">
              <a:off x="4615" y="2889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3" name="Line 138"/>
            <p:cNvSpPr>
              <a:spLocks noChangeShapeType="1"/>
            </p:cNvSpPr>
            <p:nvPr/>
          </p:nvSpPr>
          <p:spPr bwMode="auto">
            <a:xfrm flipV="1">
              <a:off x="4615" y="2788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4" name="Line 141"/>
            <p:cNvSpPr>
              <a:spLocks noChangeShapeType="1"/>
            </p:cNvSpPr>
            <p:nvPr/>
          </p:nvSpPr>
          <p:spPr bwMode="auto">
            <a:xfrm flipV="1">
              <a:off x="4620" y="2265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5" name="Line 142"/>
            <p:cNvSpPr>
              <a:spLocks noChangeShapeType="1"/>
            </p:cNvSpPr>
            <p:nvPr/>
          </p:nvSpPr>
          <p:spPr bwMode="auto">
            <a:xfrm flipV="1">
              <a:off x="4620" y="2365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6" name="Line 153"/>
            <p:cNvSpPr>
              <a:spLocks noChangeShapeType="1"/>
            </p:cNvSpPr>
            <p:nvPr/>
          </p:nvSpPr>
          <p:spPr bwMode="auto">
            <a:xfrm flipV="1">
              <a:off x="4617" y="1453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7" name="Line 154"/>
            <p:cNvSpPr>
              <a:spLocks noChangeShapeType="1"/>
            </p:cNvSpPr>
            <p:nvPr/>
          </p:nvSpPr>
          <p:spPr bwMode="auto">
            <a:xfrm flipV="1">
              <a:off x="4617" y="1553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8" name="Line 159"/>
            <p:cNvSpPr>
              <a:spLocks noChangeShapeType="1"/>
            </p:cNvSpPr>
            <p:nvPr/>
          </p:nvSpPr>
          <p:spPr bwMode="auto">
            <a:xfrm flipV="1">
              <a:off x="4616" y="1190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9" name="Line 160"/>
            <p:cNvSpPr>
              <a:spLocks noChangeShapeType="1"/>
            </p:cNvSpPr>
            <p:nvPr/>
          </p:nvSpPr>
          <p:spPr bwMode="auto">
            <a:xfrm flipV="1">
              <a:off x="4616" y="1290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0" name="Line 165"/>
            <p:cNvSpPr>
              <a:spLocks noChangeShapeType="1"/>
            </p:cNvSpPr>
            <p:nvPr/>
          </p:nvSpPr>
          <p:spPr bwMode="auto">
            <a:xfrm flipV="1">
              <a:off x="4617" y="2526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1" name="Line 166"/>
            <p:cNvSpPr>
              <a:spLocks noChangeShapeType="1"/>
            </p:cNvSpPr>
            <p:nvPr/>
          </p:nvSpPr>
          <p:spPr bwMode="auto">
            <a:xfrm flipV="1">
              <a:off x="4617" y="2627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2" name="Line 171"/>
            <p:cNvSpPr>
              <a:spLocks noChangeShapeType="1"/>
            </p:cNvSpPr>
            <p:nvPr/>
          </p:nvSpPr>
          <p:spPr bwMode="auto">
            <a:xfrm flipV="1">
              <a:off x="4615" y="1739"/>
              <a:ext cx="1" cy="10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3" name="Line 172"/>
            <p:cNvSpPr>
              <a:spLocks noChangeShapeType="1"/>
            </p:cNvSpPr>
            <p:nvPr/>
          </p:nvSpPr>
          <p:spPr bwMode="auto">
            <a:xfrm flipV="1">
              <a:off x="4615" y="1841"/>
              <a:ext cx="1" cy="99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9794" name="Group 252"/>
            <p:cNvGrpSpPr/>
            <p:nvPr/>
          </p:nvGrpSpPr>
          <p:grpSpPr bwMode="auto">
            <a:xfrm>
              <a:off x="4620" y="888"/>
              <a:ext cx="188" cy="2109"/>
              <a:chOff x="4620" y="1027"/>
              <a:chExt cx="188" cy="2109"/>
            </a:xfrm>
          </p:grpSpPr>
          <p:sp>
            <p:nvSpPr>
              <p:cNvPr id="29900" name="Freeform 253"/>
              <p:cNvSpPr/>
              <p:nvPr/>
            </p:nvSpPr>
            <p:spPr bwMode="auto">
              <a:xfrm>
                <a:off x="4620" y="1027"/>
                <a:ext cx="178" cy="130"/>
              </a:xfrm>
              <a:custGeom>
                <a:avLst/>
                <a:gdLst>
                  <a:gd name="T0" fmla="*/ 46 w 686"/>
                  <a:gd name="T1" fmla="*/ 31 h 552"/>
                  <a:gd name="T2" fmla="*/ 46 w 686"/>
                  <a:gd name="T3" fmla="*/ 0 h 552"/>
                  <a:gd name="T4" fmla="*/ 0 w 686"/>
                  <a:gd name="T5" fmla="*/ 26 h 55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2"/>
                  <a:gd name="T11" fmla="*/ 686 w 686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2">
                    <a:moveTo>
                      <a:pt x="686" y="552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1" name="Freeform 254"/>
              <p:cNvSpPr/>
              <p:nvPr/>
            </p:nvSpPr>
            <p:spPr bwMode="auto">
              <a:xfrm>
                <a:off x="4620" y="1138"/>
                <a:ext cx="178" cy="101"/>
              </a:xfrm>
              <a:custGeom>
                <a:avLst/>
                <a:gdLst>
                  <a:gd name="T0" fmla="*/ 0 w 686"/>
                  <a:gd name="T1" fmla="*/ 0 h 423"/>
                  <a:gd name="T2" fmla="*/ 46 w 686"/>
                  <a:gd name="T3" fmla="*/ 24 h 423"/>
                  <a:gd name="T4" fmla="*/ 46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8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2" name="Freeform 255"/>
              <p:cNvSpPr/>
              <p:nvPr/>
            </p:nvSpPr>
            <p:spPr bwMode="auto">
              <a:xfrm>
                <a:off x="4627" y="2924"/>
                <a:ext cx="176" cy="131"/>
              </a:xfrm>
              <a:custGeom>
                <a:avLst/>
                <a:gdLst>
                  <a:gd name="T0" fmla="*/ 45 w 686"/>
                  <a:gd name="T1" fmla="*/ 31 h 553"/>
                  <a:gd name="T2" fmla="*/ 45 w 686"/>
                  <a:gd name="T3" fmla="*/ 0 h 553"/>
                  <a:gd name="T4" fmla="*/ 0 w 686"/>
                  <a:gd name="T5" fmla="*/ 27 h 55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3"/>
                  <a:gd name="T11" fmla="*/ 686 w 686"/>
                  <a:gd name="T12" fmla="*/ 553 h 5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3">
                    <a:moveTo>
                      <a:pt x="686" y="553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3" name="Freeform 256"/>
              <p:cNvSpPr/>
              <p:nvPr/>
            </p:nvSpPr>
            <p:spPr bwMode="auto">
              <a:xfrm>
                <a:off x="4627" y="3036"/>
                <a:ext cx="176" cy="100"/>
              </a:xfrm>
              <a:custGeom>
                <a:avLst/>
                <a:gdLst>
                  <a:gd name="T0" fmla="*/ 0 w 686"/>
                  <a:gd name="T1" fmla="*/ 0 h 422"/>
                  <a:gd name="T2" fmla="*/ 45 w 686"/>
                  <a:gd name="T3" fmla="*/ 24 h 422"/>
                  <a:gd name="T4" fmla="*/ 45 w 686"/>
                  <a:gd name="T5" fmla="*/ 5 h 42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2"/>
                  <a:gd name="T11" fmla="*/ 686 w 686"/>
                  <a:gd name="T12" fmla="*/ 422 h 42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2">
                    <a:moveTo>
                      <a:pt x="0" y="0"/>
                    </a:moveTo>
                    <a:lnTo>
                      <a:pt x="686" y="422"/>
                    </a:lnTo>
                    <a:lnTo>
                      <a:pt x="686" y="79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4" name="Freeform 257"/>
              <p:cNvSpPr/>
              <p:nvPr/>
            </p:nvSpPr>
            <p:spPr bwMode="auto">
              <a:xfrm>
                <a:off x="4632" y="2512"/>
                <a:ext cx="176" cy="101"/>
              </a:xfrm>
              <a:custGeom>
                <a:avLst/>
                <a:gdLst>
                  <a:gd name="T0" fmla="*/ 0 w 686"/>
                  <a:gd name="T1" fmla="*/ 0 h 423"/>
                  <a:gd name="T2" fmla="*/ 45 w 686"/>
                  <a:gd name="T3" fmla="*/ 24 h 423"/>
                  <a:gd name="T4" fmla="*/ 45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8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5" name="Freeform 258"/>
              <p:cNvSpPr/>
              <p:nvPr/>
            </p:nvSpPr>
            <p:spPr bwMode="auto">
              <a:xfrm>
                <a:off x="4632" y="2400"/>
                <a:ext cx="176" cy="131"/>
              </a:xfrm>
              <a:custGeom>
                <a:avLst/>
                <a:gdLst>
                  <a:gd name="T0" fmla="*/ 45 w 686"/>
                  <a:gd name="T1" fmla="*/ 31 h 552"/>
                  <a:gd name="T2" fmla="*/ 45 w 686"/>
                  <a:gd name="T3" fmla="*/ 0 h 552"/>
                  <a:gd name="T4" fmla="*/ 0 w 686"/>
                  <a:gd name="T5" fmla="*/ 27 h 55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2"/>
                  <a:gd name="T11" fmla="*/ 686 w 686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2">
                    <a:moveTo>
                      <a:pt x="686" y="552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6" name="Freeform 259"/>
              <p:cNvSpPr/>
              <p:nvPr/>
            </p:nvSpPr>
            <p:spPr bwMode="auto">
              <a:xfrm>
                <a:off x="4630" y="2237"/>
                <a:ext cx="178" cy="100"/>
              </a:xfrm>
              <a:custGeom>
                <a:avLst/>
                <a:gdLst>
                  <a:gd name="T0" fmla="*/ 0 w 686"/>
                  <a:gd name="T1" fmla="*/ 0 h 423"/>
                  <a:gd name="T2" fmla="*/ 46 w 686"/>
                  <a:gd name="T3" fmla="*/ 24 h 423"/>
                  <a:gd name="T4" fmla="*/ 46 w 686"/>
                  <a:gd name="T5" fmla="*/ 4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8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7" name="Freeform 260"/>
              <p:cNvSpPr/>
              <p:nvPr/>
            </p:nvSpPr>
            <p:spPr bwMode="auto">
              <a:xfrm>
                <a:off x="4630" y="2124"/>
                <a:ext cx="178" cy="131"/>
              </a:xfrm>
              <a:custGeom>
                <a:avLst/>
                <a:gdLst>
                  <a:gd name="T0" fmla="*/ 46 w 686"/>
                  <a:gd name="T1" fmla="*/ 31 h 552"/>
                  <a:gd name="T2" fmla="*/ 46 w 686"/>
                  <a:gd name="T3" fmla="*/ 0 h 552"/>
                  <a:gd name="T4" fmla="*/ 0 w 686"/>
                  <a:gd name="T5" fmla="*/ 27 h 55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2"/>
                  <a:gd name="T11" fmla="*/ 686 w 686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2">
                    <a:moveTo>
                      <a:pt x="686" y="552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8" name="Freeform 261"/>
              <p:cNvSpPr/>
              <p:nvPr/>
            </p:nvSpPr>
            <p:spPr bwMode="auto">
              <a:xfrm>
                <a:off x="4629" y="1700"/>
                <a:ext cx="177" cy="101"/>
              </a:xfrm>
              <a:custGeom>
                <a:avLst/>
                <a:gdLst>
                  <a:gd name="T0" fmla="*/ 0 w 686"/>
                  <a:gd name="T1" fmla="*/ 0 h 423"/>
                  <a:gd name="T2" fmla="*/ 46 w 686"/>
                  <a:gd name="T3" fmla="*/ 24 h 423"/>
                  <a:gd name="T4" fmla="*/ 46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9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09" name="Freeform 262"/>
              <p:cNvSpPr/>
              <p:nvPr/>
            </p:nvSpPr>
            <p:spPr bwMode="auto">
              <a:xfrm>
                <a:off x="4629" y="1588"/>
                <a:ext cx="177" cy="131"/>
              </a:xfrm>
              <a:custGeom>
                <a:avLst/>
                <a:gdLst>
                  <a:gd name="T0" fmla="*/ 46 w 686"/>
                  <a:gd name="T1" fmla="*/ 31 h 553"/>
                  <a:gd name="T2" fmla="*/ 46 w 686"/>
                  <a:gd name="T3" fmla="*/ 0 h 553"/>
                  <a:gd name="T4" fmla="*/ 0 w 686"/>
                  <a:gd name="T5" fmla="*/ 27 h 55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3"/>
                  <a:gd name="T11" fmla="*/ 686 w 686"/>
                  <a:gd name="T12" fmla="*/ 553 h 5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3">
                    <a:moveTo>
                      <a:pt x="686" y="553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0" name="Freeform 263"/>
              <p:cNvSpPr/>
              <p:nvPr/>
            </p:nvSpPr>
            <p:spPr bwMode="auto">
              <a:xfrm>
                <a:off x="4628" y="1437"/>
                <a:ext cx="176" cy="101"/>
              </a:xfrm>
              <a:custGeom>
                <a:avLst/>
                <a:gdLst>
                  <a:gd name="T0" fmla="*/ 0 w 686"/>
                  <a:gd name="T1" fmla="*/ 0 h 423"/>
                  <a:gd name="T2" fmla="*/ 45 w 686"/>
                  <a:gd name="T3" fmla="*/ 24 h 423"/>
                  <a:gd name="T4" fmla="*/ 45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9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1" name="Freeform 264"/>
              <p:cNvSpPr/>
              <p:nvPr/>
            </p:nvSpPr>
            <p:spPr bwMode="auto">
              <a:xfrm>
                <a:off x="4628" y="1326"/>
                <a:ext cx="176" cy="130"/>
              </a:xfrm>
              <a:custGeom>
                <a:avLst/>
                <a:gdLst>
                  <a:gd name="T0" fmla="*/ 45 w 686"/>
                  <a:gd name="T1" fmla="*/ 31 h 553"/>
                  <a:gd name="T2" fmla="*/ 45 w 686"/>
                  <a:gd name="T3" fmla="*/ 0 h 553"/>
                  <a:gd name="T4" fmla="*/ 0 w 686"/>
                  <a:gd name="T5" fmla="*/ 26 h 55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3"/>
                  <a:gd name="T11" fmla="*/ 686 w 686"/>
                  <a:gd name="T12" fmla="*/ 553 h 5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3">
                    <a:moveTo>
                      <a:pt x="686" y="553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2" name="Freeform 265"/>
              <p:cNvSpPr/>
              <p:nvPr/>
            </p:nvSpPr>
            <p:spPr bwMode="auto">
              <a:xfrm>
                <a:off x="4629" y="2774"/>
                <a:ext cx="177" cy="101"/>
              </a:xfrm>
              <a:custGeom>
                <a:avLst/>
                <a:gdLst>
                  <a:gd name="T0" fmla="*/ 0 w 686"/>
                  <a:gd name="T1" fmla="*/ 0 h 423"/>
                  <a:gd name="T2" fmla="*/ 46 w 686"/>
                  <a:gd name="T3" fmla="*/ 24 h 423"/>
                  <a:gd name="T4" fmla="*/ 46 w 686"/>
                  <a:gd name="T5" fmla="*/ 5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9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3" name="Freeform 266"/>
              <p:cNvSpPr/>
              <p:nvPr/>
            </p:nvSpPr>
            <p:spPr bwMode="auto">
              <a:xfrm>
                <a:off x="4629" y="2662"/>
                <a:ext cx="177" cy="131"/>
              </a:xfrm>
              <a:custGeom>
                <a:avLst/>
                <a:gdLst>
                  <a:gd name="T0" fmla="*/ 46 w 686"/>
                  <a:gd name="T1" fmla="*/ 31 h 553"/>
                  <a:gd name="T2" fmla="*/ 46 w 686"/>
                  <a:gd name="T3" fmla="*/ 0 h 553"/>
                  <a:gd name="T4" fmla="*/ 0 w 686"/>
                  <a:gd name="T5" fmla="*/ 27 h 55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3"/>
                  <a:gd name="T11" fmla="*/ 686 w 686"/>
                  <a:gd name="T12" fmla="*/ 553 h 5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3">
                    <a:moveTo>
                      <a:pt x="686" y="553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4" name="Freeform 267"/>
              <p:cNvSpPr/>
              <p:nvPr/>
            </p:nvSpPr>
            <p:spPr bwMode="auto">
              <a:xfrm>
                <a:off x="4627" y="1988"/>
                <a:ext cx="176" cy="99"/>
              </a:xfrm>
              <a:custGeom>
                <a:avLst/>
                <a:gdLst>
                  <a:gd name="T0" fmla="*/ 0 w 686"/>
                  <a:gd name="T1" fmla="*/ 0 h 423"/>
                  <a:gd name="T2" fmla="*/ 45 w 686"/>
                  <a:gd name="T3" fmla="*/ 23 h 423"/>
                  <a:gd name="T4" fmla="*/ 45 w 686"/>
                  <a:gd name="T5" fmla="*/ 4 h 423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423"/>
                  <a:gd name="T11" fmla="*/ 686 w 686"/>
                  <a:gd name="T12" fmla="*/ 423 h 4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423">
                    <a:moveTo>
                      <a:pt x="0" y="0"/>
                    </a:moveTo>
                    <a:lnTo>
                      <a:pt x="686" y="423"/>
                    </a:lnTo>
                    <a:lnTo>
                      <a:pt x="686" y="78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15" name="Freeform 268"/>
              <p:cNvSpPr/>
              <p:nvPr/>
            </p:nvSpPr>
            <p:spPr bwMode="auto">
              <a:xfrm>
                <a:off x="4627" y="1875"/>
                <a:ext cx="176" cy="131"/>
              </a:xfrm>
              <a:custGeom>
                <a:avLst/>
                <a:gdLst>
                  <a:gd name="T0" fmla="*/ 45 w 686"/>
                  <a:gd name="T1" fmla="*/ 31 h 552"/>
                  <a:gd name="T2" fmla="*/ 45 w 686"/>
                  <a:gd name="T3" fmla="*/ 0 h 552"/>
                  <a:gd name="T4" fmla="*/ 0 w 686"/>
                  <a:gd name="T5" fmla="*/ 27 h 552"/>
                  <a:gd name="T6" fmla="*/ 0 60000 65536"/>
                  <a:gd name="T7" fmla="*/ 0 60000 65536"/>
                  <a:gd name="T8" fmla="*/ 0 60000 65536"/>
                  <a:gd name="T9" fmla="*/ 0 w 686"/>
                  <a:gd name="T10" fmla="*/ 0 h 552"/>
                  <a:gd name="T11" fmla="*/ 686 w 686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6" h="552">
                    <a:moveTo>
                      <a:pt x="686" y="552"/>
                    </a:moveTo>
                    <a:lnTo>
                      <a:pt x="686" y="0"/>
                    </a:lnTo>
                    <a:lnTo>
                      <a:pt x="0" y="474"/>
                    </a:lnTo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95" name="Group 270"/>
            <p:cNvGrpSpPr/>
            <p:nvPr/>
          </p:nvGrpSpPr>
          <p:grpSpPr bwMode="auto">
            <a:xfrm>
              <a:off x="2496" y="948"/>
              <a:ext cx="200" cy="2109"/>
              <a:chOff x="4620" y="1035"/>
              <a:chExt cx="200" cy="2109"/>
            </a:xfrm>
          </p:grpSpPr>
          <p:sp>
            <p:nvSpPr>
              <p:cNvPr id="29867" name="Line 271"/>
              <p:cNvSpPr>
                <a:spLocks noChangeShapeType="1"/>
              </p:cNvSpPr>
              <p:nvPr/>
            </p:nvSpPr>
            <p:spPr bwMode="auto">
              <a:xfrm>
                <a:off x="4620" y="1037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8" name="Line 272"/>
              <p:cNvSpPr>
                <a:spLocks noChangeShapeType="1"/>
              </p:cNvSpPr>
              <p:nvPr/>
            </p:nvSpPr>
            <p:spPr bwMode="auto">
              <a:xfrm flipV="1">
                <a:off x="4620" y="1138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9" name="Line 273"/>
              <p:cNvSpPr>
                <a:spLocks noChangeShapeType="1"/>
              </p:cNvSpPr>
              <p:nvPr/>
            </p:nvSpPr>
            <p:spPr bwMode="auto">
              <a:xfrm flipV="1">
                <a:off x="4627" y="3036"/>
                <a:ext cx="1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0" name="Line 274"/>
              <p:cNvSpPr>
                <a:spLocks noChangeShapeType="1"/>
              </p:cNvSpPr>
              <p:nvPr/>
            </p:nvSpPr>
            <p:spPr bwMode="auto">
              <a:xfrm flipV="1">
                <a:off x="4627" y="2935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1" name="Line 275"/>
              <p:cNvSpPr>
                <a:spLocks noChangeShapeType="1"/>
              </p:cNvSpPr>
              <p:nvPr/>
            </p:nvSpPr>
            <p:spPr bwMode="auto">
              <a:xfrm flipV="1">
                <a:off x="4632" y="2412"/>
                <a:ext cx="1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2" name="Line 276"/>
              <p:cNvSpPr>
                <a:spLocks noChangeShapeType="1"/>
              </p:cNvSpPr>
              <p:nvPr/>
            </p:nvSpPr>
            <p:spPr bwMode="auto">
              <a:xfrm flipV="1">
                <a:off x="4632" y="2512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3" name="Line 277"/>
              <p:cNvSpPr>
                <a:spLocks noChangeShapeType="1"/>
              </p:cNvSpPr>
              <p:nvPr/>
            </p:nvSpPr>
            <p:spPr bwMode="auto">
              <a:xfrm flipV="1">
                <a:off x="4630" y="2136"/>
                <a:ext cx="2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4" name="Line 278"/>
              <p:cNvSpPr>
                <a:spLocks noChangeShapeType="1"/>
              </p:cNvSpPr>
              <p:nvPr/>
            </p:nvSpPr>
            <p:spPr bwMode="auto">
              <a:xfrm flipV="1">
                <a:off x="4630" y="2237"/>
                <a:ext cx="2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5" name="Line 279"/>
              <p:cNvSpPr>
                <a:spLocks noChangeShapeType="1"/>
              </p:cNvSpPr>
              <p:nvPr/>
            </p:nvSpPr>
            <p:spPr bwMode="auto">
              <a:xfrm flipV="1">
                <a:off x="4629" y="1600"/>
                <a:ext cx="1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6" name="Line 280"/>
              <p:cNvSpPr>
                <a:spLocks noChangeShapeType="1"/>
              </p:cNvSpPr>
              <p:nvPr/>
            </p:nvSpPr>
            <p:spPr bwMode="auto">
              <a:xfrm flipV="1">
                <a:off x="4629" y="1700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7" name="Line 281"/>
              <p:cNvSpPr>
                <a:spLocks noChangeShapeType="1"/>
              </p:cNvSpPr>
              <p:nvPr/>
            </p:nvSpPr>
            <p:spPr bwMode="auto">
              <a:xfrm flipV="1">
                <a:off x="4628" y="1337"/>
                <a:ext cx="1" cy="10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8" name="Line 282"/>
              <p:cNvSpPr>
                <a:spLocks noChangeShapeType="1"/>
              </p:cNvSpPr>
              <p:nvPr/>
            </p:nvSpPr>
            <p:spPr bwMode="auto">
              <a:xfrm flipV="1">
                <a:off x="4628" y="1437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79" name="Line 283"/>
              <p:cNvSpPr>
                <a:spLocks noChangeShapeType="1"/>
              </p:cNvSpPr>
              <p:nvPr/>
            </p:nvSpPr>
            <p:spPr bwMode="auto">
              <a:xfrm flipV="1">
                <a:off x="4629" y="2673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80" name="Line 284"/>
              <p:cNvSpPr>
                <a:spLocks noChangeShapeType="1"/>
              </p:cNvSpPr>
              <p:nvPr/>
            </p:nvSpPr>
            <p:spPr bwMode="auto">
              <a:xfrm flipV="1">
                <a:off x="4629" y="2774"/>
                <a:ext cx="1" cy="10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81" name="Line 285"/>
              <p:cNvSpPr>
                <a:spLocks noChangeShapeType="1"/>
              </p:cNvSpPr>
              <p:nvPr/>
            </p:nvSpPr>
            <p:spPr bwMode="auto">
              <a:xfrm flipV="1">
                <a:off x="4627" y="1886"/>
                <a:ext cx="1" cy="10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82" name="Line 286"/>
              <p:cNvSpPr>
                <a:spLocks noChangeShapeType="1"/>
              </p:cNvSpPr>
              <p:nvPr/>
            </p:nvSpPr>
            <p:spPr bwMode="auto">
              <a:xfrm flipV="1">
                <a:off x="4627" y="1988"/>
                <a:ext cx="1" cy="99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883" name="Group 287"/>
              <p:cNvGrpSpPr/>
              <p:nvPr/>
            </p:nvGrpSpPr>
            <p:grpSpPr bwMode="auto">
              <a:xfrm>
                <a:off x="4632" y="1035"/>
                <a:ext cx="188" cy="2109"/>
                <a:chOff x="4620" y="1027"/>
                <a:chExt cx="188" cy="2109"/>
              </a:xfrm>
            </p:grpSpPr>
            <p:sp>
              <p:nvSpPr>
                <p:cNvPr id="29884" name="Freeform 288"/>
                <p:cNvSpPr/>
                <p:nvPr/>
              </p:nvSpPr>
              <p:spPr bwMode="auto">
                <a:xfrm>
                  <a:off x="4620" y="1027"/>
                  <a:ext cx="178" cy="130"/>
                </a:xfrm>
                <a:custGeom>
                  <a:avLst/>
                  <a:gdLst>
                    <a:gd name="T0" fmla="*/ 46 w 686"/>
                    <a:gd name="T1" fmla="*/ 31 h 552"/>
                    <a:gd name="T2" fmla="*/ 46 w 686"/>
                    <a:gd name="T3" fmla="*/ 0 h 552"/>
                    <a:gd name="T4" fmla="*/ 0 w 686"/>
                    <a:gd name="T5" fmla="*/ 26 h 55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2"/>
                    <a:gd name="T11" fmla="*/ 686 w 686"/>
                    <a:gd name="T12" fmla="*/ 552 h 5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2">
                      <a:moveTo>
                        <a:pt x="686" y="552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5" name="Freeform 289"/>
                <p:cNvSpPr/>
                <p:nvPr/>
              </p:nvSpPr>
              <p:spPr bwMode="auto">
                <a:xfrm>
                  <a:off x="4620" y="1138"/>
                  <a:ext cx="178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6 w 686"/>
                    <a:gd name="T3" fmla="*/ 24 h 423"/>
                    <a:gd name="T4" fmla="*/ 46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8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6" name="Freeform 290"/>
                <p:cNvSpPr/>
                <p:nvPr/>
              </p:nvSpPr>
              <p:spPr bwMode="auto">
                <a:xfrm>
                  <a:off x="4627" y="2924"/>
                  <a:ext cx="176" cy="131"/>
                </a:xfrm>
                <a:custGeom>
                  <a:avLst/>
                  <a:gdLst>
                    <a:gd name="T0" fmla="*/ 45 w 686"/>
                    <a:gd name="T1" fmla="*/ 31 h 553"/>
                    <a:gd name="T2" fmla="*/ 45 w 686"/>
                    <a:gd name="T3" fmla="*/ 0 h 553"/>
                    <a:gd name="T4" fmla="*/ 0 w 686"/>
                    <a:gd name="T5" fmla="*/ 27 h 55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3"/>
                    <a:gd name="T11" fmla="*/ 686 w 686"/>
                    <a:gd name="T12" fmla="*/ 553 h 5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3">
                      <a:moveTo>
                        <a:pt x="686" y="553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7" name="Freeform 291"/>
                <p:cNvSpPr/>
                <p:nvPr/>
              </p:nvSpPr>
              <p:spPr bwMode="auto">
                <a:xfrm>
                  <a:off x="4627" y="3036"/>
                  <a:ext cx="176" cy="100"/>
                </a:xfrm>
                <a:custGeom>
                  <a:avLst/>
                  <a:gdLst>
                    <a:gd name="T0" fmla="*/ 0 w 686"/>
                    <a:gd name="T1" fmla="*/ 0 h 422"/>
                    <a:gd name="T2" fmla="*/ 45 w 686"/>
                    <a:gd name="T3" fmla="*/ 24 h 422"/>
                    <a:gd name="T4" fmla="*/ 45 w 686"/>
                    <a:gd name="T5" fmla="*/ 5 h 42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2"/>
                    <a:gd name="T11" fmla="*/ 686 w 686"/>
                    <a:gd name="T12" fmla="*/ 422 h 4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2">
                      <a:moveTo>
                        <a:pt x="0" y="0"/>
                      </a:moveTo>
                      <a:lnTo>
                        <a:pt x="686" y="422"/>
                      </a:lnTo>
                      <a:lnTo>
                        <a:pt x="686" y="79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8" name="Freeform 292"/>
                <p:cNvSpPr/>
                <p:nvPr/>
              </p:nvSpPr>
              <p:spPr bwMode="auto">
                <a:xfrm>
                  <a:off x="4632" y="2512"/>
                  <a:ext cx="176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5 w 686"/>
                    <a:gd name="T3" fmla="*/ 24 h 423"/>
                    <a:gd name="T4" fmla="*/ 45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8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89" name="Freeform 293"/>
                <p:cNvSpPr/>
                <p:nvPr/>
              </p:nvSpPr>
              <p:spPr bwMode="auto">
                <a:xfrm>
                  <a:off x="4632" y="2400"/>
                  <a:ext cx="176" cy="131"/>
                </a:xfrm>
                <a:custGeom>
                  <a:avLst/>
                  <a:gdLst>
                    <a:gd name="T0" fmla="*/ 45 w 686"/>
                    <a:gd name="T1" fmla="*/ 31 h 552"/>
                    <a:gd name="T2" fmla="*/ 45 w 686"/>
                    <a:gd name="T3" fmla="*/ 0 h 552"/>
                    <a:gd name="T4" fmla="*/ 0 w 686"/>
                    <a:gd name="T5" fmla="*/ 27 h 55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2"/>
                    <a:gd name="T11" fmla="*/ 686 w 686"/>
                    <a:gd name="T12" fmla="*/ 552 h 5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2">
                      <a:moveTo>
                        <a:pt x="686" y="552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0" name="Freeform 294"/>
                <p:cNvSpPr/>
                <p:nvPr/>
              </p:nvSpPr>
              <p:spPr bwMode="auto">
                <a:xfrm>
                  <a:off x="4630" y="2237"/>
                  <a:ext cx="178" cy="100"/>
                </a:xfrm>
                <a:custGeom>
                  <a:avLst/>
                  <a:gdLst>
                    <a:gd name="T0" fmla="*/ 0 w 686"/>
                    <a:gd name="T1" fmla="*/ 0 h 423"/>
                    <a:gd name="T2" fmla="*/ 46 w 686"/>
                    <a:gd name="T3" fmla="*/ 24 h 423"/>
                    <a:gd name="T4" fmla="*/ 46 w 686"/>
                    <a:gd name="T5" fmla="*/ 4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8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1" name="Freeform 295"/>
                <p:cNvSpPr/>
                <p:nvPr/>
              </p:nvSpPr>
              <p:spPr bwMode="auto">
                <a:xfrm>
                  <a:off x="4630" y="2124"/>
                  <a:ext cx="178" cy="131"/>
                </a:xfrm>
                <a:custGeom>
                  <a:avLst/>
                  <a:gdLst>
                    <a:gd name="T0" fmla="*/ 46 w 686"/>
                    <a:gd name="T1" fmla="*/ 31 h 552"/>
                    <a:gd name="T2" fmla="*/ 46 w 686"/>
                    <a:gd name="T3" fmla="*/ 0 h 552"/>
                    <a:gd name="T4" fmla="*/ 0 w 686"/>
                    <a:gd name="T5" fmla="*/ 27 h 55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2"/>
                    <a:gd name="T11" fmla="*/ 686 w 686"/>
                    <a:gd name="T12" fmla="*/ 552 h 5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2">
                      <a:moveTo>
                        <a:pt x="686" y="552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2" name="Freeform 296"/>
                <p:cNvSpPr/>
                <p:nvPr/>
              </p:nvSpPr>
              <p:spPr bwMode="auto">
                <a:xfrm>
                  <a:off x="4629" y="1700"/>
                  <a:ext cx="177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6 w 686"/>
                    <a:gd name="T3" fmla="*/ 24 h 423"/>
                    <a:gd name="T4" fmla="*/ 46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9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3" name="Freeform 297"/>
                <p:cNvSpPr/>
                <p:nvPr/>
              </p:nvSpPr>
              <p:spPr bwMode="auto">
                <a:xfrm>
                  <a:off x="4629" y="1588"/>
                  <a:ext cx="177" cy="131"/>
                </a:xfrm>
                <a:custGeom>
                  <a:avLst/>
                  <a:gdLst>
                    <a:gd name="T0" fmla="*/ 46 w 686"/>
                    <a:gd name="T1" fmla="*/ 31 h 553"/>
                    <a:gd name="T2" fmla="*/ 46 w 686"/>
                    <a:gd name="T3" fmla="*/ 0 h 553"/>
                    <a:gd name="T4" fmla="*/ 0 w 686"/>
                    <a:gd name="T5" fmla="*/ 27 h 55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3"/>
                    <a:gd name="T11" fmla="*/ 686 w 686"/>
                    <a:gd name="T12" fmla="*/ 553 h 5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3">
                      <a:moveTo>
                        <a:pt x="686" y="553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4" name="Freeform 298"/>
                <p:cNvSpPr/>
                <p:nvPr/>
              </p:nvSpPr>
              <p:spPr bwMode="auto">
                <a:xfrm>
                  <a:off x="4628" y="1437"/>
                  <a:ext cx="176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5 w 686"/>
                    <a:gd name="T3" fmla="*/ 24 h 423"/>
                    <a:gd name="T4" fmla="*/ 45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9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5" name="Freeform 299"/>
                <p:cNvSpPr/>
                <p:nvPr/>
              </p:nvSpPr>
              <p:spPr bwMode="auto">
                <a:xfrm>
                  <a:off x="4628" y="1326"/>
                  <a:ext cx="176" cy="130"/>
                </a:xfrm>
                <a:custGeom>
                  <a:avLst/>
                  <a:gdLst>
                    <a:gd name="T0" fmla="*/ 45 w 686"/>
                    <a:gd name="T1" fmla="*/ 31 h 553"/>
                    <a:gd name="T2" fmla="*/ 45 w 686"/>
                    <a:gd name="T3" fmla="*/ 0 h 553"/>
                    <a:gd name="T4" fmla="*/ 0 w 686"/>
                    <a:gd name="T5" fmla="*/ 26 h 55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3"/>
                    <a:gd name="T11" fmla="*/ 686 w 686"/>
                    <a:gd name="T12" fmla="*/ 553 h 5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3">
                      <a:moveTo>
                        <a:pt x="686" y="553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6" name="Freeform 300"/>
                <p:cNvSpPr/>
                <p:nvPr/>
              </p:nvSpPr>
              <p:spPr bwMode="auto">
                <a:xfrm>
                  <a:off x="4629" y="2774"/>
                  <a:ext cx="177" cy="101"/>
                </a:xfrm>
                <a:custGeom>
                  <a:avLst/>
                  <a:gdLst>
                    <a:gd name="T0" fmla="*/ 0 w 686"/>
                    <a:gd name="T1" fmla="*/ 0 h 423"/>
                    <a:gd name="T2" fmla="*/ 46 w 686"/>
                    <a:gd name="T3" fmla="*/ 24 h 423"/>
                    <a:gd name="T4" fmla="*/ 46 w 686"/>
                    <a:gd name="T5" fmla="*/ 5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9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7" name="Freeform 301"/>
                <p:cNvSpPr/>
                <p:nvPr/>
              </p:nvSpPr>
              <p:spPr bwMode="auto">
                <a:xfrm>
                  <a:off x="4629" y="2662"/>
                  <a:ext cx="177" cy="131"/>
                </a:xfrm>
                <a:custGeom>
                  <a:avLst/>
                  <a:gdLst>
                    <a:gd name="T0" fmla="*/ 46 w 686"/>
                    <a:gd name="T1" fmla="*/ 31 h 553"/>
                    <a:gd name="T2" fmla="*/ 46 w 686"/>
                    <a:gd name="T3" fmla="*/ 0 h 553"/>
                    <a:gd name="T4" fmla="*/ 0 w 686"/>
                    <a:gd name="T5" fmla="*/ 27 h 55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3"/>
                    <a:gd name="T11" fmla="*/ 686 w 686"/>
                    <a:gd name="T12" fmla="*/ 553 h 5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3">
                      <a:moveTo>
                        <a:pt x="686" y="553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8" name="Freeform 302"/>
                <p:cNvSpPr/>
                <p:nvPr/>
              </p:nvSpPr>
              <p:spPr bwMode="auto">
                <a:xfrm>
                  <a:off x="4627" y="1988"/>
                  <a:ext cx="176" cy="99"/>
                </a:xfrm>
                <a:custGeom>
                  <a:avLst/>
                  <a:gdLst>
                    <a:gd name="T0" fmla="*/ 0 w 686"/>
                    <a:gd name="T1" fmla="*/ 0 h 423"/>
                    <a:gd name="T2" fmla="*/ 45 w 686"/>
                    <a:gd name="T3" fmla="*/ 23 h 423"/>
                    <a:gd name="T4" fmla="*/ 45 w 686"/>
                    <a:gd name="T5" fmla="*/ 4 h 423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423"/>
                    <a:gd name="T11" fmla="*/ 686 w 686"/>
                    <a:gd name="T12" fmla="*/ 423 h 4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423">
                      <a:moveTo>
                        <a:pt x="0" y="0"/>
                      </a:moveTo>
                      <a:lnTo>
                        <a:pt x="686" y="423"/>
                      </a:lnTo>
                      <a:lnTo>
                        <a:pt x="686" y="78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99" name="Freeform 303"/>
                <p:cNvSpPr/>
                <p:nvPr/>
              </p:nvSpPr>
              <p:spPr bwMode="auto">
                <a:xfrm>
                  <a:off x="4627" y="1875"/>
                  <a:ext cx="176" cy="131"/>
                </a:xfrm>
                <a:custGeom>
                  <a:avLst/>
                  <a:gdLst>
                    <a:gd name="T0" fmla="*/ 45 w 686"/>
                    <a:gd name="T1" fmla="*/ 31 h 552"/>
                    <a:gd name="T2" fmla="*/ 45 w 686"/>
                    <a:gd name="T3" fmla="*/ 0 h 552"/>
                    <a:gd name="T4" fmla="*/ 0 w 686"/>
                    <a:gd name="T5" fmla="*/ 27 h 55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552"/>
                    <a:gd name="T11" fmla="*/ 686 w 686"/>
                    <a:gd name="T12" fmla="*/ 552 h 5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552">
                      <a:moveTo>
                        <a:pt x="686" y="552"/>
                      </a:moveTo>
                      <a:lnTo>
                        <a:pt x="686" y="0"/>
                      </a:lnTo>
                      <a:lnTo>
                        <a:pt x="0" y="474"/>
                      </a:ln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9796" name="Freeform 111"/>
            <p:cNvSpPr/>
            <p:nvPr/>
          </p:nvSpPr>
          <p:spPr bwMode="auto">
            <a:xfrm>
              <a:off x="4059" y="937"/>
              <a:ext cx="113" cy="90"/>
            </a:xfrm>
            <a:custGeom>
              <a:avLst/>
              <a:gdLst>
                <a:gd name="T0" fmla="*/ 11 w 401"/>
                <a:gd name="T1" fmla="*/ 0 h 384"/>
                <a:gd name="T2" fmla="*/ 11 w 401"/>
                <a:gd name="T3" fmla="*/ 0 h 384"/>
                <a:gd name="T4" fmla="*/ 11 w 401"/>
                <a:gd name="T5" fmla="*/ 0 h 384"/>
                <a:gd name="T6" fmla="*/ 11 w 401"/>
                <a:gd name="T7" fmla="*/ 0 h 384"/>
                <a:gd name="T8" fmla="*/ 11 w 401"/>
                <a:gd name="T9" fmla="*/ 0 h 384"/>
                <a:gd name="T10" fmla="*/ 9 w 401"/>
                <a:gd name="T11" fmla="*/ 1 h 384"/>
                <a:gd name="T12" fmla="*/ 7 w 401"/>
                <a:gd name="T13" fmla="*/ 1 h 384"/>
                <a:gd name="T14" fmla="*/ 4 w 401"/>
                <a:gd name="T15" fmla="*/ 4 h 384"/>
                <a:gd name="T16" fmla="*/ 3 w 401"/>
                <a:gd name="T17" fmla="*/ 5 h 384"/>
                <a:gd name="T18" fmla="*/ 2 w 401"/>
                <a:gd name="T19" fmla="*/ 6 h 384"/>
                <a:gd name="T20" fmla="*/ 1 w 401"/>
                <a:gd name="T21" fmla="*/ 7 h 384"/>
                <a:gd name="T22" fmla="*/ 0 w 401"/>
                <a:gd name="T23" fmla="*/ 9 h 384"/>
                <a:gd name="T24" fmla="*/ 0 w 401"/>
                <a:gd name="T25" fmla="*/ 11 h 384"/>
                <a:gd name="T26" fmla="*/ 0 w 401"/>
                <a:gd name="T27" fmla="*/ 12 h 384"/>
                <a:gd name="T28" fmla="*/ 0 w 401"/>
                <a:gd name="T29" fmla="*/ 15 h 384"/>
                <a:gd name="T30" fmla="*/ 3 w 401"/>
                <a:gd name="T31" fmla="*/ 17 h 384"/>
                <a:gd name="T32" fmla="*/ 5 w 401"/>
                <a:gd name="T33" fmla="*/ 19 h 384"/>
                <a:gd name="T34" fmla="*/ 7 w 401"/>
                <a:gd name="T35" fmla="*/ 20 h 384"/>
                <a:gd name="T36" fmla="*/ 9 w 401"/>
                <a:gd name="T37" fmla="*/ 21 h 384"/>
                <a:gd name="T38" fmla="*/ 15 w 401"/>
                <a:gd name="T39" fmla="*/ 21 h 384"/>
                <a:gd name="T40" fmla="*/ 21 w 401"/>
                <a:gd name="T41" fmla="*/ 21 h 384"/>
                <a:gd name="T42" fmla="*/ 22 w 401"/>
                <a:gd name="T43" fmla="*/ 21 h 384"/>
                <a:gd name="T44" fmla="*/ 23 w 401"/>
                <a:gd name="T45" fmla="*/ 21 h 384"/>
                <a:gd name="T46" fmla="*/ 24 w 401"/>
                <a:gd name="T47" fmla="*/ 21 h 384"/>
                <a:gd name="T48" fmla="*/ 24 w 401"/>
                <a:gd name="T49" fmla="*/ 20 h 384"/>
                <a:gd name="T50" fmla="*/ 25 w 401"/>
                <a:gd name="T51" fmla="*/ 20 h 384"/>
                <a:gd name="T52" fmla="*/ 25 w 401"/>
                <a:gd name="T53" fmla="*/ 19 h 384"/>
                <a:gd name="T54" fmla="*/ 26 w 401"/>
                <a:gd name="T55" fmla="*/ 19 h 384"/>
                <a:gd name="T56" fmla="*/ 28 w 401"/>
                <a:gd name="T57" fmla="*/ 18 h 384"/>
                <a:gd name="T58" fmla="*/ 28 w 401"/>
                <a:gd name="T59" fmla="*/ 17 h 384"/>
                <a:gd name="T60" fmla="*/ 29 w 401"/>
                <a:gd name="T61" fmla="*/ 16 h 384"/>
                <a:gd name="T62" fmla="*/ 30 w 401"/>
                <a:gd name="T63" fmla="*/ 15 h 384"/>
                <a:gd name="T64" fmla="*/ 30 w 401"/>
                <a:gd name="T65" fmla="*/ 15 h 384"/>
                <a:gd name="T66" fmla="*/ 30 w 401"/>
                <a:gd name="T67" fmla="*/ 15 h 384"/>
                <a:gd name="T68" fmla="*/ 30 w 401"/>
                <a:gd name="T69" fmla="*/ 15 h 384"/>
                <a:gd name="T70" fmla="*/ 30 w 401"/>
                <a:gd name="T71" fmla="*/ 14 h 384"/>
                <a:gd name="T72" fmla="*/ 32 w 401"/>
                <a:gd name="T73" fmla="*/ 9 h 384"/>
                <a:gd name="T74" fmla="*/ 31 w 401"/>
                <a:gd name="T75" fmla="*/ 8 h 384"/>
                <a:gd name="T76" fmla="*/ 30 w 401"/>
                <a:gd name="T77" fmla="*/ 6 h 384"/>
                <a:gd name="T78" fmla="*/ 27 w 401"/>
                <a:gd name="T79" fmla="*/ 3 h 384"/>
                <a:gd name="T80" fmla="*/ 25 w 401"/>
                <a:gd name="T81" fmla="*/ 2 h 384"/>
                <a:gd name="T82" fmla="*/ 23 w 401"/>
                <a:gd name="T83" fmla="*/ 1 h 384"/>
                <a:gd name="T84" fmla="*/ 17 w 401"/>
                <a:gd name="T85" fmla="*/ 0 h 384"/>
                <a:gd name="T86" fmla="*/ 11 w 401"/>
                <a:gd name="T87" fmla="*/ 0 h 3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1"/>
                <a:gd name="T133" fmla="*/ 0 h 384"/>
                <a:gd name="T134" fmla="*/ 401 w 401"/>
                <a:gd name="T135" fmla="*/ 384 h 38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1" h="384">
                  <a:moveTo>
                    <a:pt x="138" y="0"/>
                  </a:moveTo>
                  <a:lnTo>
                    <a:pt x="137" y="5"/>
                  </a:lnTo>
                  <a:lnTo>
                    <a:pt x="135" y="5"/>
                  </a:lnTo>
                  <a:lnTo>
                    <a:pt x="135" y="6"/>
                  </a:lnTo>
                  <a:lnTo>
                    <a:pt x="135" y="8"/>
                  </a:lnTo>
                  <a:lnTo>
                    <a:pt x="110" y="18"/>
                  </a:lnTo>
                  <a:lnTo>
                    <a:pt x="86" y="26"/>
                  </a:lnTo>
                  <a:lnTo>
                    <a:pt x="47" y="68"/>
                  </a:lnTo>
                  <a:lnTo>
                    <a:pt x="32" y="86"/>
                  </a:lnTo>
                  <a:lnTo>
                    <a:pt x="20" y="107"/>
                  </a:lnTo>
                  <a:lnTo>
                    <a:pt x="10" y="134"/>
                  </a:lnTo>
                  <a:lnTo>
                    <a:pt x="4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5" y="264"/>
                  </a:lnTo>
                  <a:lnTo>
                    <a:pt x="32" y="301"/>
                  </a:lnTo>
                  <a:lnTo>
                    <a:pt x="63" y="338"/>
                  </a:lnTo>
                  <a:lnTo>
                    <a:pt x="86" y="361"/>
                  </a:lnTo>
                  <a:lnTo>
                    <a:pt x="112" y="382"/>
                  </a:lnTo>
                  <a:lnTo>
                    <a:pt x="189" y="384"/>
                  </a:lnTo>
                  <a:lnTo>
                    <a:pt x="267" y="384"/>
                  </a:lnTo>
                  <a:lnTo>
                    <a:pt x="277" y="382"/>
                  </a:lnTo>
                  <a:lnTo>
                    <a:pt x="288" y="379"/>
                  </a:lnTo>
                  <a:lnTo>
                    <a:pt x="298" y="374"/>
                  </a:lnTo>
                  <a:lnTo>
                    <a:pt x="302" y="371"/>
                  </a:lnTo>
                  <a:lnTo>
                    <a:pt x="308" y="369"/>
                  </a:lnTo>
                  <a:lnTo>
                    <a:pt x="321" y="355"/>
                  </a:lnTo>
                  <a:lnTo>
                    <a:pt x="335" y="342"/>
                  </a:lnTo>
                  <a:lnTo>
                    <a:pt x="346" y="329"/>
                  </a:lnTo>
                  <a:lnTo>
                    <a:pt x="358" y="315"/>
                  </a:lnTo>
                  <a:lnTo>
                    <a:pt x="366" y="299"/>
                  </a:lnTo>
                  <a:lnTo>
                    <a:pt x="374" y="283"/>
                  </a:lnTo>
                  <a:lnTo>
                    <a:pt x="376" y="274"/>
                  </a:lnTo>
                  <a:lnTo>
                    <a:pt x="377" y="270"/>
                  </a:lnTo>
                  <a:lnTo>
                    <a:pt x="379" y="266"/>
                  </a:lnTo>
                  <a:lnTo>
                    <a:pt x="385" y="251"/>
                  </a:ln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39" y="58"/>
                  </a:lnTo>
                  <a:lnTo>
                    <a:pt x="319" y="34"/>
                  </a:lnTo>
                  <a:lnTo>
                    <a:pt x="295" y="14"/>
                  </a:lnTo>
                  <a:lnTo>
                    <a:pt x="215" y="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7" name="Freeform 112"/>
            <p:cNvSpPr/>
            <p:nvPr/>
          </p:nvSpPr>
          <p:spPr bwMode="auto">
            <a:xfrm>
              <a:off x="4089" y="1235"/>
              <a:ext cx="112" cy="92"/>
            </a:xfrm>
            <a:custGeom>
              <a:avLst/>
              <a:gdLst>
                <a:gd name="T0" fmla="*/ 11 w 398"/>
                <a:gd name="T1" fmla="*/ 0 h 385"/>
                <a:gd name="T2" fmla="*/ 11 w 398"/>
                <a:gd name="T3" fmla="*/ 0 h 385"/>
                <a:gd name="T4" fmla="*/ 10 w 398"/>
                <a:gd name="T5" fmla="*/ 0 h 385"/>
                <a:gd name="T6" fmla="*/ 9 w 398"/>
                <a:gd name="T7" fmla="*/ 1 h 385"/>
                <a:gd name="T8" fmla="*/ 9 w 398"/>
                <a:gd name="T9" fmla="*/ 1 h 385"/>
                <a:gd name="T10" fmla="*/ 9 w 398"/>
                <a:gd name="T11" fmla="*/ 1 h 385"/>
                <a:gd name="T12" fmla="*/ 9 w 398"/>
                <a:gd name="T13" fmla="*/ 1 h 385"/>
                <a:gd name="T14" fmla="*/ 9 w 398"/>
                <a:gd name="T15" fmla="*/ 1 h 385"/>
                <a:gd name="T16" fmla="*/ 8 w 398"/>
                <a:gd name="T17" fmla="*/ 1 h 385"/>
                <a:gd name="T18" fmla="*/ 6 w 398"/>
                <a:gd name="T19" fmla="*/ 1 h 385"/>
                <a:gd name="T20" fmla="*/ 4 w 398"/>
                <a:gd name="T21" fmla="*/ 4 h 385"/>
                <a:gd name="T22" fmla="*/ 1 w 398"/>
                <a:gd name="T23" fmla="*/ 6 h 385"/>
                <a:gd name="T24" fmla="*/ 1 w 398"/>
                <a:gd name="T25" fmla="*/ 8 h 385"/>
                <a:gd name="T26" fmla="*/ 0 w 398"/>
                <a:gd name="T27" fmla="*/ 9 h 385"/>
                <a:gd name="T28" fmla="*/ 0 w 398"/>
                <a:gd name="T29" fmla="*/ 11 h 385"/>
                <a:gd name="T30" fmla="*/ 0 w 398"/>
                <a:gd name="T31" fmla="*/ 13 h 385"/>
                <a:gd name="T32" fmla="*/ 0 w 398"/>
                <a:gd name="T33" fmla="*/ 14 h 385"/>
                <a:gd name="T34" fmla="*/ 0 w 398"/>
                <a:gd name="T35" fmla="*/ 15 h 385"/>
                <a:gd name="T36" fmla="*/ 3 w 398"/>
                <a:gd name="T37" fmla="*/ 17 h 385"/>
                <a:gd name="T38" fmla="*/ 5 w 398"/>
                <a:gd name="T39" fmla="*/ 19 h 385"/>
                <a:gd name="T40" fmla="*/ 6 w 398"/>
                <a:gd name="T41" fmla="*/ 21 h 385"/>
                <a:gd name="T42" fmla="*/ 7 w 398"/>
                <a:gd name="T43" fmla="*/ 21 h 385"/>
                <a:gd name="T44" fmla="*/ 8 w 398"/>
                <a:gd name="T45" fmla="*/ 22 h 385"/>
                <a:gd name="T46" fmla="*/ 15 w 398"/>
                <a:gd name="T47" fmla="*/ 22 h 385"/>
                <a:gd name="T48" fmla="*/ 21 w 398"/>
                <a:gd name="T49" fmla="*/ 22 h 385"/>
                <a:gd name="T50" fmla="*/ 22 w 398"/>
                <a:gd name="T51" fmla="*/ 22 h 385"/>
                <a:gd name="T52" fmla="*/ 23 w 398"/>
                <a:gd name="T53" fmla="*/ 22 h 385"/>
                <a:gd name="T54" fmla="*/ 23 w 398"/>
                <a:gd name="T55" fmla="*/ 21 h 385"/>
                <a:gd name="T56" fmla="*/ 24 w 398"/>
                <a:gd name="T57" fmla="*/ 21 h 385"/>
                <a:gd name="T58" fmla="*/ 25 w 398"/>
                <a:gd name="T59" fmla="*/ 20 h 385"/>
                <a:gd name="T60" fmla="*/ 26 w 398"/>
                <a:gd name="T61" fmla="*/ 20 h 385"/>
                <a:gd name="T62" fmla="*/ 26 w 398"/>
                <a:gd name="T63" fmla="*/ 20 h 385"/>
                <a:gd name="T64" fmla="*/ 27 w 398"/>
                <a:gd name="T65" fmla="*/ 19 h 385"/>
                <a:gd name="T66" fmla="*/ 28 w 398"/>
                <a:gd name="T67" fmla="*/ 18 h 385"/>
                <a:gd name="T68" fmla="*/ 29 w 398"/>
                <a:gd name="T69" fmla="*/ 17 h 385"/>
                <a:gd name="T70" fmla="*/ 30 w 398"/>
                <a:gd name="T71" fmla="*/ 16 h 385"/>
                <a:gd name="T72" fmla="*/ 30 w 398"/>
                <a:gd name="T73" fmla="*/ 15 h 385"/>
                <a:gd name="T74" fmla="*/ 30 w 398"/>
                <a:gd name="T75" fmla="*/ 15 h 385"/>
                <a:gd name="T76" fmla="*/ 30 w 398"/>
                <a:gd name="T77" fmla="*/ 14 h 385"/>
                <a:gd name="T78" fmla="*/ 30 w 398"/>
                <a:gd name="T79" fmla="*/ 14 h 385"/>
                <a:gd name="T80" fmla="*/ 32 w 398"/>
                <a:gd name="T81" fmla="*/ 10 h 385"/>
                <a:gd name="T82" fmla="*/ 29 w 398"/>
                <a:gd name="T83" fmla="*/ 6 h 385"/>
                <a:gd name="T84" fmla="*/ 28 w 398"/>
                <a:gd name="T85" fmla="*/ 5 h 385"/>
                <a:gd name="T86" fmla="*/ 27 w 398"/>
                <a:gd name="T87" fmla="*/ 3 h 385"/>
                <a:gd name="T88" fmla="*/ 26 w 398"/>
                <a:gd name="T89" fmla="*/ 3 h 385"/>
                <a:gd name="T90" fmla="*/ 25 w 398"/>
                <a:gd name="T91" fmla="*/ 2 h 385"/>
                <a:gd name="T92" fmla="*/ 23 w 398"/>
                <a:gd name="T93" fmla="*/ 1 h 385"/>
                <a:gd name="T94" fmla="*/ 11 w 398"/>
                <a:gd name="T95" fmla="*/ 0 h 38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98"/>
                <a:gd name="T145" fmla="*/ 0 h 385"/>
                <a:gd name="T146" fmla="*/ 398 w 398"/>
                <a:gd name="T147" fmla="*/ 385 h 38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98" h="385">
                  <a:moveTo>
                    <a:pt x="136" y="0"/>
                  </a:moveTo>
                  <a:lnTo>
                    <a:pt x="135" y="5"/>
                  </a:lnTo>
                  <a:lnTo>
                    <a:pt x="133" y="8"/>
                  </a:lnTo>
                  <a:lnTo>
                    <a:pt x="119" y="13"/>
                  </a:lnTo>
                  <a:lnTo>
                    <a:pt x="112" y="15"/>
                  </a:lnTo>
                  <a:lnTo>
                    <a:pt x="110" y="15"/>
                  </a:lnTo>
                  <a:lnTo>
                    <a:pt x="109" y="15"/>
                  </a:lnTo>
                  <a:lnTo>
                    <a:pt x="109" y="16"/>
                  </a:lnTo>
                  <a:lnTo>
                    <a:pt x="107" y="19"/>
                  </a:lnTo>
                  <a:lnTo>
                    <a:pt x="82" y="27"/>
                  </a:lnTo>
                  <a:lnTo>
                    <a:pt x="47" y="66"/>
                  </a:lnTo>
                  <a:lnTo>
                    <a:pt x="16" y="105"/>
                  </a:lnTo>
                  <a:lnTo>
                    <a:pt x="7" y="133"/>
                  </a:lnTo>
                  <a:lnTo>
                    <a:pt x="2" y="163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3" y="242"/>
                  </a:lnTo>
                  <a:lnTo>
                    <a:pt x="5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3" y="361"/>
                  </a:lnTo>
                  <a:lnTo>
                    <a:pt x="94" y="371"/>
                  </a:lnTo>
                  <a:lnTo>
                    <a:pt x="108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4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9"/>
                  </a:lnTo>
                  <a:lnTo>
                    <a:pt x="332" y="343"/>
                  </a:lnTo>
                  <a:lnTo>
                    <a:pt x="344" y="329"/>
                  </a:lnTo>
                  <a:lnTo>
                    <a:pt x="355" y="316"/>
                  </a:lnTo>
                  <a:lnTo>
                    <a:pt x="364" y="300"/>
                  </a:lnTo>
                  <a:lnTo>
                    <a:pt x="372" y="284"/>
                  </a:lnTo>
                  <a:lnTo>
                    <a:pt x="379" y="267"/>
                  </a:lnTo>
                  <a:lnTo>
                    <a:pt x="381" y="258"/>
                  </a:lnTo>
                  <a:lnTo>
                    <a:pt x="382" y="253"/>
                  </a:lnTo>
                  <a:lnTo>
                    <a:pt x="384" y="250"/>
                  </a:lnTo>
                  <a:lnTo>
                    <a:pt x="398" y="171"/>
                  </a:lnTo>
                  <a:lnTo>
                    <a:pt x="369" y="113"/>
                  </a:lnTo>
                  <a:lnTo>
                    <a:pt x="353" y="86"/>
                  </a:lnTo>
                  <a:lnTo>
                    <a:pt x="336" y="58"/>
                  </a:lnTo>
                  <a:lnTo>
                    <a:pt x="327" y="45"/>
                  </a:lnTo>
                  <a:lnTo>
                    <a:pt x="316" y="33"/>
                  </a:lnTo>
                  <a:lnTo>
                    <a:pt x="294" y="1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8" name="Freeform 113"/>
            <p:cNvSpPr/>
            <p:nvPr/>
          </p:nvSpPr>
          <p:spPr bwMode="auto">
            <a:xfrm>
              <a:off x="4089" y="1510"/>
              <a:ext cx="112" cy="91"/>
            </a:xfrm>
            <a:custGeom>
              <a:avLst/>
              <a:gdLst>
                <a:gd name="T0" fmla="*/ 11 w 398"/>
                <a:gd name="T1" fmla="*/ 0 h 385"/>
                <a:gd name="T2" fmla="*/ 11 w 398"/>
                <a:gd name="T3" fmla="*/ 0 h 385"/>
                <a:gd name="T4" fmla="*/ 10 w 398"/>
                <a:gd name="T5" fmla="*/ 0 h 385"/>
                <a:gd name="T6" fmla="*/ 9 w 398"/>
                <a:gd name="T7" fmla="*/ 1 h 385"/>
                <a:gd name="T8" fmla="*/ 9 w 398"/>
                <a:gd name="T9" fmla="*/ 1 h 385"/>
                <a:gd name="T10" fmla="*/ 9 w 398"/>
                <a:gd name="T11" fmla="*/ 1 h 385"/>
                <a:gd name="T12" fmla="*/ 9 w 398"/>
                <a:gd name="T13" fmla="*/ 1 h 385"/>
                <a:gd name="T14" fmla="*/ 9 w 398"/>
                <a:gd name="T15" fmla="*/ 1 h 385"/>
                <a:gd name="T16" fmla="*/ 8 w 398"/>
                <a:gd name="T17" fmla="*/ 1 h 385"/>
                <a:gd name="T18" fmla="*/ 6 w 398"/>
                <a:gd name="T19" fmla="*/ 1 h 385"/>
                <a:gd name="T20" fmla="*/ 5 w 398"/>
                <a:gd name="T21" fmla="*/ 3 h 385"/>
                <a:gd name="T22" fmla="*/ 4 w 398"/>
                <a:gd name="T23" fmla="*/ 4 h 385"/>
                <a:gd name="T24" fmla="*/ 1 w 398"/>
                <a:gd name="T25" fmla="*/ 6 h 385"/>
                <a:gd name="T26" fmla="*/ 1 w 398"/>
                <a:gd name="T27" fmla="*/ 7 h 385"/>
                <a:gd name="T28" fmla="*/ 0 w 398"/>
                <a:gd name="T29" fmla="*/ 9 h 385"/>
                <a:gd name="T30" fmla="*/ 0 w 398"/>
                <a:gd name="T31" fmla="*/ 11 h 385"/>
                <a:gd name="T32" fmla="*/ 0 w 398"/>
                <a:gd name="T33" fmla="*/ 13 h 385"/>
                <a:gd name="T34" fmla="*/ 0 w 398"/>
                <a:gd name="T35" fmla="*/ 13 h 385"/>
                <a:gd name="T36" fmla="*/ 0 w 398"/>
                <a:gd name="T37" fmla="*/ 14 h 385"/>
                <a:gd name="T38" fmla="*/ 0 w 398"/>
                <a:gd name="T39" fmla="*/ 14 h 385"/>
                <a:gd name="T40" fmla="*/ 0 w 398"/>
                <a:gd name="T41" fmla="*/ 14 h 385"/>
                <a:gd name="T42" fmla="*/ 0 w 398"/>
                <a:gd name="T43" fmla="*/ 14 h 385"/>
                <a:gd name="T44" fmla="*/ 0 w 398"/>
                <a:gd name="T45" fmla="*/ 15 h 385"/>
                <a:gd name="T46" fmla="*/ 3 w 398"/>
                <a:gd name="T47" fmla="*/ 17 h 385"/>
                <a:gd name="T48" fmla="*/ 5 w 398"/>
                <a:gd name="T49" fmla="*/ 19 h 385"/>
                <a:gd name="T50" fmla="*/ 6 w 398"/>
                <a:gd name="T51" fmla="*/ 20 h 385"/>
                <a:gd name="T52" fmla="*/ 7 w 398"/>
                <a:gd name="T53" fmla="*/ 21 h 385"/>
                <a:gd name="T54" fmla="*/ 8 w 398"/>
                <a:gd name="T55" fmla="*/ 22 h 385"/>
                <a:gd name="T56" fmla="*/ 15 w 398"/>
                <a:gd name="T57" fmla="*/ 22 h 385"/>
                <a:gd name="T58" fmla="*/ 21 w 398"/>
                <a:gd name="T59" fmla="*/ 22 h 385"/>
                <a:gd name="T60" fmla="*/ 22 w 398"/>
                <a:gd name="T61" fmla="*/ 21 h 385"/>
                <a:gd name="T62" fmla="*/ 23 w 398"/>
                <a:gd name="T63" fmla="*/ 21 h 385"/>
                <a:gd name="T64" fmla="*/ 23 w 398"/>
                <a:gd name="T65" fmla="*/ 21 h 385"/>
                <a:gd name="T66" fmla="*/ 24 w 398"/>
                <a:gd name="T67" fmla="*/ 21 h 385"/>
                <a:gd name="T68" fmla="*/ 25 w 398"/>
                <a:gd name="T69" fmla="*/ 20 h 385"/>
                <a:gd name="T70" fmla="*/ 26 w 398"/>
                <a:gd name="T71" fmla="*/ 19 h 385"/>
                <a:gd name="T72" fmla="*/ 26 w 398"/>
                <a:gd name="T73" fmla="*/ 19 h 385"/>
                <a:gd name="T74" fmla="*/ 27 w 398"/>
                <a:gd name="T75" fmla="*/ 18 h 385"/>
                <a:gd name="T76" fmla="*/ 28 w 398"/>
                <a:gd name="T77" fmla="*/ 18 h 385"/>
                <a:gd name="T78" fmla="*/ 29 w 398"/>
                <a:gd name="T79" fmla="*/ 17 h 385"/>
                <a:gd name="T80" fmla="*/ 30 w 398"/>
                <a:gd name="T81" fmla="*/ 16 h 385"/>
                <a:gd name="T82" fmla="*/ 30 w 398"/>
                <a:gd name="T83" fmla="*/ 15 h 385"/>
                <a:gd name="T84" fmla="*/ 30 w 398"/>
                <a:gd name="T85" fmla="*/ 14 h 385"/>
                <a:gd name="T86" fmla="*/ 32 w 398"/>
                <a:gd name="T87" fmla="*/ 9 h 385"/>
                <a:gd name="T88" fmla="*/ 29 w 398"/>
                <a:gd name="T89" fmla="*/ 6 h 385"/>
                <a:gd name="T90" fmla="*/ 28 w 398"/>
                <a:gd name="T91" fmla="*/ 5 h 385"/>
                <a:gd name="T92" fmla="*/ 27 w 398"/>
                <a:gd name="T93" fmla="*/ 3 h 385"/>
                <a:gd name="T94" fmla="*/ 26 w 398"/>
                <a:gd name="T95" fmla="*/ 3 h 385"/>
                <a:gd name="T96" fmla="*/ 25 w 398"/>
                <a:gd name="T97" fmla="*/ 2 h 385"/>
                <a:gd name="T98" fmla="*/ 24 w 398"/>
                <a:gd name="T99" fmla="*/ 1 h 385"/>
                <a:gd name="T100" fmla="*/ 23 w 398"/>
                <a:gd name="T101" fmla="*/ 1 h 385"/>
                <a:gd name="T102" fmla="*/ 11 w 398"/>
                <a:gd name="T103" fmla="*/ 0 h 38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8"/>
                <a:gd name="T157" fmla="*/ 0 h 385"/>
                <a:gd name="T158" fmla="*/ 398 w 398"/>
                <a:gd name="T159" fmla="*/ 385 h 38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8" h="385">
                  <a:moveTo>
                    <a:pt x="136" y="0"/>
                  </a:moveTo>
                  <a:lnTo>
                    <a:pt x="135" y="5"/>
                  </a:lnTo>
                  <a:lnTo>
                    <a:pt x="133" y="8"/>
                  </a:lnTo>
                  <a:lnTo>
                    <a:pt x="119" y="13"/>
                  </a:lnTo>
                  <a:lnTo>
                    <a:pt x="112" y="15"/>
                  </a:lnTo>
                  <a:lnTo>
                    <a:pt x="110" y="15"/>
                  </a:lnTo>
                  <a:lnTo>
                    <a:pt x="109" y="15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62" y="46"/>
                  </a:lnTo>
                  <a:lnTo>
                    <a:pt x="47" y="66"/>
                  </a:lnTo>
                  <a:lnTo>
                    <a:pt x="16" y="105"/>
                  </a:lnTo>
                  <a:lnTo>
                    <a:pt x="7" y="133"/>
                  </a:lnTo>
                  <a:lnTo>
                    <a:pt x="2" y="162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5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3" y="361"/>
                  </a:lnTo>
                  <a:lnTo>
                    <a:pt x="94" y="371"/>
                  </a:lnTo>
                  <a:lnTo>
                    <a:pt x="108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6" y="379"/>
                  </a:lnTo>
                  <a:lnTo>
                    <a:pt x="295" y="375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3"/>
                  </a:lnTo>
                  <a:lnTo>
                    <a:pt x="344" y="329"/>
                  </a:lnTo>
                  <a:lnTo>
                    <a:pt x="355" y="316"/>
                  </a:lnTo>
                  <a:lnTo>
                    <a:pt x="364" y="300"/>
                  </a:lnTo>
                  <a:lnTo>
                    <a:pt x="372" y="284"/>
                  </a:lnTo>
                  <a:lnTo>
                    <a:pt x="379" y="267"/>
                  </a:lnTo>
                  <a:lnTo>
                    <a:pt x="384" y="251"/>
                  </a:lnTo>
                  <a:lnTo>
                    <a:pt x="398" y="170"/>
                  </a:lnTo>
                  <a:lnTo>
                    <a:pt x="369" y="113"/>
                  </a:lnTo>
                  <a:lnTo>
                    <a:pt x="353" y="85"/>
                  </a:lnTo>
                  <a:lnTo>
                    <a:pt x="336" y="58"/>
                  </a:lnTo>
                  <a:lnTo>
                    <a:pt x="327" y="45"/>
                  </a:lnTo>
                  <a:lnTo>
                    <a:pt x="316" y="33"/>
                  </a:lnTo>
                  <a:lnTo>
                    <a:pt x="305" y="22"/>
                  </a:lnTo>
                  <a:lnTo>
                    <a:pt x="294" y="1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9" name="Freeform 114"/>
            <p:cNvSpPr/>
            <p:nvPr/>
          </p:nvSpPr>
          <p:spPr bwMode="auto">
            <a:xfrm>
              <a:off x="4104" y="1797"/>
              <a:ext cx="113" cy="91"/>
            </a:xfrm>
            <a:custGeom>
              <a:avLst/>
              <a:gdLst>
                <a:gd name="T0" fmla="*/ 0 w 400"/>
                <a:gd name="T1" fmla="*/ 13 h 385"/>
                <a:gd name="T2" fmla="*/ 0 w 400"/>
                <a:gd name="T3" fmla="*/ 15 h 385"/>
                <a:gd name="T4" fmla="*/ 3 w 400"/>
                <a:gd name="T5" fmla="*/ 17 h 385"/>
                <a:gd name="T6" fmla="*/ 5 w 400"/>
                <a:gd name="T7" fmla="*/ 19 h 385"/>
                <a:gd name="T8" fmla="*/ 7 w 400"/>
                <a:gd name="T9" fmla="*/ 20 h 385"/>
                <a:gd name="T10" fmla="*/ 9 w 400"/>
                <a:gd name="T11" fmla="*/ 22 h 385"/>
                <a:gd name="T12" fmla="*/ 15 w 400"/>
                <a:gd name="T13" fmla="*/ 22 h 385"/>
                <a:gd name="T14" fmla="*/ 21 w 400"/>
                <a:gd name="T15" fmla="*/ 22 h 385"/>
                <a:gd name="T16" fmla="*/ 22 w 400"/>
                <a:gd name="T17" fmla="*/ 22 h 385"/>
                <a:gd name="T18" fmla="*/ 23 w 400"/>
                <a:gd name="T19" fmla="*/ 21 h 385"/>
                <a:gd name="T20" fmla="*/ 24 w 400"/>
                <a:gd name="T21" fmla="*/ 21 h 385"/>
                <a:gd name="T22" fmla="*/ 24 w 400"/>
                <a:gd name="T23" fmla="*/ 21 h 385"/>
                <a:gd name="T24" fmla="*/ 24 w 400"/>
                <a:gd name="T25" fmla="*/ 21 h 385"/>
                <a:gd name="T26" fmla="*/ 25 w 400"/>
                <a:gd name="T27" fmla="*/ 20 h 385"/>
                <a:gd name="T28" fmla="*/ 27 w 400"/>
                <a:gd name="T29" fmla="*/ 19 h 385"/>
                <a:gd name="T30" fmla="*/ 27 w 400"/>
                <a:gd name="T31" fmla="*/ 18 h 385"/>
                <a:gd name="T32" fmla="*/ 29 w 400"/>
                <a:gd name="T33" fmla="*/ 18 h 385"/>
                <a:gd name="T34" fmla="*/ 29 w 400"/>
                <a:gd name="T35" fmla="*/ 17 h 385"/>
                <a:gd name="T36" fmla="*/ 30 w 400"/>
                <a:gd name="T37" fmla="*/ 16 h 385"/>
                <a:gd name="T38" fmla="*/ 30 w 400"/>
                <a:gd name="T39" fmla="*/ 15 h 385"/>
                <a:gd name="T40" fmla="*/ 30 w 400"/>
                <a:gd name="T41" fmla="*/ 15 h 385"/>
                <a:gd name="T42" fmla="*/ 30 w 400"/>
                <a:gd name="T43" fmla="*/ 15 h 385"/>
                <a:gd name="T44" fmla="*/ 31 w 400"/>
                <a:gd name="T45" fmla="*/ 14 h 385"/>
                <a:gd name="T46" fmla="*/ 32 w 400"/>
                <a:gd name="T47" fmla="*/ 10 h 385"/>
                <a:gd name="T48" fmla="*/ 31 w 400"/>
                <a:gd name="T49" fmla="*/ 8 h 385"/>
                <a:gd name="T50" fmla="*/ 30 w 400"/>
                <a:gd name="T51" fmla="*/ 6 h 385"/>
                <a:gd name="T52" fmla="*/ 27 w 400"/>
                <a:gd name="T53" fmla="*/ 3 h 385"/>
                <a:gd name="T54" fmla="*/ 26 w 400"/>
                <a:gd name="T55" fmla="*/ 3 h 385"/>
                <a:gd name="T56" fmla="*/ 25 w 400"/>
                <a:gd name="T57" fmla="*/ 2 h 385"/>
                <a:gd name="T58" fmla="*/ 24 w 400"/>
                <a:gd name="T59" fmla="*/ 1 h 385"/>
                <a:gd name="T60" fmla="*/ 23 w 400"/>
                <a:gd name="T61" fmla="*/ 1 h 385"/>
                <a:gd name="T62" fmla="*/ 11 w 400"/>
                <a:gd name="T63" fmla="*/ 0 h 385"/>
                <a:gd name="T64" fmla="*/ 11 w 400"/>
                <a:gd name="T65" fmla="*/ 0 h 385"/>
                <a:gd name="T66" fmla="*/ 11 w 400"/>
                <a:gd name="T67" fmla="*/ 0 h 385"/>
                <a:gd name="T68" fmla="*/ 11 w 400"/>
                <a:gd name="T69" fmla="*/ 0 h 385"/>
                <a:gd name="T70" fmla="*/ 11 w 400"/>
                <a:gd name="T71" fmla="*/ 0 h 385"/>
                <a:gd name="T72" fmla="*/ 11 w 400"/>
                <a:gd name="T73" fmla="*/ 0 h 385"/>
                <a:gd name="T74" fmla="*/ 9 w 400"/>
                <a:gd name="T75" fmla="*/ 1 h 385"/>
                <a:gd name="T76" fmla="*/ 7 w 400"/>
                <a:gd name="T77" fmla="*/ 1 h 385"/>
                <a:gd name="T78" fmla="*/ 4 w 400"/>
                <a:gd name="T79" fmla="*/ 4 h 385"/>
                <a:gd name="T80" fmla="*/ 3 w 400"/>
                <a:gd name="T81" fmla="*/ 5 h 385"/>
                <a:gd name="T82" fmla="*/ 1 w 400"/>
                <a:gd name="T83" fmla="*/ 6 h 385"/>
                <a:gd name="T84" fmla="*/ 1 w 400"/>
                <a:gd name="T85" fmla="*/ 8 h 385"/>
                <a:gd name="T86" fmla="*/ 0 w 400"/>
                <a:gd name="T87" fmla="*/ 9 h 385"/>
                <a:gd name="T88" fmla="*/ 0 w 400"/>
                <a:gd name="T89" fmla="*/ 11 h 385"/>
                <a:gd name="T90" fmla="*/ 0 w 400"/>
                <a:gd name="T91" fmla="*/ 13 h 38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00"/>
                <a:gd name="T139" fmla="*/ 0 h 385"/>
                <a:gd name="T140" fmla="*/ 400 w 400"/>
                <a:gd name="T141" fmla="*/ 385 h 38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00" h="385">
                  <a:moveTo>
                    <a:pt x="2" y="225"/>
                  </a:moveTo>
                  <a:lnTo>
                    <a:pt x="5" y="265"/>
                  </a:lnTo>
                  <a:lnTo>
                    <a:pt x="31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87" y="385"/>
                  </a:lnTo>
                  <a:lnTo>
                    <a:pt x="267" y="385"/>
                  </a:lnTo>
                  <a:lnTo>
                    <a:pt x="276" y="383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60"/>
                  </a:lnTo>
                  <a:lnTo>
                    <a:pt x="328" y="47"/>
                  </a:lnTo>
                  <a:lnTo>
                    <a:pt x="318" y="36"/>
                  </a:lnTo>
                  <a:lnTo>
                    <a:pt x="305" y="24"/>
                  </a:lnTo>
                  <a:lnTo>
                    <a:pt x="294" y="15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" name="Freeform 115"/>
            <p:cNvSpPr/>
            <p:nvPr/>
          </p:nvSpPr>
          <p:spPr bwMode="auto">
            <a:xfrm>
              <a:off x="4089" y="2058"/>
              <a:ext cx="112" cy="91"/>
            </a:xfrm>
            <a:custGeom>
              <a:avLst/>
              <a:gdLst>
                <a:gd name="T0" fmla="*/ 11 w 398"/>
                <a:gd name="T1" fmla="*/ 0 h 385"/>
                <a:gd name="T2" fmla="*/ 11 w 398"/>
                <a:gd name="T3" fmla="*/ 0 h 385"/>
                <a:gd name="T4" fmla="*/ 10 w 398"/>
                <a:gd name="T5" fmla="*/ 0 h 385"/>
                <a:gd name="T6" fmla="*/ 9 w 398"/>
                <a:gd name="T7" fmla="*/ 1 h 385"/>
                <a:gd name="T8" fmla="*/ 9 w 398"/>
                <a:gd name="T9" fmla="*/ 1 h 385"/>
                <a:gd name="T10" fmla="*/ 9 w 398"/>
                <a:gd name="T11" fmla="*/ 1 h 385"/>
                <a:gd name="T12" fmla="*/ 9 w 398"/>
                <a:gd name="T13" fmla="*/ 1 h 385"/>
                <a:gd name="T14" fmla="*/ 9 w 398"/>
                <a:gd name="T15" fmla="*/ 1 h 385"/>
                <a:gd name="T16" fmla="*/ 8 w 398"/>
                <a:gd name="T17" fmla="*/ 1 h 385"/>
                <a:gd name="T18" fmla="*/ 6 w 398"/>
                <a:gd name="T19" fmla="*/ 1 h 385"/>
                <a:gd name="T20" fmla="*/ 5 w 398"/>
                <a:gd name="T21" fmla="*/ 3 h 385"/>
                <a:gd name="T22" fmla="*/ 4 w 398"/>
                <a:gd name="T23" fmla="*/ 4 h 385"/>
                <a:gd name="T24" fmla="*/ 1 w 398"/>
                <a:gd name="T25" fmla="*/ 6 h 385"/>
                <a:gd name="T26" fmla="*/ 1 w 398"/>
                <a:gd name="T27" fmla="*/ 7 h 385"/>
                <a:gd name="T28" fmla="*/ 0 w 398"/>
                <a:gd name="T29" fmla="*/ 9 h 385"/>
                <a:gd name="T30" fmla="*/ 0 w 398"/>
                <a:gd name="T31" fmla="*/ 11 h 385"/>
                <a:gd name="T32" fmla="*/ 0 w 398"/>
                <a:gd name="T33" fmla="*/ 13 h 385"/>
                <a:gd name="T34" fmla="*/ 0 w 398"/>
                <a:gd name="T35" fmla="*/ 13 h 385"/>
                <a:gd name="T36" fmla="*/ 0 w 398"/>
                <a:gd name="T37" fmla="*/ 13 h 385"/>
                <a:gd name="T38" fmla="*/ 0 w 398"/>
                <a:gd name="T39" fmla="*/ 13 h 385"/>
                <a:gd name="T40" fmla="*/ 0 w 398"/>
                <a:gd name="T41" fmla="*/ 13 h 385"/>
                <a:gd name="T42" fmla="*/ 0 w 398"/>
                <a:gd name="T43" fmla="*/ 13 h 385"/>
                <a:gd name="T44" fmla="*/ 0 w 398"/>
                <a:gd name="T45" fmla="*/ 14 h 385"/>
                <a:gd name="T46" fmla="*/ 0 w 398"/>
                <a:gd name="T47" fmla="*/ 14 h 385"/>
                <a:gd name="T48" fmla="*/ 0 w 398"/>
                <a:gd name="T49" fmla="*/ 14 h 385"/>
                <a:gd name="T50" fmla="*/ 0 w 398"/>
                <a:gd name="T51" fmla="*/ 14 h 385"/>
                <a:gd name="T52" fmla="*/ 0 w 398"/>
                <a:gd name="T53" fmla="*/ 15 h 385"/>
                <a:gd name="T54" fmla="*/ 3 w 398"/>
                <a:gd name="T55" fmla="*/ 17 h 385"/>
                <a:gd name="T56" fmla="*/ 5 w 398"/>
                <a:gd name="T57" fmla="*/ 19 h 385"/>
                <a:gd name="T58" fmla="*/ 6 w 398"/>
                <a:gd name="T59" fmla="*/ 20 h 385"/>
                <a:gd name="T60" fmla="*/ 7 w 398"/>
                <a:gd name="T61" fmla="*/ 21 h 385"/>
                <a:gd name="T62" fmla="*/ 8 w 398"/>
                <a:gd name="T63" fmla="*/ 21 h 385"/>
                <a:gd name="T64" fmla="*/ 15 w 398"/>
                <a:gd name="T65" fmla="*/ 22 h 385"/>
                <a:gd name="T66" fmla="*/ 21 w 398"/>
                <a:gd name="T67" fmla="*/ 21 h 385"/>
                <a:gd name="T68" fmla="*/ 22 w 398"/>
                <a:gd name="T69" fmla="*/ 21 h 385"/>
                <a:gd name="T70" fmla="*/ 23 w 398"/>
                <a:gd name="T71" fmla="*/ 21 h 385"/>
                <a:gd name="T72" fmla="*/ 23 w 398"/>
                <a:gd name="T73" fmla="*/ 21 h 385"/>
                <a:gd name="T74" fmla="*/ 24 w 398"/>
                <a:gd name="T75" fmla="*/ 21 h 385"/>
                <a:gd name="T76" fmla="*/ 25 w 398"/>
                <a:gd name="T77" fmla="*/ 20 h 385"/>
                <a:gd name="T78" fmla="*/ 26 w 398"/>
                <a:gd name="T79" fmla="*/ 19 h 385"/>
                <a:gd name="T80" fmla="*/ 26 w 398"/>
                <a:gd name="T81" fmla="*/ 19 h 385"/>
                <a:gd name="T82" fmla="*/ 27 w 398"/>
                <a:gd name="T83" fmla="*/ 18 h 385"/>
                <a:gd name="T84" fmla="*/ 28 w 398"/>
                <a:gd name="T85" fmla="*/ 17 h 385"/>
                <a:gd name="T86" fmla="*/ 29 w 398"/>
                <a:gd name="T87" fmla="*/ 17 h 385"/>
                <a:gd name="T88" fmla="*/ 30 w 398"/>
                <a:gd name="T89" fmla="*/ 16 h 385"/>
                <a:gd name="T90" fmla="*/ 30 w 398"/>
                <a:gd name="T91" fmla="*/ 15 h 385"/>
                <a:gd name="T92" fmla="*/ 30 w 398"/>
                <a:gd name="T93" fmla="*/ 14 h 385"/>
                <a:gd name="T94" fmla="*/ 30 w 398"/>
                <a:gd name="T95" fmla="*/ 14 h 385"/>
                <a:gd name="T96" fmla="*/ 30 w 398"/>
                <a:gd name="T97" fmla="*/ 14 h 385"/>
                <a:gd name="T98" fmla="*/ 32 w 398"/>
                <a:gd name="T99" fmla="*/ 9 h 385"/>
                <a:gd name="T100" fmla="*/ 29 w 398"/>
                <a:gd name="T101" fmla="*/ 6 h 385"/>
                <a:gd name="T102" fmla="*/ 28 w 398"/>
                <a:gd name="T103" fmla="*/ 5 h 385"/>
                <a:gd name="T104" fmla="*/ 27 w 398"/>
                <a:gd name="T105" fmla="*/ 3 h 385"/>
                <a:gd name="T106" fmla="*/ 26 w 398"/>
                <a:gd name="T107" fmla="*/ 2 h 385"/>
                <a:gd name="T108" fmla="*/ 25 w 398"/>
                <a:gd name="T109" fmla="*/ 2 h 385"/>
                <a:gd name="T110" fmla="*/ 23 w 398"/>
                <a:gd name="T111" fmla="*/ 1 h 385"/>
                <a:gd name="T112" fmla="*/ 11 w 398"/>
                <a:gd name="T113" fmla="*/ 0 h 3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98"/>
                <a:gd name="T172" fmla="*/ 0 h 385"/>
                <a:gd name="T173" fmla="*/ 398 w 398"/>
                <a:gd name="T174" fmla="*/ 385 h 3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98" h="385">
                  <a:moveTo>
                    <a:pt x="136" y="0"/>
                  </a:moveTo>
                  <a:lnTo>
                    <a:pt x="135" y="5"/>
                  </a:lnTo>
                  <a:lnTo>
                    <a:pt x="133" y="8"/>
                  </a:lnTo>
                  <a:lnTo>
                    <a:pt x="119" y="13"/>
                  </a:lnTo>
                  <a:lnTo>
                    <a:pt x="112" y="15"/>
                  </a:lnTo>
                  <a:lnTo>
                    <a:pt x="110" y="15"/>
                  </a:lnTo>
                  <a:lnTo>
                    <a:pt x="109" y="15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62" y="46"/>
                  </a:lnTo>
                  <a:lnTo>
                    <a:pt x="47" y="68"/>
                  </a:lnTo>
                  <a:lnTo>
                    <a:pt x="16" y="103"/>
                  </a:lnTo>
                  <a:lnTo>
                    <a:pt x="7" y="133"/>
                  </a:lnTo>
                  <a:lnTo>
                    <a:pt x="2" y="162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2" y="233"/>
                  </a:lnTo>
                  <a:lnTo>
                    <a:pt x="2" y="237"/>
                  </a:lnTo>
                  <a:lnTo>
                    <a:pt x="2" y="239"/>
                  </a:lnTo>
                  <a:lnTo>
                    <a:pt x="2" y="241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5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3" y="361"/>
                  </a:lnTo>
                  <a:lnTo>
                    <a:pt x="94" y="371"/>
                  </a:lnTo>
                  <a:lnTo>
                    <a:pt x="108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3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3"/>
                  </a:lnTo>
                  <a:lnTo>
                    <a:pt x="344" y="329"/>
                  </a:lnTo>
                  <a:lnTo>
                    <a:pt x="355" y="315"/>
                  </a:lnTo>
                  <a:lnTo>
                    <a:pt x="364" y="300"/>
                  </a:lnTo>
                  <a:lnTo>
                    <a:pt x="372" y="284"/>
                  </a:lnTo>
                  <a:lnTo>
                    <a:pt x="379" y="267"/>
                  </a:lnTo>
                  <a:lnTo>
                    <a:pt x="381" y="258"/>
                  </a:lnTo>
                  <a:lnTo>
                    <a:pt x="382" y="253"/>
                  </a:lnTo>
                  <a:lnTo>
                    <a:pt x="384" y="250"/>
                  </a:lnTo>
                  <a:lnTo>
                    <a:pt x="398" y="170"/>
                  </a:lnTo>
                  <a:lnTo>
                    <a:pt x="369" y="112"/>
                  </a:lnTo>
                  <a:lnTo>
                    <a:pt x="353" y="84"/>
                  </a:lnTo>
                  <a:lnTo>
                    <a:pt x="336" y="58"/>
                  </a:lnTo>
                  <a:lnTo>
                    <a:pt x="327" y="44"/>
                  </a:lnTo>
                  <a:lnTo>
                    <a:pt x="316" y="33"/>
                  </a:lnTo>
                  <a:lnTo>
                    <a:pt x="294" y="1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" name="Freeform 116"/>
            <p:cNvSpPr/>
            <p:nvPr/>
          </p:nvSpPr>
          <p:spPr bwMode="auto">
            <a:xfrm>
              <a:off x="4104" y="2308"/>
              <a:ext cx="113" cy="91"/>
            </a:xfrm>
            <a:custGeom>
              <a:avLst/>
              <a:gdLst>
                <a:gd name="T0" fmla="*/ 0 w 400"/>
                <a:gd name="T1" fmla="*/ 12 h 386"/>
                <a:gd name="T2" fmla="*/ 0 w 400"/>
                <a:gd name="T3" fmla="*/ 13 h 386"/>
                <a:gd name="T4" fmla="*/ 0 w 400"/>
                <a:gd name="T5" fmla="*/ 13 h 386"/>
                <a:gd name="T6" fmla="*/ 0 w 400"/>
                <a:gd name="T7" fmla="*/ 13 h 386"/>
                <a:gd name="T8" fmla="*/ 0 w 400"/>
                <a:gd name="T9" fmla="*/ 13 h 386"/>
                <a:gd name="T10" fmla="*/ 0 w 400"/>
                <a:gd name="T11" fmla="*/ 14 h 386"/>
                <a:gd name="T12" fmla="*/ 0 w 400"/>
                <a:gd name="T13" fmla="*/ 15 h 386"/>
                <a:gd name="T14" fmla="*/ 3 w 400"/>
                <a:gd name="T15" fmla="*/ 17 h 386"/>
                <a:gd name="T16" fmla="*/ 4 w 400"/>
                <a:gd name="T17" fmla="*/ 18 h 386"/>
                <a:gd name="T18" fmla="*/ 5 w 400"/>
                <a:gd name="T19" fmla="*/ 19 h 386"/>
                <a:gd name="T20" fmla="*/ 7 w 400"/>
                <a:gd name="T21" fmla="*/ 20 h 386"/>
                <a:gd name="T22" fmla="*/ 9 w 400"/>
                <a:gd name="T23" fmla="*/ 21 h 386"/>
                <a:gd name="T24" fmla="*/ 12 w 400"/>
                <a:gd name="T25" fmla="*/ 21 h 386"/>
                <a:gd name="T26" fmla="*/ 15 w 400"/>
                <a:gd name="T27" fmla="*/ 21 h 386"/>
                <a:gd name="T28" fmla="*/ 18 w 400"/>
                <a:gd name="T29" fmla="*/ 21 h 386"/>
                <a:gd name="T30" fmla="*/ 21 w 400"/>
                <a:gd name="T31" fmla="*/ 21 h 386"/>
                <a:gd name="T32" fmla="*/ 22 w 400"/>
                <a:gd name="T33" fmla="*/ 21 h 386"/>
                <a:gd name="T34" fmla="*/ 23 w 400"/>
                <a:gd name="T35" fmla="*/ 21 h 386"/>
                <a:gd name="T36" fmla="*/ 24 w 400"/>
                <a:gd name="T37" fmla="*/ 21 h 386"/>
                <a:gd name="T38" fmla="*/ 24 w 400"/>
                <a:gd name="T39" fmla="*/ 21 h 386"/>
                <a:gd name="T40" fmla="*/ 24 w 400"/>
                <a:gd name="T41" fmla="*/ 21 h 386"/>
                <a:gd name="T42" fmla="*/ 25 w 400"/>
                <a:gd name="T43" fmla="*/ 20 h 386"/>
                <a:gd name="T44" fmla="*/ 27 w 400"/>
                <a:gd name="T45" fmla="*/ 19 h 386"/>
                <a:gd name="T46" fmla="*/ 27 w 400"/>
                <a:gd name="T47" fmla="*/ 18 h 386"/>
                <a:gd name="T48" fmla="*/ 29 w 400"/>
                <a:gd name="T49" fmla="*/ 18 h 386"/>
                <a:gd name="T50" fmla="*/ 29 w 400"/>
                <a:gd name="T51" fmla="*/ 17 h 386"/>
                <a:gd name="T52" fmla="*/ 30 w 400"/>
                <a:gd name="T53" fmla="*/ 16 h 386"/>
                <a:gd name="T54" fmla="*/ 30 w 400"/>
                <a:gd name="T55" fmla="*/ 15 h 386"/>
                <a:gd name="T56" fmla="*/ 30 w 400"/>
                <a:gd name="T57" fmla="*/ 15 h 386"/>
                <a:gd name="T58" fmla="*/ 30 w 400"/>
                <a:gd name="T59" fmla="*/ 15 h 386"/>
                <a:gd name="T60" fmla="*/ 31 w 400"/>
                <a:gd name="T61" fmla="*/ 14 h 386"/>
                <a:gd name="T62" fmla="*/ 31 w 400"/>
                <a:gd name="T63" fmla="*/ 14 h 386"/>
                <a:gd name="T64" fmla="*/ 31 w 400"/>
                <a:gd name="T65" fmla="*/ 14 h 386"/>
                <a:gd name="T66" fmla="*/ 32 w 400"/>
                <a:gd name="T67" fmla="*/ 10 h 386"/>
                <a:gd name="T68" fmla="*/ 31 w 400"/>
                <a:gd name="T69" fmla="*/ 8 h 386"/>
                <a:gd name="T70" fmla="*/ 30 w 400"/>
                <a:gd name="T71" fmla="*/ 6 h 386"/>
                <a:gd name="T72" fmla="*/ 27 w 400"/>
                <a:gd name="T73" fmla="*/ 3 h 386"/>
                <a:gd name="T74" fmla="*/ 26 w 400"/>
                <a:gd name="T75" fmla="*/ 3 h 386"/>
                <a:gd name="T76" fmla="*/ 25 w 400"/>
                <a:gd name="T77" fmla="*/ 2 h 386"/>
                <a:gd name="T78" fmla="*/ 24 w 400"/>
                <a:gd name="T79" fmla="*/ 1 h 386"/>
                <a:gd name="T80" fmla="*/ 23 w 400"/>
                <a:gd name="T81" fmla="*/ 1 h 386"/>
                <a:gd name="T82" fmla="*/ 17 w 400"/>
                <a:gd name="T83" fmla="*/ 0 h 386"/>
                <a:gd name="T84" fmla="*/ 11 w 400"/>
                <a:gd name="T85" fmla="*/ 0 h 386"/>
                <a:gd name="T86" fmla="*/ 11 w 400"/>
                <a:gd name="T87" fmla="*/ 0 h 386"/>
                <a:gd name="T88" fmla="*/ 11 w 400"/>
                <a:gd name="T89" fmla="*/ 0 h 386"/>
                <a:gd name="T90" fmla="*/ 11 w 400"/>
                <a:gd name="T91" fmla="*/ 0 h 386"/>
                <a:gd name="T92" fmla="*/ 11 w 400"/>
                <a:gd name="T93" fmla="*/ 0 h 386"/>
                <a:gd name="T94" fmla="*/ 11 w 400"/>
                <a:gd name="T95" fmla="*/ 0 h 386"/>
                <a:gd name="T96" fmla="*/ 11 w 400"/>
                <a:gd name="T97" fmla="*/ 0 h 386"/>
                <a:gd name="T98" fmla="*/ 11 w 400"/>
                <a:gd name="T99" fmla="*/ 0 h 386"/>
                <a:gd name="T100" fmla="*/ 9 w 400"/>
                <a:gd name="T101" fmla="*/ 1 h 386"/>
                <a:gd name="T102" fmla="*/ 7 w 400"/>
                <a:gd name="T103" fmla="*/ 1 h 386"/>
                <a:gd name="T104" fmla="*/ 4 w 400"/>
                <a:gd name="T105" fmla="*/ 4 h 386"/>
                <a:gd name="T106" fmla="*/ 3 w 400"/>
                <a:gd name="T107" fmla="*/ 5 h 386"/>
                <a:gd name="T108" fmla="*/ 1 w 400"/>
                <a:gd name="T109" fmla="*/ 6 h 386"/>
                <a:gd name="T110" fmla="*/ 1 w 400"/>
                <a:gd name="T111" fmla="*/ 8 h 386"/>
                <a:gd name="T112" fmla="*/ 0 w 400"/>
                <a:gd name="T113" fmla="*/ 9 h 386"/>
                <a:gd name="T114" fmla="*/ 0 w 400"/>
                <a:gd name="T115" fmla="*/ 11 h 386"/>
                <a:gd name="T116" fmla="*/ 0 w 400"/>
                <a:gd name="T117" fmla="*/ 12 h 38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00"/>
                <a:gd name="T178" fmla="*/ 0 h 386"/>
                <a:gd name="T179" fmla="*/ 400 w 400"/>
                <a:gd name="T180" fmla="*/ 386 h 38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00" h="386">
                  <a:moveTo>
                    <a:pt x="2" y="225"/>
                  </a:moveTo>
                  <a:lnTo>
                    <a:pt x="2" y="234"/>
                  </a:lnTo>
                  <a:lnTo>
                    <a:pt x="2" y="239"/>
                  </a:lnTo>
                  <a:lnTo>
                    <a:pt x="2" y="241"/>
                  </a:lnTo>
                  <a:lnTo>
                    <a:pt x="2" y="242"/>
                  </a:lnTo>
                  <a:lnTo>
                    <a:pt x="4" y="244"/>
                  </a:lnTo>
                  <a:lnTo>
                    <a:pt x="5" y="265"/>
                  </a:lnTo>
                  <a:lnTo>
                    <a:pt x="31" y="303"/>
                  </a:lnTo>
                  <a:lnTo>
                    <a:pt x="46" y="321"/>
                  </a:lnTo>
                  <a:lnTo>
                    <a:pt x="63" y="340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49" y="385"/>
                  </a:lnTo>
                  <a:lnTo>
                    <a:pt x="187" y="386"/>
                  </a:lnTo>
                  <a:lnTo>
                    <a:pt x="226" y="386"/>
                  </a:lnTo>
                  <a:lnTo>
                    <a:pt x="267" y="385"/>
                  </a:lnTo>
                  <a:lnTo>
                    <a:pt x="276" y="383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7"/>
                  </a:lnTo>
                  <a:lnTo>
                    <a:pt x="334" y="344"/>
                  </a:lnTo>
                  <a:lnTo>
                    <a:pt x="345" y="330"/>
                  </a:lnTo>
                  <a:lnTo>
                    <a:pt x="356" y="317"/>
                  </a:lnTo>
                  <a:lnTo>
                    <a:pt x="365" y="301"/>
                  </a:lnTo>
                  <a:lnTo>
                    <a:pt x="373" y="285"/>
                  </a:lnTo>
                  <a:lnTo>
                    <a:pt x="376" y="276"/>
                  </a:lnTo>
                  <a:lnTo>
                    <a:pt x="377" y="272"/>
                  </a:lnTo>
                  <a:lnTo>
                    <a:pt x="379" y="268"/>
                  </a:lnTo>
                  <a:lnTo>
                    <a:pt x="381" y="259"/>
                  </a:lnTo>
                  <a:lnTo>
                    <a:pt x="382" y="255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61"/>
                  </a:lnTo>
                  <a:lnTo>
                    <a:pt x="328" y="47"/>
                  </a:lnTo>
                  <a:lnTo>
                    <a:pt x="318" y="36"/>
                  </a:lnTo>
                  <a:lnTo>
                    <a:pt x="305" y="24"/>
                  </a:lnTo>
                  <a:lnTo>
                    <a:pt x="294" y="15"/>
                  </a:lnTo>
                  <a:lnTo>
                    <a:pt x="215" y="8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5" y="7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34" y="10"/>
                  </a:lnTo>
                  <a:lnTo>
                    <a:pt x="109" y="19"/>
                  </a:lnTo>
                  <a:lnTo>
                    <a:pt x="84" y="27"/>
                  </a:lnTo>
                  <a:lnTo>
                    <a:pt x="47" y="69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2" name="Freeform 117"/>
            <p:cNvSpPr/>
            <p:nvPr/>
          </p:nvSpPr>
          <p:spPr bwMode="auto">
            <a:xfrm>
              <a:off x="4118" y="2581"/>
              <a:ext cx="113" cy="92"/>
            </a:xfrm>
            <a:custGeom>
              <a:avLst/>
              <a:gdLst>
                <a:gd name="T0" fmla="*/ 27 w 401"/>
                <a:gd name="T1" fmla="*/ 4 h 385"/>
                <a:gd name="T2" fmla="*/ 26 w 401"/>
                <a:gd name="T3" fmla="*/ 3 h 385"/>
                <a:gd name="T4" fmla="*/ 25 w 401"/>
                <a:gd name="T5" fmla="*/ 2 h 385"/>
                <a:gd name="T6" fmla="*/ 23 w 401"/>
                <a:gd name="T7" fmla="*/ 1 h 385"/>
                <a:gd name="T8" fmla="*/ 17 w 401"/>
                <a:gd name="T9" fmla="*/ 0 h 385"/>
                <a:gd name="T10" fmla="*/ 11 w 401"/>
                <a:gd name="T11" fmla="*/ 0 h 385"/>
                <a:gd name="T12" fmla="*/ 11 w 401"/>
                <a:gd name="T13" fmla="*/ 0 h 385"/>
                <a:gd name="T14" fmla="*/ 11 w 401"/>
                <a:gd name="T15" fmla="*/ 0 h 385"/>
                <a:gd name="T16" fmla="*/ 11 w 401"/>
                <a:gd name="T17" fmla="*/ 0 h 385"/>
                <a:gd name="T18" fmla="*/ 11 w 401"/>
                <a:gd name="T19" fmla="*/ 0 h 385"/>
                <a:gd name="T20" fmla="*/ 11 w 401"/>
                <a:gd name="T21" fmla="*/ 0 h 385"/>
                <a:gd name="T22" fmla="*/ 9 w 401"/>
                <a:gd name="T23" fmla="*/ 1 h 385"/>
                <a:gd name="T24" fmla="*/ 7 w 401"/>
                <a:gd name="T25" fmla="*/ 1 h 385"/>
                <a:gd name="T26" fmla="*/ 5 w 401"/>
                <a:gd name="T27" fmla="*/ 3 h 385"/>
                <a:gd name="T28" fmla="*/ 4 w 401"/>
                <a:gd name="T29" fmla="*/ 4 h 385"/>
                <a:gd name="T30" fmla="*/ 1 w 401"/>
                <a:gd name="T31" fmla="*/ 6 h 385"/>
                <a:gd name="T32" fmla="*/ 1 w 401"/>
                <a:gd name="T33" fmla="*/ 8 h 385"/>
                <a:gd name="T34" fmla="*/ 0 w 401"/>
                <a:gd name="T35" fmla="*/ 9 h 385"/>
                <a:gd name="T36" fmla="*/ 0 w 401"/>
                <a:gd name="T37" fmla="*/ 11 h 385"/>
                <a:gd name="T38" fmla="*/ 0 w 401"/>
                <a:gd name="T39" fmla="*/ 13 h 385"/>
                <a:gd name="T40" fmla="*/ 0 w 401"/>
                <a:gd name="T41" fmla="*/ 15 h 385"/>
                <a:gd name="T42" fmla="*/ 3 w 401"/>
                <a:gd name="T43" fmla="*/ 17 h 385"/>
                <a:gd name="T44" fmla="*/ 5 w 401"/>
                <a:gd name="T45" fmla="*/ 19 h 385"/>
                <a:gd name="T46" fmla="*/ 7 w 401"/>
                <a:gd name="T47" fmla="*/ 21 h 385"/>
                <a:gd name="T48" fmla="*/ 9 w 401"/>
                <a:gd name="T49" fmla="*/ 22 h 385"/>
                <a:gd name="T50" fmla="*/ 12 w 401"/>
                <a:gd name="T51" fmla="*/ 22 h 385"/>
                <a:gd name="T52" fmla="*/ 13 w 401"/>
                <a:gd name="T53" fmla="*/ 22 h 385"/>
                <a:gd name="T54" fmla="*/ 15 w 401"/>
                <a:gd name="T55" fmla="*/ 22 h 385"/>
                <a:gd name="T56" fmla="*/ 18 w 401"/>
                <a:gd name="T57" fmla="*/ 22 h 385"/>
                <a:gd name="T58" fmla="*/ 21 w 401"/>
                <a:gd name="T59" fmla="*/ 22 h 385"/>
                <a:gd name="T60" fmla="*/ 22 w 401"/>
                <a:gd name="T61" fmla="*/ 22 h 385"/>
                <a:gd name="T62" fmla="*/ 23 w 401"/>
                <a:gd name="T63" fmla="*/ 22 h 385"/>
                <a:gd name="T64" fmla="*/ 25 w 401"/>
                <a:gd name="T65" fmla="*/ 21 h 385"/>
                <a:gd name="T66" fmla="*/ 25 w 401"/>
                <a:gd name="T67" fmla="*/ 20 h 385"/>
                <a:gd name="T68" fmla="*/ 26 w 401"/>
                <a:gd name="T69" fmla="*/ 20 h 385"/>
                <a:gd name="T70" fmla="*/ 26 w 401"/>
                <a:gd name="T71" fmla="*/ 20 h 385"/>
                <a:gd name="T72" fmla="*/ 27 w 401"/>
                <a:gd name="T73" fmla="*/ 19 h 385"/>
                <a:gd name="T74" fmla="*/ 28 w 401"/>
                <a:gd name="T75" fmla="*/ 18 h 385"/>
                <a:gd name="T76" fmla="*/ 29 w 401"/>
                <a:gd name="T77" fmla="*/ 17 h 385"/>
                <a:gd name="T78" fmla="*/ 30 w 401"/>
                <a:gd name="T79" fmla="*/ 16 h 385"/>
                <a:gd name="T80" fmla="*/ 30 w 401"/>
                <a:gd name="T81" fmla="*/ 15 h 385"/>
                <a:gd name="T82" fmla="*/ 30 w 401"/>
                <a:gd name="T83" fmla="*/ 15 h 385"/>
                <a:gd name="T84" fmla="*/ 30 w 401"/>
                <a:gd name="T85" fmla="*/ 14 h 385"/>
                <a:gd name="T86" fmla="*/ 30 w 401"/>
                <a:gd name="T87" fmla="*/ 14 h 385"/>
                <a:gd name="T88" fmla="*/ 31 w 401"/>
                <a:gd name="T89" fmla="*/ 12 h 385"/>
                <a:gd name="T90" fmla="*/ 32 w 401"/>
                <a:gd name="T91" fmla="*/ 11 h 385"/>
                <a:gd name="T92" fmla="*/ 32 w 401"/>
                <a:gd name="T93" fmla="*/ 10 h 385"/>
                <a:gd name="T94" fmla="*/ 30 w 401"/>
                <a:gd name="T95" fmla="*/ 6 h 385"/>
                <a:gd name="T96" fmla="*/ 28 w 401"/>
                <a:gd name="T97" fmla="*/ 5 h 385"/>
                <a:gd name="T98" fmla="*/ 27 w 401"/>
                <a:gd name="T99" fmla="*/ 4 h 38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01"/>
                <a:gd name="T151" fmla="*/ 0 h 385"/>
                <a:gd name="T152" fmla="*/ 401 w 401"/>
                <a:gd name="T153" fmla="*/ 385 h 38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01" h="385">
                  <a:moveTo>
                    <a:pt x="338" y="61"/>
                  </a:moveTo>
                  <a:lnTo>
                    <a:pt x="328" y="47"/>
                  </a:lnTo>
                  <a:lnTo>
                    <a:pt x="318" y="36"/>
                  </a:lnTo>
                  <a:lnTo>
                    <a:pt x="294" y="14"/>
                  </a:lnTo>
                  <a:lnTo>
                    <a:pt x="215" y="7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7"/>
                  </a:lnTo>
                  <a:lnTo>
                    <a:pt x="64" y="46"/>
                  </a:lnTo>
                  <a:lnTo>
                    <a:pt x="46" y="69"/>
                  </a:lnTo>
                  <a:lnTo>
                    <a:pt x="19" y="106"/>
                  </a:lnTo>
                  <a:lnTo>
                    <a:pt x="8" y="134"/>
                  </a:lnTo>
                  <a:lnTo>
                    <a:pt x="3" y="164"/>
                  </a:lnTo>
                  <a:lnTo>
                    <a:pt x="0" y="193"/>
                  </a:lnTo>
                  <a:lnTo>
                    <a:pt x="3" y="224"/>
                  </a:lnTo>
                  <a:lnTo>
                    <a:pt x="4" y="265"/>
                  </a:lnTo>
                  <a:lnTo>
                    <a:pt x="32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49" y="384"/>
                  </a:lnTo>
                  <a:lnTo>
                    <a:pt x="168" y="384"/>
                  </a:lnTo>
                  <a:lnTo>
                    <a:pt x="189" y="385"/>
                  </a:lnTo>
                  <a:lnTo>
                    <a:pt x="227" y="385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7" y="379"/>
                  </a:lnTo>
                  <a:lnTo>
                    <a:pt x="308" y="370"/>
                  </a:lnTo>
                  <a:lnTo>
                    <a:pt x="321" y="357"/>
                  </a:lnTo>
                  <a:lnTo>
                    <a:pt x="327" y="350"/>
                  </a:lnTo>
                  <a:lnTo>
                    <a:pt x="334" y="344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4" y="300"/>
                  </a:lnTo>
                  <a:lnTo>
                    <a:pt x="372" y="284"/>
                  </a:lnTo>
                  <a:lnTo>
                    <a:pt x="379" y="267"/>
                  </a:lnTo>
                  <a:lnTo>
                    <a:pt x="381" y="258"/>
                  </a:lnTo>
                  <a:lnTo>
                    <a:pt x="382" y="253"/>
                  </a:lnTo>
                  <a:lnTo>
                    <a:pt x="385" y="250"/>
                  </a:lnTo>
                  <a:lnTo>
                    <a:pt x="393" y="211"/>
                  </a:lnTo>
                  <a:lnTo>
                    <a:pt x="396" y="191"/>
                  </a:lnTo>
                  <a:lnTo>
                    <a:pt x="401" y="172"/>
                  </a:lnTo>
                  <a:lnTo>
                    <a:pt x="371" y="114"/>
                  </a:lnTo>
                  <a:lnTo>
                    <a:pt x="355" y="87"/>
                  </a:lnTo>
                  <a:lnTo>
                    <a:pt x="338" y="61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3" name="Line 132"/>
            <p:cNvSpPr>
              <a:spLocks noChangeShapeType="1"/>
            </p:cNvSpPr>
            <p:nvPr/>
          </p:nvSpPr>
          <p:spPr bwMode="auto">
            <a:xfrm>
              <a:off x="4159" y="994"/>
              <a:ext cx="4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4" name="Line 136"/>
            <p:cNvSpPr>
              <a:spLocks noChangeShapeType="1"/>
            </p:cNvSpPr>
            <p:nvPr/>
          </p:nvSpPr>
          <p:spPr bwMode="auto">
            <a:xfrm>
              <a:off x="4166" y="2892"/>
              <a:ext cx="4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5" name="Line 144"/>
            <p:cNvSpPr>
              <a:spLocks noChangeShapeType="1"/>
            </p:cNvSpPr>
            <p:nvPr/>
          </p:nvSpPr>
          <p:spPr bwMode="auto">
            <a:xfrm>
              <a:off x="4176" y="2368"/>
              <a:ext cx="456" cy="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6" name="Line 150"/>
            <p:cNvSpPr>
              <a:spLocks noChangeShapeType="1"/>
            </p:cNvSpPr>
            <p:nvPr/>
          </p:nvSpPr>
          <p:spPr bwMode="auto">
            <a:xfrm>
              <a:off x="4170" y="2093"/>
              <a:ext cx="4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7" name="Line 156"/>
            <p:cNvSpPr>
              <a:spLocks noChangeShapeType="1"/>
            </p:cNvSpPr>
            <p:nvPr/>
          </p:nvSpPr>
          <p:spPr bwMode="auto">
            <a:xfrm>
              <a:off x="4200" y="1556"/>
              <a:ext cx="405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8" name="Line 162"/>
            <p:cNvSpPr>
              <a:spLocks noChangeShapeType="1"/>
            </p:cNvSpPr>
            <p:nvPr/>
          </p:nvSpPr>
          <p:spPr bwMode="auto">
            <a:xfrm>
              <a:off x="4168" y="1293"/>
              <a:ext cx="460" cy="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9" name="Line 168"/>
            <p:cNvSpPr>
              <a:spLocks noChangeShapeType="1"/>
            </p:cNvSpPr>
            <p:nvPr/>
          </p:nvSpPr>
          <p:spPr bwMode="auto">
            <a:xfrm>
              <a:off x="4224" y="2630"/>
              <a:ext cx="405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10" name="Line 174"/>
            <p:cNvSpPr>
              <a:spLocks noChangeShapeType="1"/>
            </p:cNvSpPr>
            <p:nvPr/>
          </p:nvSpPr>
          <p:spPr bwMode="auto">
            <a:xfrm>
              <a:off x="4224" y="1844"/>
              <a:ext cx="403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11" name="Rectangle 177"/>
            <p:cNvSpPr>
              <a:spLocks noChangeArrowheads="1"/>
            </p:cNvSpPr>
            <p:nvPr/>
          </p:nvSpPr>
          <p:spPr bwMode="auto">
            <a:xfrm>
              <a:off x="3859" y="90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2" name="Rectangle 178"/>
            <p:cNvSpPr>
              <a:spLocks noChangeArrowheads="1"/>
            </p:cNvSpPr>
            <p:nvPr/>
          </p:nvSpPr>
          <p:spPr bwMode="auto">
            <a:xfrm>
              <a:off x="3868" y="1193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3" name="Rectangle 179"/>
            <p:cNvSpPr>
              <a:spLocks noChangeArrowheads="1"/>
            </p:cNvSpPr>
            <p:nvPr/>
          </p:nvSpPr>
          <p:spPr bwMode="auto">
            <a:xfrm>
              <a:off x="3859" y="1454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4" name="Rectangle 180"/>
            <p:cNvSpPr>
              <a:spLocks noChangeArrowheads="1"/>
            </p:cNvSpPr>
            <p:nvPr/>
          </p:nvSpPr>
          <p:spPr bwMode="auto">
            <a:xfrm>
              <a:off x="3854" y="1703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5" name="Rectangle 181"/>
            <p:cNvSpPr>
              <a:spLocks noChangeArrowheads="1"/>
            </p:cNvSpPr>
            <p:nvPr/>
          </p:nvSpPr>
          <p:spPr bwMode="auto">
            <a:xfrm>
              <a:off x="3840" y="1952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6" name="Rectangle 182"/>
            <p:cNvSpPr>
              <a:spLocks noChangeArrowheads="1"/>
            </p:cNvSpPr>
            <p:nvPr/>
          </p:nvSpPr>
          <p:spPr bwMode="auto">
            <a:xfrm>
              <a:off x="3871" y="2228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7" name="Rectangle 183"/>
            <p:cNvSpPr>
              <a:spLocks noChangeArrowheads="1"/>
            </p:cNvSpPr>
            <p:nvPr/>
          </p:nvSpPr>
          <p:spPr bwMode="auto">
            <a:xfrm>
              <a:off x="3884" y="2514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8" name="Rectangle 184"/>
            <p:cNvSpPr>
              <a:spLocks noChangeArrowheads="1"/>
            </p:cNvSpPr>
            <p:nvPr/>
          </p:nvSpPr>
          <p:spPr bwMode="auto">
            <a:xfrm>
              <a:off x="3849" y="281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19" name="Freeform 306"/>
            <p:cNvSpPr/>
            <p:nvPr/>
          </p:nvSpPr>
          <p:spPr bwMode="auto">
            <a:xfrm>
              <a:off x="4125" y="2844"/>
              <a:ext cx="113" cy="91"/>
            </a:xfrm>
            <a:custGeom>
              <a:avLst/>
              <a:gdLst>
                <a:gd name="T0" fmla="*/ 4 w 400"/>
                <a:gd name="T1" fmla="*/ 4 h 385"/>
                <a:gd name="T2" fmla="*/ 3 w 400"/>
                <a:gd name="T3" fmla="*/ 5 h 385"/>
                <a:gd name="T4" fmla="*/ 1 w 400"/>
                <a:gd name="T5" fmla="*/ 6 h 385"/>
                <a:gd name="T6" fmla="*/ 1 w 400"/>
                <a:gd name="T7" fmla="*/ 8 h 385"/>
                <a:gd name="T8" fmla="*/ 0 w 400"/>
                <a:gd name="T9" fmla="*/ 9 h 385"/>
                <a:gd name="T10" fmla="*/ 0 w 400"/>
                <a:gd name="T11" fmla="*/ 11 h 385"/>
                <a:gd name="T12" fmla="*/ 0 w 400"/>
                <a:gd name="T13" fmla="*/ 13 h 385"/>
                <a:gd name="T14" fmla="*/ 0 w 400"/>
                <a:gd name="T15" fmla="*/ 15 h 385"/>
                <a:gd name="T16" fmla="*/ 3 w 400"/>
                <a:gd name="T17" fmla="*/ 17 h 385"/>
                <a:gd name="T18" fmla="*/ 4 w 400"/>
                <a:gd name="T19" fmla="*/ 18 h 385"/>
                <a:gd name="T20" fmla="*/ 5 w 400"/>
                <a:gd name="T21" fmla="*/ 19 h 385"/>
                <a:gd name="T22" fmla="*/ 7 w 400"/>
                <a:gd name="T23" fmla="*/ 20 h 385"/>
                <a:gd name="T24" fmla="*/ 9 w 400"/>
                <a:gd name="T25" fmla="*/ 21 h 385"/>
                <a:gd name="T26" fmla="*/ 15 w 400"/>
                <a:gd name="T27" fmla="*/ 22 h 385"/>
                <a:gd name="T28" fmla="*/ 21 w 400"/>
                <a:gd name="T29" fmla="*/ 21 h 385"/>
                <a:gd name="T30" fmla="*/ 22 w 400"/>
                <a:gd name="T31" fmla="*/ 21 h 385"/>
                <a:gd name="T32" fmla="*/ 23 w 400"/>
                <a:gd name="T33" fmla="*/ 21 h 385"/>
                <a:gd name="T34" fmla="*/ 24 w 400"/>
                <a:gd name="T35" fmla="*/ 21 h 385"/>
                <a:gd name="T36" fmla="*/ 24 w 400"/>
                <a:gd name="T37" fmla="*/ 21 h 385"/>
                <a:gd name="T38" fmla="*/ 24 w 400"/>
                <a:gd name="T39" fmla="*/ 21 h 385"/>
                <a:gd name="T40" fmla="*/ 25 w 400"/>
                <a:gd name="T41" fmla="*/ 20 h 385"/>
                <a:gd name="T42" fmla="*/ 27 w 400"/>
                <a:gd name="T43" fmla="*/ 19 h 385"/>
                <a:gd name="T44" fmla="*/ 27 w 400"/>
                <a:gd name="T45" fmla="*/ 18 h 385"/>
                <a:gd name="T46" fmla="*/ 29 w 400"/>
                <a:gd name="T47" fmla="*/ 17 h 385"/>
                <a:gd name="T48" fmla="*/ 29 w 400"/>
                <a:gd name="T49" fmla="*/ 17 h 385"/>
                <a:gd name="T50" fmla="*/ 30 w 400"/>
                <a:gd name="T51" fmla="*/ 16 h 385"/>
                <a:gd name="T52" fmla="*/ 30 w 400"/>
                <a:gd name="T53" fmla="*/ 15 h 385"/>
                <a:gd name="T54" fmla="*/ 30 w 400"/>
                <a:gd name="T55" fmla="*/ 15 h 385"/>
                <a:gd name="T56" fmla="*/ 30 w 400"/>
                <a:gd name="T57" fmla="*/ 15 h 385"/>
                <a:gd name="T58" fmla="*/ 31 w 400"/>
                <a:gd name="T59" fmla="*/ 14 h 385"/>
                <a:gd name="T60" fmla="*/ 32 w 400"/>
                <a:gd name="T61" fmla="*/ 10 h 385"/>
                <a:gd name="T62" fmla="*/ 31 w 400"/>
                <a:gd name="T63" fmla="*/ 8 h 385"/>
                <a:gd name="T64" fmla="*/ 30 w 400"/>
                <a:gd name="T65" fmla="*/ 6 h 385"/>
                <a:gd name="T66" fmla="*/ 27 w 400"/>
                <a:gd name="T67" fmla="*/ 3 h 385"/>
                <a:gd name="T68" fmla="*/ 26 w 400"/>
                <a:gd name="T69" fmla="*/ 2 h 385"/>
                <a:gd name="T70" fmla="*/ 25 w 400"/>
                <a:gd name="T71" fmla="*/ 2 h 385"/>
                <a:gd name="T72" fmla="*/ 23 w 400"/>
                <a:gd name="T73" fmla="*/ 1 h 385"/>
                <a:gd name="T74" fmla="*/ 11 w 400"/>
                <a:gd name="T75" fmla="*/ 0 h 385"/>
                <a:gd name="T76" fmla="*/ 11 w 400"/>
                <a:gd name="T77" fmla="*/ 0 h 385"/>
                <a:gd name="T78" fmla="*/ 11 w 400"/>
                <a:gd name="T79" fmla="*/ 0 h 385"/>
                <a:gd name="T80" fmla="*/ 11 w 400"/>
                <a:gd name="T81" fmla="*/ 0 h 385"/>
                <a:gd name="T82" fmla="*/ 11 w 400"/>
                <a:gd name="T83" fmla="*/ 0 h 385"/>
                <a:gd name="T84" fmla="*/ 9 w 400"/>
                <a:gd name="T85" fmla="*/ 1 h 385"/>
                <a:gd name="T86" fmla="*/ 7 w 400"/>
                <a:gd name="T87" fmla="*/ 1 h 385"/>
                <a:gd name="T88" fmla="*/ 4 w 400"/>
                <a:gd name="T89" fmla="*/ 4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0"/>
                <a:gd name="T136" fmla="*/ 0 h 385"/>
                <a:gd name="T137" fmla="*/ 400 w 400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0" h="385">
                  <a:moveTo>
                    <a:pt x="47" y="68"/>
                  </a:move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5" y="264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0" name="Rectangle 308"/>
            <p:cNvSpPr>
              <a:spLocks noChangeArrowheads="1"/>
            </p:cNvSpPr>
            <p:nvPr/>
          </p:nvSpPr>
          <p:spPr bwMode="auto">
            <a:xfrm>
              <a:off x="1968" y="3216"/>
              <a:ext cx="2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21" name="Rectangle 309"/>
            <p:cNvSpPr>
              <a:spLocks noChangeArrowheads="1"/>
            </p:cNvSpPr>
            <p:nvPr/>
          </p:nvSpPr>
          <p:spPr bwMode="auto">
            <a:xfrm>
              <a:off x="5040" y="432"/>
              <a:ext cx="2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29822" name="Text Box 310"/>
            <p:cNvSpPr txBox="1">
              <a:spLocks noChangeArrowheads="1"/>
            </p:cNvSpPr>
            <p:nvPr/>
          </p:nvSpPr>
          <p:spPr bwMode="auto">
            <a:xfrm>
              <a:off x="2472" y="3811"/>
              <a:ext cx="81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>
                  <a:solidFill>
                    <a:srgbClr val="0610D8"/>
                  </a:solidFill>
                  <a:latin typeface="宋体" pitchFamily="2" charset="-122"/>
                </a:rPr>
                <a:t>图</a:t>
              </a:r>
              <a:r>
                <a:rPr kumimoji="1" lang="en-US" altLang="zh-CN" b="1">
                  <a:solidFill>
                    <a:srgbClr val="0610D8"/>
                  </a:solidFill>
                  <a:latin typeface="宋体" pitchFamily="2" charset="-122"/>
                </a:rPr>
                <a:t>5.7 LED</a:t>
              </a:r>
              <a:r>
                <a:rPr kumimoji="1" lang="zh-CN" altLang="en-US" b="1">
                  <a:solidFill>
                    <a:srgbClr val="0610D8"/>
                  </a:solidFill>
                  <a:latin typeface="宋体" pitchFamily="2" charset="-122"/>
                </a:rPr>
                <a:t>显示器</a:t>
              </a:r>
              <a:endParaRPr kumimoji="1" lang="zh-CN" altLang="en-US" b="1">
                <a:solidFill>
                  <a:srgbClr val="0610D8"/>
                </a:solidFill>
                <a:latin typeface="宋体" pitchFamily="2" charset="-122"/>
              </a:endParaRPr>
            </a:p>
          </p:txBody>
        </p:sp>
        <p:sp>
          <p:nvSpPr>
            <p:cNvPr id="29823" name="Line 133"/>
            <p:cNvSpPr>
              <a:spLocks noChangeShapeType="1"/>
            </p:cNvSpPr>
            <p:nvPr/>
          </p:nvSpPr>
          <p:spPr bwMode="auto">
            <a:xfrm flipV="1">
              <a:off x="4800" y="1026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4" name="Line 139"/>
            <p:cNvSpPr>
              <a:spLocks noChangeShapeType="1"/>
            </p:cNvSpPr>
            <p:nvPr/>
          </p:nvSpPr>
          <p:spPr bwMode="auto">
            <a:xfrm flipV="1">
              <a:off x="4810" y="2924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5" name="Line 145"/>
            <p:cNvSpPr>
              <a:spLocks noChangeShapeType="1"/>
            </p:cNvSpPr>
            <p:nvPr/>
          </p:nvSpPr>
          <p:spPr bwMode="auto">
            <a:xfrm flipV="1">
              <a:off x="4819" y="2400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6" name="Line 151"/>
            <p:cNvSpPr>
              <a:spLocks noChangeShapeType="1"/>
            </p:cNvSpPr>
            <p:nvPr/>
          </p:nvSpPr>
          <p:spPr bwMode="auto">
            <a:xfrm flipV="1">
              <a:off x="4819" y="2125"/>
              <a:ext cx="366" cy="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7" name="Line 157"/>
            <p:cNvSpPr>
              <a:spLocks noChangeShapeType="1"/>
            </p:cNvSpPr>
            <p:nvPr/>
          </p:nvSpPr>
          <p:spPr bwMode="auto">
            <a:xfrm flipV="1">
              <a:off x="4815" y="1588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8" name="Line 163"/>
            <p:cNvSpPr>
              <a:spLocks noChangeShapeType="1"/>
            </p:cNvSpPr>
            <p:nvPr/>
          </p:nvSpPr>
          <p:spPr bwMode="auto">
            <a:xfrm flipV="1">
              <a:off x="4812" y="1326"/>
              <a:ext cx="367" cy="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29" name="Line 169"/>
            <p:cNvSpPr>
              <a:spLocks noChangeShapeType="1"/>
            </p:cNvSpPr>
            <p:nvPr/>
          </p:nvSpPr>
          <p:spPr bwMode="auto">
            <a:xfrm flipV="1">
              <a:off x="4815" y="2662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0" name="Line 175"/>
            <p:cNvSpPr>
              <a:spLocks noChangeShapeType="1"/>
            </p:cNvSpPr>
            <p:nvPr/>
          </p:nvSpPr>
          <p:spPr bwMode="auto">
            <a:xfrm flipV="1">
              <a:off x="4810" y="1875"/>
              <a:ext cx="366" cy="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1" name="Freeform 307"/>
            <p:cNvSpPr/>
            <p:nvPr/>
          </p:nvSpPr>
          <p:spPr bwMode="auto">
            <a:xfrm>
              <a:off x="5131" y="672"/>
              <a:ext cx="101" cy="96"/>
            </a:xfrm>
            <a:custGeom>
              <a:avLst/>
              <a:gdLst>
                <a:gd name="T0" fmla="*/ 3 w 400"/>
                <a:gd name="T1" fmla="*/ 4 h 385"/>
                <a:gd name="T2" fmla="*/ 2 w 400"/>
                <a:gd name="T3" fmla="*/ 5 h 385"/>
                <a:gd name="T4" fmla="*/ 1 w 400"/>
                <a:gd name="T5" fmla="*/ 7 h 385"/>
                <a:gd name="T6" fmla="*/ 1 w 400"/>
                <a:gd name="T7" fmla="*/ 8 h 385"/>
                <a:gd name="T8" fmla="*/ 0 w 400"/>
                <a:gd name="T9" fmla="*/ 10 h 385"/>
                <a:gd name="T10" fmla="*/ 0 w 400"/>
                <a:gd name="T11" fmla="*/ 12 h 385"/>
                <a:gd name="T12" fmla="*/ 0 w 400"/>
                <a:gd name="T13" fmla="*/ 14 h 385"/>
                <a:gd name="T14" fmla="*/ 0 w 400"/>
                <a:gd name="T15" fmla="*/ 16 h 385"/>
                <a:gd name="T16" fmla="*/ 2 w 400"/>
                <a:gd name="T17" fmla="*/ 19 h 385"/>
                <a:gd name="T18" fmla="*/ 3 w 400"/>
                <a:gd name="T19" fmla="*/ 20 h 385"/>
                <a:gd name="T20" fmla="*/ 4 w 400"/>
                <a:gd name="T21" fmla="*/ 21 h 385"/>
                <a:gd name="T22" fmla="*/ 5 w 400"/>
                <a:gd name="T23" fmla="*/ 22 h 385"/>
                <a:gd name="T24" fmla="*/ 7 w 400"/>
                <a:gd name="T25" fmla="*/ 24 h 385"/>
                <a:gd name="T26" fmla="*/ 12 w 400"/>
                <a:gd name="T27" fmla="*/ 24 h 385"/>
                <a:gd name="T28" fmla="*/ 17 w 400"/>
                <a:gd name="T29" fmla="*/ 24 h 385"/>
                <a:gd name="T30" fmla="*/ 18 w 400"/>
                <a:gd name="T31" fmla="*/ 24 h 385"/>
                <a:gd name="T32" fmla="*/ 18 w 400"/>
                <a:gd name="T33" fmla="*/ 24 h 385"/>
                <a:gd name="T34" fmla="*/ 19 w 400"/>
                <a:gd name="T35" fmla="*/ 23 h 385"/>
                <a:gd name="T36" fmla="*/ 19 w 400"/>
                <a:gd name="T37" fmla="*/ 23 h 385"/>
                <a:gd name="T38" fmla="*/ 19 w 400"/>
                <a:gd name="T39" fmla="*/ 23 h 385"/>
                <a:gd name="T40" fmla="*/ 20 w 400"/>
                <a:gd name="T41" fmla="*/ 22 h 385"/>
                <a:gd name="T42" fmla="*/ 21 w 400"/>
                <a:gd name="T43" fmla="*/ 21 h 385"/>
                <a:gd name="T44" fmla="*/ 22 w 400"/>
                <a:gd name="T45" fmla="*/ 20 h 385"/>
                <a:gd name="T46" fmla="*/ 23 w 400"/>
                <a:gd name="T47" fmla="*/ 20 h 385"/>
                <a:gd name="T48" fmla="*/ 23 w 400"/>
                <a:gd name="T49" fmla="*/ 19 h 385"/>
                <a:gd name="T50" fmla="*/ 24 w 400"/>
                <a:gd name="T51" fmla="*/ 18 h 385"/>
                <a:gd name="T52" fmla="*/ 24 w 400"/>
                <a:gd name="T53" fmla="*/ 17 h 385"/>
                <a:gd name="T54" fmla="*/ 24 w 400"/>
                <a:gd name="T55" fmla="*/ 17 h 385"/>
                <a:gd name="T56" fmla="*/ 24 w 400"/>
                <a:gd name="T57" fmla="*/ 17 h 385"/>
                <a:gd name="T58" fmla="*/ 24 w 400"/>
                <a:gd name="T59" fmla="*/ 16 h 385"/>
                <a:gd name="T60" fmla="*/ 26 w 400"/>
                <a:gd name="T61" fmla="*/ 11 h 385"/>
                <a:gd name="T62" fmla="*/ 24 w 400"/>
                <a:gd name="T63" fmla="*/ 9 h 385"/>
                <a:gd name="T64" fmla="*/ 23 w 400"/>
                <a:gd name="T65" fmla="*/ 7 h 385"/>
                <a:gd name="T66" fmla="*/ 21 w 400"/>
                <a:gd name="T67" fmla="*/ 3 h 385"/>
                <a:gd name="T68" fmla="*/ 21 w 400"/>
                <a:gd name="T69" fmla="*/ 3 h 385"/>
                <a:gd name="T70" fmla="*/ 20 w 400"/>
                <a:gd name="T71" fmla="*/ 2 h 385"/>
                <a:gd name="T72" fmla="*/ 19 w 400"/>
                <a:gd name="T73" fmla="*/ 1 h 385"/>
                <a:gd name="T74" fmla="*/ 9 w 400"/>
                <a:gd name="T75" fmla="*/ 0 h 385"/>
                <a:gd name="T76" fmla="*/ 9 w 400"/>
                <a:gd name="T77" fmla="*/ 0 h 385"/>
                <a:gd name="T78" fmla="*/ 9 w 400"/>
                <a:gd name="T79" fmla="*/ 0 h 385"/>
                <a:gd name="T80" fmla="*/ 9 w 400"/>
                <a:gd name="T81" fmla="*/ 0 h 385"/>
                <a:gd name="T82" fmla="*/ 9 w 400"/>
                <a:gd name="T83" fmla="*/ 0 h 385"/>
                <a:gd name="T84" fmla="*/ 7 w 400"/>
                <a:gd name="T85" fmla="*/ 1 h 385"/>
                <a:gd name="T86" fmla="*/ 5 w 400"/>
                <a:gd name="T87" fmla="*/ 1 h 385"/>
                <a:gd name="T88" fmla="*/ 3 w 400"/>
                <a:gd name="T89" fmla="*/ 4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0"/>
                <a:gd name="T136" fmla="*/ 0 h 385"/>
                <a:gd name="T137" fmla="*/ 400 w 400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0" h="385">
                  <a:moveTo>
                    <a:pt x="47" y="68"/>
                  </a:move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5" y="264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32" name="Line 311"/>
            <p:cNvSpPr>
              <a:spLocks noChangeShapeType="1"/>
            </p:cNvSpPr>
            <p:nvPr/>
          </p:nvSpPr>
          <p:spPr bwMode="auto">
            <a:xfrm>
              <a:off x="5176" y="739"/>
              <a:ext cx="0" cy="220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833" name="Group 314"/>
            <p:cNvGrpSpPr/>
            <p:nvPr/>
          </p:nvGrpSpPr>
          <p:grpSpPr bwMode="auto">
            <a:xfrm>
              <a:off x="2081" y="1056"/>
              <a:ext cx="415" cy="1932"/>
              <a:chOff x="2081" y="1083"/>
              <a:chExt cx="487" cy="2049"/>
            </a:xfrm>
          </p:grpSpPr>
          <p:sp>
            <p:nvSpPr>
              <p:cNvPr id="29845" name="Freeform 315"/>
              <p:cNvSpPr/>
              <p:nvPr/>
            </p:nvSpPr>
            <p:spPr bwMode="auto">
              <a:xfrm>
                <a:off x="2092" y="1352"/>
                <a:ext cx="50" cy="53"/>
              </a:xfrm>
              <a:custGeom>
                <a:avLst/>
                <a:gdLst>
                  <a:gd name="T0" fmla="*/ 3 w 246"/>
                  <a:gd name="T1" fmla="*/ 1 h 264"/>
                  <a:gd name="T2" fmla="*/ 3 w 246"/>
                  <a:gd name="T3" fmla="*/ 1 h 264"/>
                  <a:gd name="T4" fmla="*/ 2 w 246"/>
                  <a:gd name="T5" fmla="*/ 1 h 264"/>
                  <a:gd name="T6" fmla="*/ 1 w 246"/>
                  <a:gd name="T7" fmla="*/ 2 h 264"/>
                  <a:gd name="T8" fmla="*/ 0 w 246"/>
                  <a:gd name="T9" fmla="*/ 3 h 264"/>
                  <a:gd name="T10" fmla="*/ 0 w 246"/>
                  <a:gd name="T11" fmla="*/ 5 h 264"/>
                  <a:gd name="T12" fmla="*/ 0 w 246"/>
                  <a:gd name="T13" fmla="*/ 5 h 264"/>
                  <a:gd name="T14" fmla="*/ 0 w 246"/>
                  <a:gd name="T15" fmla="*/ 6 h 264"/>
                  <a:gd name="T16" fmla="*/ 0 w 246"/>
                  <a:gd name="T17" fmla="*/ 7 h 264"/>
                  <a:gd name="T18" fmla="*/ 0 w 246"/>
                  <a:gd name="T19" fmla="*/ 7 h 264"/>
                  <a:gd name="T20" fmla="*/ 0 w 246"/>
                  <a:gd name="T21" fmla="*/ 8 h 264"/>
                  <a:gd name="T22" fmla="*/ 1 w 246"/>
                  <a:gd name="T23" fmla="*/ 8 h 264"/>
                  <a:gd name="T24" fmla="*/ 1 w 246"/>
                  <a:gd name="T25" fmla="*/ 9 h 264"/>
                  <a:gd name="T26" fmla="*/ 2 w 246"/>
                  <a:gd name="T27" fmla="*/ 9 h 264"/>
                  <a:gd name="T28" fmla="*/ 2 w 246"/>
                  <a:gd name="T29" fmla="*/ 10 h 264"/>
                  <a:gd name="T30" fmla="*/ 3 w 246"/>
                  <a:gd name="T31" fmla="*/ 10 h 264"/>
                  <a:gd name="T32" fmla="*/ 3 w 246"/>
                  <a:gd name="T33" fmla="*/ 10 h 264"/>
                  <a:gd name="T34" fmla="*/ 4 w 246"/>
                  <a:gd name="T35" fmla="*/ 11 h 264"/>
                  <a:gd name="T36" fmla="*/ 5 w 246"/>
                  <a:gd name="T37" fmla="*/ 11 h 264"/>
                  <a:gd name="T38" fmla="*/ 6 w 246"/>
                  <a:gd name="T39" fmla="*/ 11 h 264"/>
                  <a:gd name="T40" fmla="*/ 6 w 246"/>
                  <a:gd name="T41" fmla="*/ 10 h 264"/>
                  <a:gd name="T42" fmla="*/ 7 w 246"/>
                  <a:gd name="T43" fmla="*/ 10 h 264"/>
                  <a:gd name="T44" fmla="*/ 7 w 246"/>
                  <a:gd name="T45" fmla="*/ 10 h 264"/>
                  <a:gd name="T46" fmla="*/ 8 w 246"/>
                  <a:gd name="T47" fmla="*/ 10 h 264"/>
                  <a:gd name="T48" fmla="*/ 8 w 246"/>
                  <a:gd name="T49" fmla="*/ 10 h 264"/>
                  <a:gd name="T50" fmla="*/ 9 w 246"/>
                  <a:gd name="T51" fmla="*/ 9 h 264"/>
                  <a:gd name="T52" fmla="*/ 10 w 246"/>
                  <a:gd name="T53" fmla="*/ 8 h 264"/>
                  <a:gd name="T54" fmla="*/ 10 w 246"/>
                  <a:gd name="T55" fmla="*/ 8 h 264"/>
                  <a:gd name="T56" fmla="*/ 10 w 246"/>
                  <a:gd name="T57" fmla="*/ 8 h 264"/>
                  <a:gd name="T58" fmla="*/ 10 w 246"/>
                  <a:gd name="T59" fmla="*/ 8 h 264"/>
                  <a:gd name="T60" fmla="*/ 10 w 246"/>
                  <a:gd name="T61" fmla="*/ 7 h 264"/>
                  <a:gd name="T62" fmla="*/ 10 w 246"/>
                  <a:gd name="T63" fmla="*/ 7 h 264"/>
                  <a:gd name="T64" fmla="*/ 10 w 246"/>
                  <a:gd name="T65" fmla="*/ 6 h 264"/>
                  <a:gd name="T66" fmla="*/ 10 w 246"/>
                  <a:gd name="T67" fmla="*/ 4 h 264"/>
                  <a:gd name="T68" fmla="*/ 10 w 246"/>
                  <a:gd name="T69" fmla="*/ 3 h 264"/>
                  <a:gd name="T70" fmla="*/ 10 w 246"/>
                  <a:gd name="T71" fmla="*/ 3 h 264"/>
                  <a:gd name="T72" fmla="*/ 9 w 246"/>
                  <a:gd name="T73" fmla="*/ 2 h 264"/>
                  <a:gd name="T74" fmla="*/ 8 w 246"/>
                  <a:gd name="T75" fmla="*/ 1 h 264"/>
                  <a:gd name="T76" fmla="*/ 8 w 246"/>
                  <a:gd name="T77" fmla="*/ 1 h 264"/>
                  <a:gd name="T78" fmla="*/ 7 w 246"/>
                  <a:gd name="T79" fmla="*/ 1 h 264"/>
                  <a:gd name="T80" fmla="*/ 6 w 246"/>
                  <a:gd name="T81" fmla="*/ 0 h 264"/>
                  <a:gd name="T82" fmla="*/ 5 w 246"/>
                  <a:gd name="T83" fmla="*/ 0 h 264"/>
                  <a:gd name="T84" fmla="*/ 4 w 246"/>
                  <a:gd name="T85" fmla="*/ 0 h 264"/>
                  <a:gd name="T86" fmla="*/ 3 w 246"/>
                  <a:gd name="T87" fmla="*/ 1 h 2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46"/>
                  <a:gd name="T133" fmla="*/ 0 h 264"/>
                  <a:gd name="T134" fmla="*/ 246 w 246"/>
                  <a:gd name="T135" fmla="*/ 264 h 26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46" h="264">
                    <a:moveTo>
                      <a:pt x="77" y="14"/>
                    </a:moveTo>
                    <a:lnTo>
                      <a:pt x="65" y="18"/>
                    </a:lnTo>
                    <a:lnTo>
                      <a:pt x="43" y="26"/>
                    </a:lnTo>
                    <a:lnTo>
                      <a:pt x="23" y="39"/>
                    </a:lnTo>
                    <a:lnTo>
                      <a:pt x="11" y="77"/>
                    </a:lnTo>
                    <a:lnTo>
                      <a:pt x="3" y="118"/>
                    </a:lnTo>
                    <a:lnTo>
                      <a:pt x="0" y="134"/>
                    </a:lnTo>
                    <a:lnTo>
                      <a:pt x="0" y="151"/>
                    </a:lnTo>
                    <a:lnTo>
                      <a:pt x="1" y="166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10"/>
                    </a:lnTo>
                    <a:lnTo>
                      <a:pt x="26" y="222"/>
                    </a:lnTo>
                    <a:lnTo>
                      <a:pt x="37" y="236"/>
                    </a:lnTo>
                    <a:lnTo>
                      <a:pt x="60" y="247"/>
                    </a:lnTo>
                    <a:lnTo>
                      <a:pt x="71" y="252"/>
                    </a:lnTo>
                    <a:lnTo>
                      <a:pt x="83" y="256"/>
                    </a:lnTo>
                    <a:lnTo>
                      <a:pt x="106" y="262"/>
                    </a:lnTo>
                    <a:lnTo>
                      <a:pt x="129" y="264"/>
                    </a:lnTo>
                    <a:lnTo>
                      <a:pt x="140" y="262"/>
                    </a:lnTo>
                    <a:lnTo>
                      <a:pt x="153" y="260"/>
                    </a:lnTo>
                    <a:lnTo>
                      <a:pt x="164" y="256"/>
                    </a:lnTo>
                    <a:lnTo>
                      <a:pt x="176" y="252"/>
                    </a:lnTo>
                    <a:lnTo>
                      <a:pt x="187" y="245"/>
                    </a:lnTo>
                    <a:lnTo>
                      <a:pt x="198" y="238"/>
                    </a:lnTo>
                    <a:lnTo>
                      <a:pt x="221" y="222"/>
                    </a:lnTo>
                    <a:lnTo>
                      <a:pt x="229" y="202"/>
                    </a:lnTo>
                    <a:lnTo>
                      <a:pt x="229" y="199"/>
                    </a:lnTo>
                    <a:lnTo>
                      <a:pt x="230" y="196"/>
                    </a:lnTo>
                    <a:lnTo>
                      <a:pt x="232" y="192"/>
                    </a:lnTo>
                    <a:lnTo>
                      <a:pt x="237" y="183"/>
                    </a:lnTo>
                    <a:lnTo>
                      <a:pt x="242" y="162"/>
                    </a:lnTo>
                    <a:lnTo>
                      <a:pt x="246" y="142"/>
                    </a:lnTo>
                    <a:lnTo>
                      <a:pt x="243" y="103"/>
                    </a:lnTo>
                    <a:lnTo>
                      <a:pt x="240" y="83"/>
                    </a:lnTo>
                    <a:lnTo>
                      <a:pt x="235" y="65"/>
                    </a:lnTo>
                    <a:lnTo>
                      <a:pt x="219" y="48"/>
                    </a:lnTo>
                    <a:lnTo>
                      <a:pt x="204" y="34"/>
                    </a:lnTo>
                    <a:lnTo>
                      <a:pt x="185" y="23"/>
                    </a:lnTo>
                    <a:lnTo>
                      <a:pt x="167" y="14"/>
                    </a:lnTo>
                    <a:lnTo>
                      <a:pt x="148" y="6"/>
                    </a:lnTo>
                    <a:lnTo>
                      <a:pt x="129" y="0"/>
                    </a:lnTo>
                    <a:lnTo>
                      <a:pt x="102" y="6"/>
                    </a:lnTo>
                    <a:lnTo>
                      <a:pt x="77" y="14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6" name="Freeform 316"/>
              <p:cNvSpPr/>
              <p:nvPr/>
            </p:nvSpPr>
            <p:spPr bwMode="auto">
              <a:xfrm>
                <a:off x="2092" y="1615"/>
                <a:ext cx="50" cy="53"/>
              </a:xfrm>
              <a:custGeom>
                <a:avLst/>
                <a:gdLst>
                  <a:gd name="T0" fmla="*/ 10 w 246"/>
                  <a:gd name="T1" fmla="*/ 3 h 267"/>
                  <a:gd name="T2" fmla="*/ 9 w 246"/>
                  <a:gd name="T3" fmla="*/ 2 h 267"/>
                  <a:gd name="T4" fmla="*/ 8 w 246"/>
                  <a:gd name="T5" fmla="*/ 1 h 267"/>
                  <a:gd name="T6" fmla="*/ 8 w 246"/>
                  <a:gd name="T7" fmla="*/ 1 h 267"/>
                  <a:gd name="T8" fmla="*/ 7 w 246"/>
                  <a:gd name="T9" fmla="*/ 1 h 267"/>
                  <a:gd name="T10" fmla="*/ 6 w 246"/>
                  <a:gd name="T11" fmla="*/ 0 h 267"/>
                  <a:gd name="T12" fmla="*/ 5 w 246"/>
                  <a:gd name="T13" fmla="*/ 0 h 267"/>
                  <a:gd name="T14" fmla="*/ 4 w 246"/>
                  <a:gd name="T15" fmla="*/ 0 h 267"/>
                  <a:gd name="T16" fmla="*/ 3 w 246"/>
                  <a:gd name="T17" fmla="*/ 1 h 267"/>
                  <a:gd name="T18" fmla="*/ 3 w 246"/>
                  <a:gd name="T19" fmla="*/ 1 h 267"/>
                  <a:gd name="T20" fmla="*/ 2 w 246"/>
                  <a:gd name="T21" fmla="*/ 1 h 267"/>
                  <a:gd name="T22" fmla="*/ 1 w 246"/>
                  <a:gd name="T23" fmla="*/ 2 h 267"/>
                  <a:gd name="T24" fmla="*/ 1 w 246"/>
                  <a:gd name="T25" fmla="*/ 2 h 267"/>
                  <a:gd name="T26" fmla="*/ 0 w 246"/>
                  <a:gd name="T27" fmla="*/ 3 h 267"/>
                  <a:gd name="T28" fmla="*/ 0 w 246"/>
                  <a:gd name="T29" fmla="*/ 5 h 267"/>
                  <a:gd name="T30" fmla="*/ 0 w 246"/>
                  <a:gd name="T31" fmla="*/ 6 h 267"/>
                  <a:gd name="T32" fmla="*/ 0 w 246"/>
                  <a:gd name="T33" fmla="*/ 7 h 267"/>
                  <a:gd name="T34" fmla="*/ 0 w 246"/>
                  <a:gd name="T35" fmla="*/ 7 h 267"/>
                  <a:gd name="T36" fmla="*/ 0 w 246"/>
                  <a:gd name="T37" fmla="*/ 8 h 267"/>
                  <a:gd name="T38" fmla="*/ 1 w 246"/>
                  <a:gd name="T39" fmla="*/ 8 h 267"/>
                  <a:gd name="T40" fmla="*/ 2 w 246"/>
                  <a:gd name="T41" fmla="*/ 9 h 267"/>
                  <a:gd name="T42" fmla="*/ 2 w 246"/>
                  <a:gd name="T43" fmla="*/ 10 h 267"/>
                  <a:gd name="T44" fmla="*/ 2 w 246"/>
                  <a:gd name="T45" fmla="*/ 10 h 267"/>
                  <a:gd name="T46" fmla="*/ 2 w 246"/>
                  <a:gd name="T47" fmla="*/ 10 h 267"/>
                  <a:gd name="T48" fmla="*/ 2 w 246"/>
                  <a:gd name="T49" fmla="*/ 10 h 267"/>
                  <a:gd name="T50" fmla="*/ 3 w 246"/>
                  <a:gd name="T51" fmla="*/ 10 h 267"/>
                  <a:gd name="T52" fmla="*/ 3 w 246"/>
                  <a:gd name="T53" fmla="*/ 10 h 267"/>
                  <a:gd name="T54" fmla="*/ 4 w 246"/>
                  <a:gd name="T55" fmla="*/ 10 h 267"/>
                  <a:gd name="T56" fmla="*/ 5 w 246"/>
                  <a:gd name="T57" fmla="*/ 11 h 267"/>
                  <a:gd name="T58" fmla="*/ 5 w 246"/>
                  <a:gd name="T59" fmla="*/ 11 h 267"/>
                  <a:gd name="T60" fmla="*/ 6 w 246"/>
                  <a:gd name="T61" fmla="*/ 11 h 267"/>
                  <a:gd name="T62" fmla="*/ 6 w 246"/>
                  <a:gd name="T63" fmla="*/ 10 h 267"/>
                  <a:gd name="T64" fmla="*/ 6 w 246"/>
                  <a:gd name="T65" fmla="*/ 10 h 267"/>
                  <a:gd name="T66" fmla="*/ 7 w 246"/>
                  <a:gd name="T67" fmla="*/ 10 h 267"/>
                  <a:gd name="T68" fmla="*/ 7 w 246"/>
                  <a:gd name="T69" fmla="*/ 10 h 267"/>
                  <a:gd name="T70" fmla="*/ 7 w 246"/>
                  <a:gd name="T71" fmla="*/ 10 h 267"/>
                  <a:gd name="T72" fmla="*/ 7 w 246"/>
                  <a:gd name="T73" fmla="*/ 10 h 267"/>
                  <a:gd name="T74" fmla="*/ 8 w 246"/>
                  <a:gd name="T75" fmla="*/ 10 h 267"/>
                  <a:gd name="T76" fmla="*/ 8 w 246"/>
                  <a:gd name="T77" fmla="*/ 9 h 267"/>
                  <a:gd name="T78" fmla="*/ 9 w 246"/>
                  <a:gd name="T79" fmla="*/ 9 h 267"/>
                  <a:gd name="T80" fmla="*/ 9 w 246"/>
                  <a:gd name="T81" fmla="*/ 9 h 267"/>
                  <a:gd name="T82" fmla="*/ 10 w 246"/>
                  <a:gd name="T83" fmla="*/ 8 h 267"/>
                  <a:gd name="T84" fmla="*/ 10 w 246"/>
                  <a:gd name="T85" fmla="*/ 7 h 267"/>
                  <a:gd name="T86" fmla="*/ 10 w 246"/>
                  <a:gd name="T87" fmla="*/ 7 h 267"/>
                  <a:gd name="T88" fmla="*/ 10 w 246"/>
                  <a:gd name="T89" fmla="*/ 6 h 267"/>
                  <a:gd name="T90" fmla="*/ 10 w 246"/>
                  <a:gd name="T91" fmla="*/ 5 h 267"/>
                  <a:gd name="T92" fmla="*/ 10 w 246"/>
                  <a:gd name="T93" fmla="*/ 5 h 267"/>
                  <a:gd name="T94" fmla="*/ 10 w 246"/>
                  <a:gd name="T95" fmla="*/ 5 h 267"/>
                  <a:gd name="T96" fmla="*/ 10 w 246"/>
                  <a:gd name="T97" fmla="*/ 5 h 267"/>
                  <a:gd name="T98" fmla="*/ 10 w 246"/>
                  <a:gd name="T99" fmla="*/ 5 h 267"/>
                  <a:gd name="T100" fmla="*/ 10 w 246"/>
                  <a:gd name="T101" fmla="*/ 4 h 267"/>
                  <a:gd name="T102" fmla="*/ 10 w 246"/>
                  <a:gd name="T103" fmla="*/ 3 h 267"/>
                  <a:gd name="T104" fmla="*/ 10 w 246"/>
                  <a:gd name="T105" fmla="*/ 3 h 26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267"/>
                  <a:gd name="T161" fmla="*/ 246 w 246"/>
                  <a:gd name="T162" fmla="*/ 267 h 26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267">
                    <a:moveTo>
                      <a:pt x="235" y="66"/>
                    </a:moveTo>
                    <a:lnTo>
                      <a:pt x="219" y="48"/>
                    </a:lnTo>
                    <a:lnTo>
                      <a:pt x="204" y="37"/>
                    </a:lnTo>
                    <a:lnTo>
                      <a:pt x="185" y="25"/>
                    </a:lnTo>
                    <a:lnTo>
                      <a:pt x="167" y="16"/>
                    </a:lnTo>
                    <a:lnTo>
                      <a:pt x="148" y="7"/>
                    </a:lnTo>
                    <a:lnTo>
                      <a:pt x="129" y="0"/>
                    </a:lnTo>
                    <a:lnTo>
                      <a:pt x="102" y="5"/>
                    </a:lnTo>
                    <a:lnTo>
                      <a:pt x="77" y="14"/>
                    </a:lnTo>
                    <a:lnTo>
                      <a:pt x="65" y="19"/>
                    </a:lnTo>
                    <a:lnTo>
                      <a:pt x="45" y="28"/>
                    </a:lnTo>
                    <a:lnTo>
                      <a:pt x="26" y="40"/>
                    </a:lnTo>
                    <a:lnTo>
                      <a:pt x="18" y="59"/>
                    </a:lnTo>
                    <a:lnTo>
                      <a:pt x="12" y="80"/>
                    </a:lnTo>
                    <a:lnTo>
                      <a:pt x="3" y="121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5" y="183"/>
                    </a:lnTo>
                    <a:lnTo>
                      <a:pt x="10" y="197"/>
                    </a:lnTo>
                    <a:lnTo>
                      <a:pt x="18" y="211"/>
                    </a:lnTo>
                    <a:lnTo>
                      <a:pt x="37" y="239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7"/>
                    </a:lnTo>
                    <a:lnTo>
                      <a:pt x="56" y="249"/>
                    </a:lnTo>
                    <a:lnTo>
                      <a:pt x="77" y="259"/>
                    </a:lnTo>
                    <a:lnTo>
                      <a:pt x="86" y="261"/>
                    </a:lnTo>
                    <a:lnTo>
                      <a:pt x="96" y="264"/>
                    </a:lnTo>
                    <a:lnTo>
                      <a:pt x="116" y="267"/>
                    </a:lnTo>
                    <a:lnTo>
                      <a:pt x="134" y="266"/>
                    </a:lnTo>
                    <a:lnTo>
                      <a:pt x="144" y="265"/>
                    </a:lnTo>
                    <a:lnTo>
                      <a:pt x="148" y="264"/>
                    </a:lnTo>
                    <a:lnTo>
                      <a:pt x="154" y="264"/>
                    </a:lnTo>
                    <a:lnTo>
                      <a:pt x="157" y="261"/>
                    </a:lnTo>
                    <a:lnTo>
                      <a:pt x="162" y="260"/>
                    </a:lnTo>
                    <a:lnTo>
                      <a:pt x="171" y="257"/>
                    </a:lnTo>
                    <a:lnTo>
                      <a:pt x="179" y="252"/>
                    </a:lnTo>
                    <a:lnTo>
                      <a:pt x="188" y="249"/>
                    </a:lnTo>
                    <a:lnTo>
                      <a:pt x="204" y="237"/>
                    </a:lnTo>
                    <a:lnTo>
                      <a:pt x="212" y="231"/>
                    </a:lnTo>
                    <a:lnTo>
                      <a:pt x="221" y="225"/>
                    </a:lnTo>
                    <a:lnTo>
                      <a:pt x="229" y="205"/>
                    </a:lnTo>
                    <a:lnTo>
                      <a:pt x="237" y="184"/>
                    </a:lnTo>
                    <a:lnTo>
                      <a:pt x="242" y="164"/>
                    </a:lnTo>
                    <a:lnTo>
                      <a:pt x="246" y="144"/>
                    </a:lnTo>
                    <a:lnTo>
                      <a:pt x="246" y="124"/>
                    </a:lnTo>
                    <a:lnTo>
                      <a:pt x="244" y="122"/>
                    </a:lnTo>
                    <a:lnTo>
                      <a:pt x="244" y="121"/>
                    </a:lnTo>
                    <a:lnTo>
                      <a:pt x="244" y="118"/>
                    </a:lnTo>
                    <a:lnTo>
                      <a:pt x="244" y="114"/>
                    </a:lnTo>
                    <a:lnTo>
                      <a:pt x="244" y="105"/>
                    </a:lnTo>
                    <a:lnTo>
                      <a:pt x="241" y="84"/>
                    </a:lnTo>
                    <a:lnTo>
                      <a:pt x="235" y="6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7" name="Freeform 317"/>
              <p:cNvSpPr/>
              <p:nvPr/>
            </p:nvSpPr>
            <p:spPr bwMode="auto">
              <a:xfrm>
                <a:off x="2092" y="1920"/>
                <a:ext cx="49" cy="53"/>
              </a:xfrm>
              <a:custGeom>
                <a:avLst/>
                <a:gdLst>
                  <a:gd name="T0" fmla="*/ 8 w 243"/>
                  <a:gd name="T1" fmla="*/ 1 h 265"/>
                  <a:gd name="T2" fmla="*/ 7 w 243"/>
                  <a:gd name="T3" fmla="*/ 1 h 265"/>
                  <a:gd name="T4" fmla="*/ 5 w 243"/>
                  <a:gd name="T5" fmla="*/ 0 h 265"/>
                  <a:gd name="T6" fmla="*/ 4 w 243"/>
                  <a:gd name="T7" fmla="*/ 0 h 265"/>
                  <a:gd name="T8" fmla="*/ 3 w 243"/>
                  <a:gd name="T9" fmla="*/ 1 h 265"/>
                  <a:gd name="T10" fmla="*/ 2 w 243"/>
                  <a:gd name="T11" fmla="*/ 1 h 265"/>
                  <a:gd name="T12" fmla="*/ 1 w 243"/>
                  <a:gd name="T13" fmla="*/ 2 h 265"/>
                  <a:gd name="T14" fmla="*/ 0 w 243"/>
                  <a:gd name="T15" fmla="*/ 3 h 265"/>
                  <a:gd name="T16" fmla="*/ 0 w 243"/>
                  <a:gd name="T17" fmla="*/ 5 h 265"/>
                  <a:gd name="T18" fmla="*/ 0 w 243"/>
                  <a:gd name="T19" fmla="*/ 6 h 265"/>
                  <a:gd name="T20" fmla="*/ 0 w 243"/>
                  <a:gd name="T21" fmla="*/ 7 h 265"/>
                  <a:gd name="T22" fmla="*/ 0 w 243"/>
                  <a:gd name="T23" fmla="*/ 7 h 265"/>
                  <a:gd name="T24" fmla="*/ 0 w 243"/>
                  <a:gd name="T25" fmla="*/ 8 h 265"/>
                  <a:gd name="T26" fmla="*/ 1 w 243"/>
                  <a:gd name="T27" fmla="*/ 8 h 265"/>
                  <a:gd name="T28" fmla="*/ 1 w 243"/>
                  <a:gd name="T29" fmla="*/ 9 h 265"/>
                  <a:gd name="T30" fmla="*/ 1 w 243"/>
                  <a:gd name="T31" fmla="*/ 10 h 265"/>
                  <a:gd name="T32" fmla="*/ 2 w 243"/>
                  <a:gd name="T33" fmla="*/ 10 h 265"/>
                  <a:gd name="T34" fmla="*/ 2 w 243"/>
                  <a:gd name="T35" fmla="*/ 10 h 265"/>
                  <a:gd name="T36" fmla="*/ 2 w 243"/>
                  <a:gd name="T37" fmla="*/ 10 h 265"/>
                  <a:gd name="T38" fmla="*/ 2 w 243"/>
                  <a:gd name="T39" fmla="*/ 10 h 265"/>
                  <a:gd name="T40" fmla="*/ 3 w 243"/>
                  <a:gd name="T41" fmla="*/ 10 h 265"/>
                  <a:gd name="T42" fmla="*/ 4 w 243"/>
                  <a:gd name="T43" fmla="*/ 10 h 265"/>
                  <a:gd name="T44" fmla="*/ 4 w 243"/>
                  <a:gd name="T45" fmla="*/ 11 h 265"/>
                  <a:gd name="T46" fmla="*/ 5 w 243"/>
                  <a:gd name="T47" fmla="*/ 11 h 265"/>
                  <a:gd name="T48" fmla="*/ 6 w 243"/>
                  <a:gd name="T49" fmla="*/ 10 h 265"/>
                  <a:gd name="T50" fmla="*/ 7 w 243"/>
                  <a:gd name="T51" fmla="*/ 10 h 265"/>
                  <a:gd name="T52" fmla="*/ 8 w 243"/>
                  <a:gd name="T53" fmla="*/ 10 h 265"/>
                  <a:gd name="T54" fmla="*/ 8 w 243"/>
                  <a:gd name="T55" fmla="*/ 10 h 265"/>
                  <a:gd name="T56" fmla="*/ 9 w 243"/>
                  <a:gd name="T57" fmla="*/ 9 h 265"/>
                  <a:gd name="T58" fmla="*/ 9 w 243"/>
                  <a:gd name="T59" fmla="*/ 8 h 265"/>
                  <a:gd name="T60" fmla="*/ 10 w 243"/>
                  <a:gd name="T61" fmla="*/ 7 h 265"/>
                  <a:gd name="T62" fmla="*/ 10 w 243"/>
                  <a:gd name="T63" fmla="*/ 6 h 265"/>
                  <a:gd name="T64" fmla="*/ 10 w 243"/>
                  <a:gd name="T65" fmla="*/ 6 h 265"/>
                  <a:gd name="T66" fmla="*/ 10 w 243"/>
                  <a:gd name="T67" fmla="*/ 5 h 265"/>
                  <a:gd name="T68" fmla="*/ 10 w 243"/>
                  <a:gd name="T69" fmla="*/ 5 h 265"/>
                  <a:gd name="T70" fmla="*/ 10 w 243"/>
                  <a:gd name="T71" fmla="*/ 5 h 265"/>
                  <a:gd name="T72" fmla="*/ 10 w 243"/>
                  <a:gd name="T73" fmla="*/ 5 h 265"/>
                  <a:gd name="T74" fmla="*/ 10 w 243"/>
                  <a:gd name="T75" fmla="*/ 5 h 265"/>
                  <a:gd name="T76" fmla="*/ 10 w 243"/>
                  <a:gd name="T77" fmla="*/ 4 h 265"/>
                  <a:gd name="T78" fmla="*/ 10 w 243"/>
                  <a:gd name="T79" fmla="*/ 3 h 265"/>
                  <a:gd name="T80" fmla="*/ 9 w 243"/>
                  <a:gd name="T81" fmla="*/ 3 h 265"/>
                  <a:gd name="T82" fmla="*/ 9 w 243"/>
                  <a:gd name="T83" fmla="*/ 2 h 265"/>
                  <a:gd name="T84" fmla="*/ 9 w 243"/>
                  <a:gd name="T85" fmla="*/ 2 h 265"/>
                  <a:gd name="T86" fmla="*/ 8 w 243"/>
                  <a:gd name="T87" fmla="*/ 2 h 265"/>
                  <a:gd name="T88" fmla="*/ 8 w 243"/>
                  <a:gd name="T89" fmla="*/ 1 h 26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3"/>
                  <a:gd name="T136" fmla="*/ 0 h 265"/>
                  <a:gd name="T137" fmla="*/ 243 w 243"/>
                  <a:gd name="T138" fmla="*/ 265 h 26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3" h="265">
                    <a:moveTo>
                      <a:pt x="204" y="34"/>
                    </a:moveTo>
                    <a:lnTo>
                      <a:pt x="181" y="21"/>
                    </a:lnTo>
                    <a:lnTo>
                      <a:pt x="129" y="0"/>
                    </a:lnTo>
                    <a:lnTo>
                      <a:pt x="96" y="7"/>
                    </a:lnTo>
                    <a:lnTo>
                      <a:pt x="65" y="18"/>
                    </a:lnTo>
                    <a:lnTo>
                      <a:pt x="43" y="27"/>
                    </a:lnTo>
                    <a:lnTo>
                      <a:pt x="23" y="40"/>
                    </a:lnTo>
                    <a:lnTo>
                      <a:pt x="11" y="79"/>
                    </a:lnTo>
                    <a:lnTo>
                      <a:pt x="3" y="120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4" y="182"/>
                    </a:lnTo>
                    <a:lnTo>
                      <a:pt x="9" y="196"/>
                    </a:lnTo>
                    <a:lnTo>
                      <a:pt x="17" y="211"/>
                    </a:lnTo>
                    <a:lnTo>
                      <a:pt x="24" y="224"/>
                    </a:lnTo>
                    <a:lnTo>
                      <a:pt x="37" y="238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6"/>
                    </a:lnTo>
                    <a:lnTo>
                      <a:pt x="56" y="248"/>
                    </a:lnTo>
                    <a:lnTo>
                      <a:pt x="77" y="257"/>
                    </a:lnTo>
                    <a:lnTo>
                      <a:pt x="90" y="261"/>
                    </a:lnTo>
                    <a:lnTo>
                      <a:pt x="104" y="263"/>
                    </a:lnTo>
                    <a:lnTo>
                      <a:pt x="131" y="265"/>
                    </a:lnTo>
                    <a:lnTo>
                      <a:pt x="156" y="261"/>
                    </a:lnTo>
                    <a:lnTo>
                      <a:pt x="181" y="254"/>
                    </a:lnTo>
                    <a:lnTo>
                      <a:pt x="190" y="246"/>
                    </a:lnTo>
                    <a:lnTo>
                      <a:pt x="200" y="23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0" y="162"/>
                    </a:lnTo>
                    <a:lnTo>
                      <a:pt x="243" y="144"/>
                    </a:lnTo>
                    <a:lnTo>
                      <a:pt x="243" y="123"/>
                    </a:lnTo>
                    <a:lnTo>
                      <a:pt x="242" y="121"/>
                    </a:lnTo>
                    <a:lnTo>
                      <a:pt x="242" y="120"/>
                    </a:lnTo>
                    <a:lnTo>
                      <a:pt x="242" y="118"/>
                    </a:lnTo>
                    <a:lnTo>
                      <a:pt x="242" y="113"/>
                    </a:lnTo>
                    <a:lnTo>
                      <a:pt x="242" y="104"/>
                    </a:lnTo>
                    <a:lnTo>
                      <a:pt x="239" y="84"/>
                    </a:lnTo>
                    <a:lnTo>
                      <a:pt x="233" y="66"/>
                    </a:lnTo>
                    <a:lnTo>
                      <a:pt x="225" y="55"/>
                    </a:lnTo>
                    <a:lnTo>
                      <a:pt x="218" y="47"/>
                    </a:lnTo>
                    <a:lnTo>
                      <a:pt x="210" y="40"/>
                    </a:lnTo>
                    <a:lnTo>
                      <a:pt x="204" y="34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8" name="Freeform 318"/>
              <p:cNvSpPr/>
              <p:nvPr/>
            </p:nvSpPr>
            <p:spPr bwMode="auto">
              <a:xfrm>
                <a:off x="2091" y="2194"/>
                <a:ext cx="54" cy="63"/>
              </a:xfrm>
              <a:custGeom>
                <a:avLst/>
                <a:gdLst>
                  <a:gd name="T0" fmla="*/ 3 w 271"/>
                  <a:gd name="T1" fmla="*/ 1 h 316"/>
                  <a:gd name="T2" fmla="*/ 2 w 271"/>
                  <a:gd name="T3" fmla="*/ 1 h 316"/>
                  <a:gd name="T4" fmla="*/ 2 w 271"/>
                  <a:gd name="T5" fmla="*/ 1 h 316"/>
                  <a:gd name="T6" fmla="*/ 1 w 271"/>
                  <a:gd name="T7" fmla="*/ 2 h 316"/>
                  <a:gd name="T8" fmla="*/ 1 w 271"/>
                  <a:gd name="T9" fmla="*/ 2 h 316"/>
                  <a:gd name="T10" fmla="*/ 1 w 271"/>
                  <a:gd name="T11" fmla="*/ 3 h 316"/>
                  <a:gd name="T12" fmla="*/ 0 w 271"/>
                  <a:gd name="T13" fmla="*/ 4 h 316"/>
                  <a:gd name="T14" fmla="*/ 0 w 271"/>
                  <a:gd name="T15" fmla="*/ 7 h 316"/>
                  <a:gd name="T16" fmla="*/ 0 w 271"/>
                  <a:gd name="T17" fmla="*/ 7 h 316"/>
                  <a:gd name="T18" fmla="*/ 0 w 271"/>
                  <a:gd name="T19" fmla="*/ 8 h 316"/>
                  <a:gd name="T20" fmla="*/ 0 w 271"/>
                  <a:gd name="T21" fmla="*/ 9 h 316"/>
                  <a:gd name="T22" fmla="*/ 0 w 271"/>
                  <a:gd name="T23" fmla="*/ 9 h 316"/>
                  <a:gd name="T24" fmla="*/ 1 w 271"/>
                  <a:gd name="T25" fmla="*/ 10 h 316"/>
                  <a:gd name="T26" fmla="*/ 1 w 271"/>
                  <a:gd name="T27" fmla="*/ 11 h 316"/>
                  <a:gd name="T28" fmla="*/ 1 w 271"/>
                  <a:gd name="T29" fmla="*/ 11 h 316"/>
                  <a:gd name="T30" fmla="*/ 2 w 271"/>
                  <a:gd name="T31" fmla="*/ 12 h 316"/>
                  <a:gd name="T32" fmla="*/ 2 w 271"/>
                  <a:gd name="T33" fmla="*/ 12 h 316"/>
                  <a:gd name="T34" fmla="*/ 2 w 271"/>
                  <a:gd name="T35" fmla="*/ 12 h 316"/>
                  <a:gd name="T36" fmla="*/ 2 w 271"/>
                  <a:gd name="T37" fmla="*/ 12 h 316"/>
                  <a:gd name="T38" fmla="*/ 2 w 271"/>
                  <a:gd name="T39" fmla="*/ 12 h 316"/>
                  <a:gd name="T40" fmla="*/ 3 w 271"/>
                  <a:gd name="T41" fmla="*/ 12 h 316"/>
                  <a:gd name="T42" fmla="*/ 4 w 271"/>
                  <a:gd name="T43" fmla="*/ 13 h 316"/>
                  <a:gd name="T44" fmla="*/ 5 w 271"/>
                  <a:gd name="T45" fmla="*/ 13 h 316"/>
                  <a:gd name="T46" fmla="*/ 6 w 271"/>
                  <a:gd name="T47" fmla="*/ 13 h 316"/>
                  <a:gd name="T48" fmla="*/ 7 w 271"/>
                  <a:gd name="T49" fmla="*/ 12 h 316"/>
                  <a:gd name="T50" fmla="*/ 8 w 271"/>
                  <a:gd name="T51" fmla="*/ 12 h 316"/>
                  <a:gd name="T52" fmla="*/ 9 w 271"/>
                  <a:gd name="T53" fmla="*/ 12 h 316"/>
                  <a:gd name="T54" fmla="*/ 9 w 271"/>
                  <a:gd name="T55" fmla="*/ 12 h 316"/>
                  <a:gd name="T56" fmla="*/ 10 w 271"/>
                  <a:gd name="T57" fmla="*/ 9 h 316"/>
                  <a:gd name="T58" fmla="*/ 10 w 271"/>
                  <a:gd name="T59" fmla="*/ 8 h 316"/>
                  <a:gd name="T60" fmla="*/ 11 w 271"/>
                  <a:gd name="T61" fmla="*/ 7 h 316"/>
                  <a:gd name="T62" fmla="*/ 11 w 271"/>
                  <a:gd name="T63" fmla="*/ 6 h 316"/>
                  <a:gd name="T64" fmla="*/ 11 w 271"/>
                  <a:gd name="T65" fmla="*/ 6 h 316"/>
                  <a:gd name="T66" fmla="*/ 11 w 271"/>
                  <a:gd name="T67" fmla="*/ 5 h 316"/>
                  <a:gd name="T68" fmla="*/ 10 w 271"/>
                  <a:gd name="T69" fmla="*/ 4 h 316"/>
                  <a:gd name="T70" fmla="*/ 10 w 271"/>
                  <a:gd name="T71" fmla="*/ 3 h 316"/>
                  <a:gd name="T72" fmla="*/ 10 w 271"/>
                  <a:gd name="T73" fmla="*/ 3 h 316"/>
                  <a:gd name="T74" fmla="*/ 9 w 271"/>
                  <a:gd name="T75" fmla="*/ 2 h 316"/>
                  <a:gd name="T76" fmla="*/ 8 w 271"/>
                  <a:gd name="T77" fmla="*/ 1 h 316"/>
                  <a:gd name="T78" fmla="*/ 8 w 271"/>
                  <a:gd name="T79" fmla="*/ 1 h 316"/>
                  <a:gd name="T80" fmla="*/ 7 w 271"/>
                  <a:gd name="T81" fmla="*/ 1 h 316"/>
                  <a:gd name="T82" fmla="*/ 6 w 271"/>
                  <a:gd name="T83" fmla="*/ 0 h 316"/>
                  <a:gd name="T84" fmla="*/ 5 w 271"/>
                  <a:gd name="T85" fmla="*/ 0 h 316"/>
                  <a:gd name="T86" fmla="*/ 3 w 271"/>
                  <a:gd name="T87" fmla="*/ 1 h 3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71"/>
                  <a:gd name="T133" fmla="*/ 0 h 316"/>
                  <a:gd name="T134" fmla="*/ 271 w 271"/>
                  <a:gd name="T135" fmla="*/ 316 h 31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71" h="316">
                    <a:moveTo>
                      <a:pt x="71" y="15"/>
                    </a:moveTo>
                    <a:lnTo>
                      <a:pt x="57" y="20"/>
                    </a:lnTo>
                    <a:lnTo>
                      <a:pt x="43" y="28"/>
                    </a:lnTo>
                    <a:lnTo>
                      <a:pt x="36" y="39"/>
                    </a:lnTo>
                    <a:lnTo>
                      <a:pt x="29" y="52"/>
                    </a:lnTo>
                    <a:lnTo>
                      <a:pt x="16" y="73"/>
                    </a:lnTo>
                    <a:lnTo>
                      <a:pt x="3" y="94"/>
                    </a:lnTo>
                    <a:lnTo>
                      <a:pt x="1" y="172"/>
                    </a:lnTo>
                    <a:lnTo>
                      <a:pt x="0" y="188"/>
                    </a:lnTo>
                    <a:lnTo>
                      <a:pt x="1" y="205"/>
                    </a:lnTo>
                    <a:lnTo>
                      <a:pt x="3" y="220"/>
                    </a:lnTo>
                    <a:lnTo>
                      <a:pt x="9" y="235"/>
                    </a:lnTo>
                    <a:lnTo>
                      <a:pt x="15" y="249"/>
                    </a:lnTo>
                    <a:lnTo>
                      <a:pt x="23" y="264"/>
                    </a:lnTo>
                    <a:lnTo>
                      <a:pt x="32" y="276"/>
                    </a:lnTo>
                    <a:lnTo>
                      <a:pt x="43" y="290"/>
                    </a:lnTo>
                    <a:lnTo>
                      <a:pt x="52" y="294"/>
                    </a:lnTo>
                    <a:lnTo>
                      <a:pt x="57" y="297"/>
                    </a:lnTo>
                    <a:lnTo>
                      <a:pt x="59" y="298"/>
                    </a:lnTo>
                    <a:lnTo>
                      <a:pt x="62" y="300"/>
                    </a:lnTo>
                    <a:lnTo>
                      <a:pt x="83" y="308"/>
                    </a:lnTo>
                    <a:lnTo>
                      <a:pt x="108" y="314"/>
                    </a:lnTo>
                    <a:lnTo>
                      <a:pt x="135" y="316"/>
                    </a:lnTo>
                    <a:lnTo>
                      <a:pt x="157" y="314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27" y="290"/>
                    </a:lnTo>
                    <a:lnTo>
                      <a:pt x="255" y="226"/>
                    </a:lnTo>
                    <a:lnTo>
                      <a:pt x="262" y="204"/>
                    </a:lnTo>
                    <a:lnTo>
                      <a:pt x="267" y="183"/>
                    </a:lnTo>
                    <a:lnTo>
                      <a:pt x="270" y="163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3"/>
                    </a:lnTo>
                    <a:lnTo>
                      <a:pt x="241" y="65"/>
                    </a:lnTo>
                    <a:lnTo>
                      <a:pt x="225" y="47"/>
                    </a:lnTo>
                    <a:lnTo>
                      <a:pt x="210" y="36"/>
                    </a:lnTo>
                    <a:lnTo>
                      <a:pt x="191" y="24"/>
                    </a:lnTo>
                    <a:lnTo>
                      <a:pt x="173" y="15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71" y="15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9" name="Freeform 319"/>
              <p:cNvSpPr/>
              <p:nvPr/>
            </p:nvSpPr>
            <p:spPr bwMode="auto">
              <a:xfrm>
                <a:off x="2081" y="2500"/>
                <a:ext cx="63" cy="63"/>
              </a:xfrm>
              <a:custGeom>
                <a:avLst/>
                <a:gdLst>
                  <a:gd name="T0" fmla="*/ 5 w 316"/>
                  <a:gd name="T1" fmla="*/ 0 h 317"/>
                  <a:gd name="T2" fmla="*/ 3 w 316"/>
                  <a:gd name="T3" fmla="*/ 1 h 317"/>
                  <a:gd name="T4" fmla="*/ 2 w 316"/>
                  <a:gd name="T5" fmla="*/ 1 h 317"/>
                  <a:gd name="T6" fmla="*/ 1 w 316"/>
                  <a:gd name="T7" fmla="*/ 2 h 317"/>
                  <a:gd name="T8" fmla="*/ 1 w 316"/>
                  <a:gd name="T9" fmla="*/ 2 h 317"/>
                  <a:gd name="T10" fmla="*/ 0 w 316"/>
                  <a:gd name="T11" fmla="*/ 4 h 317"/>
                  <a:gd name="T12" fmla="*/ 0 w 316"/>
                  <a:gd name="T13" fmla="*/ 5 h 317"/>
                  <a:gd name="T14" fmla="*/ 0 w 316"/>
                  <a:gd name="T15" fmla="*/ 6 h 317"/>
                  <a:gd name="T16" fmla="*/ 0 w 316"/>
                  <a:gd name="T17" fmla="*/ 6 h 317"/>
                  <a:gd name="T18" fmla="*/ 0 w 316"/>
                  <a:gd name="T19" fmla="*/ 7 h 317"/>
                  <a:gd name="T20" fmla="*/ 0 w 316"/>
                  <a:gd name="T21" fmla="*/ 7 h 317"/>
                  <a:gd name="T22" fmla="*/ 0 w 316"/>
                  <a:gd name="T23" fmla="*/ 8 h 317"/>
                  <a:gd name="T24" fmla="*/ 0 w 316"/>
                  <a:gd name="T25" fmla="*/ 9 h 317"/>
                  <a:gd name="T26" fmla="*/ 0 w 316"/>
                  <a:gd name="T27" fmla="*/ 9 h 317"/>
                  <a:gd name="T28" fmla="*/ 1 w 316"/>
                  <a:gd name="T29" fmla="*/ 10 h 317"/>
                  <a:gd name="T30" fmla="*/ 1 w 316"/>
                  <a:gd name="T31" fmla="*/ 10 h 317"/>
                  <a:gd name="T32" fmla="*/ 1 w 316"/>
                  <a:gd name="T33" fmla="*/ 11 h 317"/>
                  <a:gd name="T34" fmla="*/ 2 w 316"/>
                  <a:gd name="T35" fmla="*/ 12 h 317"/>
                  <a:gd name="T36" fmla="*/ 3 w 316"/>
                  <a:gd name="T37" fmla="*/ 12 h 317"/>
                  <a:gd name="T38" fmla="*/ 4 w 316"/>
                  <a:gd name="T39" fmla="*/ 12 h 317"/>
                  <a:gd name="T40" fmla="*/ 4 w 316"/>
                  <a:gd name="T41" fmla="*/ 12 h 317"/>
                  <a:gd name="T42" fmla="*/ 5 w 316"/>
                  <a:gd name="T43" fmla="*/ 13 h 317"/>
                  <a:gd name="T44" fmla="*/ 5 w 316"/>
                  <a:gd name="T45" fmla="*/ 13 h 317"/>
                  <a:gd name="T46" fmla="*/ 5 w 316"/>
                  <a:gd name="T47" fmla="*/ 13 h 317"/>
                  <a:gd name="T48" fmla="*/ 6 w 316"/>
                  <a:gd name="T49" fmla="*/ 12 h 317"/>
                  <a:gd name="T50" fmla="*/ 7 w 316"/>
                  <a:gd name="T51" fmla="*/ 12 h 317"/>
                  <a:gd name="T52" fmla="*/ 8 w 316"/>
                  <a:gd name="T53" fmla="*/ 12 h 317"/>
                  <a:gd name="T54" fmla="*/ 9 w 316"/>
                  <a:gd name="T55" fmla="*/ 12 h 317"/>
                  <a:gd name="T56" fmla="*/ 11 w 316"/>
                  <a:gd name="T57" fmla="*/ 9 h 317"/>
                  <a:gd name="T58" fmla="*/ 12 w 316"/>
                  <a:gd name="T59" fmla="*/ 8 h 317"/>
                  <a:gd name="T60" fmla="*/ 12 w 316"/>
                  <a:gd name="T61" fmla="*/ 8 h 317"/>
                  <a:gd name="T62" fmla="*/ 12 w 316"/>
                  <a:gd name="T63" fmla="*/ 8 h 317"/>
                  <a:gd name="T64" fmla="*/ 12 w 316"/>
                  <a:gd name="T65" fmla="*/ 7 h 317"/>
                  <a:gd name="T66" fmla="*/ 12 w 316"/>
                  <a:gd name="T67" fmla="*/ 7 h 317"/>
                  <a:gd name="T68" fmla="*/ 12 w 316"/>
                  <a:gd name="T69" fmla="*/ 6 h 317"/>
                  <a:gd name="T70" fmla="*/ 13 w 316"/>
                  <a:gd name="T71" fmla="*/ 6 h 317"/>
                  <a:gd name="T72" fmla="*/ 13 w 316"/>
                  <a:gd name="T73" fmla="*/ 5 h 317"/>
                  <a:gd name="T74" fmla="*/ 13 w 316"/>
                  <a:gd name="T75" fmla="*/ 5 h 317"/>
                  <a:gd name="T76" fmla="*/ 13 w 316"/>
                  <a:gd name="T77" fmla="*/ 5 h 317"/>
                  <a:gd name="T78" fmla="*/ 12 w 316"/>
                  <a:gd name="T79" fmla="*/ 4 h 317"/>
                  <a:gd name="T80" fmla="*/ 12 w 316"/>
                  <a:gd name="T81" fmla="*/ 3 h 317"/>
                  <a:gd name="T82" fmla="*/ 12 w 316"/>
                  <a:gd name="T83" fmla="*/ 3 h 317"/>
                  <a:gd name="T84" fmla="*/ 12 w 316"/>
                  <a:gd name="T85" fmla="*/ 3 h 317"/>
                  <a:gd name="T86" fmla="*/ 12 w 316"/>
                  <a:gd name="T87" fmla="*/ 3 h 317"/>
                  <a:gd name="T88" fmla="*/ 12 w 316"/>
                  <a:gd name="T89" fmla="*/ 3 h 317"/>
                  <a:gd name="T90" fmla="*/ 11 w 316"/>
                  <a:gd name="T91" fmla="*/ 2 h 317"/>
                  <a:gd name="T92" fmla="*/ 10 w 316"/>
                  <a:gd name="T93" fmla="*/ 2 h 317"/>
                  <a:gd name="T94" fmla="*/ 9 w 316"/>
                  <a:gd name="T95" fmla="*/ 1 h 317"/>
                  <a:gd name="T96" fmla="*/ 8 w 316"/>
                  <a:gd name="T97" fmla="*/ 1 h 317"/>
                  <a:gd name="T98" fmla="*/ 7 w 316"/>
                  <a:gd name="T99" fmla="*/ 0 h 317"/>
                  <a:gd name="T100" fmla="*/ 6 w 316"/>
                  <a:gd name="T101" fmla="*/ 0 h 317"/>
                  <a:gd name="T102" fmla="*/ 5 w 316"/>
                  <a:gd name="T103" fmla="*/ 0 h 317"/>
                  <a:gd name="T104" fmla="*/ 5 w 316"/>
                  <a:gd name="T105" fmla="*/ 0 h 317"/>
                  <a:gd name="T106" fmla="*/ 5 w 316"/>
                  <a:gd name="T107" fmla="*/ 0 h 317"/>
                  <a:gd name="T108" fmla="*/ 5 w 316"/>
                  <a:gd name="T109" fmla="*/ 0 h 317"/>
                  <a:gd name="T110" fmla="*/ 5 w 316"/>
                  <a:gd name="T111" fmla="*/ 0 h 31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6"/>
                  <a:gd name="T169" fmla="*/ 0 h 317"/>
                  <a:gd name="T170" fmla="*/ 316 w 316"/>
                  <a:gd name="T171" fmla="*/ 317 h 31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6" h="317">
                    <a:moveTo>
                      <a:pt x="133" y="6"/>
                    </a:moveTo>
                    <a:lnTo>
                      <a:pt x="69" y="18"/>
                    </a:lnTo>
                    <a:lnTo>
                      <a:pt x="43" y="26"/>
                    </a:lnTo>
                    <a:lnTo>
                      <a:pt x="35" y="38"/>
                    </a:lnTo>
                    <a:lnTo>
                      <a:pt x="29" y="52"/>
                    </a:lnTo>
                    <a:lnTo>
                      <a:pt x="3" y="92"/>
                    </a:lnTo>
                    <a:lnTo>
                      <a:pt x="2" y="131"/>
                    </a:lnTo>
                    <a:lnTo>
                      <a:pt x="1" y="140"/>
                    </a:lnTo>
                    <a:lnTo>
                      <a:pt x="1" y="150"/>
                    </a:lnTo>
                    <a:lnTo>
                      <a:pt x="1" y="170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4" y="247"/>
                    </a:lnTo>
                    <a:lnTo>
                      <a:pt x="22" y="262"/>
                    </a:lnTo>
                    <a:lnTo>
                      <a:pt x="31" y="276"/>
                    </a:lnTo>
                    <a:lnTo>
                      <a:pt x="43" y="291"/>
                    </a:lnTo>
                    <a:lnTo>
                      <a:pt x="65" y="301"/>
                    </a:lnTo>
                    <a:lnTo>
                      <a:pt x="88" y="310"/>
                    </a:lnTo>
                    <a:lnTo>
                      <a:pt x="111" y="314"/>
                    </a:lnTo>
                    <a:lnTo>
                      <a:pt x="122" y="316"/>
                    </a:lnTo>
                    <a:lnTo>
                      <a:pt x="128" y="316"/>
                    </a:lnTo>
                    <a:lnTo>
                      <a:pt x="135" y="317"/>
                    </a:lnTo>
                    <a:lnTo>
                      <a:pt x="160" y="314"/>
                    </a:lnTo>
                    <a:lnTo>
                      <a:pt x="187" y="309"/>
                    </a:lnTo>
                    <a:lnTo>
                      <a:pt x="207" y="301"/>
                    </a:lnTo>
                    <a:lnTo>
                      <a:pt x="228" y="291"/>
                    </a:lnTo>
                    <a:lnTo>
                      <a:pt x="279" y="223"/>
                    </a:lnTo>
                    <a:lnTo>
                      <a:pt x="292" y="203"/>
                    </a:lnTo>
                    <a:lnTo>
                      <a:pt x="295" y="198"/>
                    </a:lnTo>
                    <a:lnTo>
                      <a:pt x="298" y="193"/>
                    </a:lnTo>
                    <a:lnTo>
                      <a:pt x="305" y="184"/>
                    </a:lnTo>
                    <a:lnTo>
                      <a:pt x="310" y="164"/>
                    </a:lnTo>
                    <a:lnTo>
                      <a:pt x="313" y="153"/>
                    </a:lnTo>
                    <a:lnTo>
                      <a:pt x="315" y="144"/>
                    </a:lnTo>
                    <a:lnTo>
                      <a:pt x="316" y="133"/>
                    </a:lnTo>
                    <a:lnTo>
                      <a:pt x="316" y="124"/>
                    </a:lnTo>
                    <a:lnTo>
                      <a:pt x="315" y="115"/>
                    </a:lnTo>
                    <a:lnTo>
                      <a:pt x="313" y="106"/>
                    </a:lnTo>
                    <a:lnTo>
                      <a:pt x="304" y="85"/>
                    </a:lnTo>
                    <a:lnTo>
                      <a:pt x="301" y="82"/>
                    </a:lnTo>
                    <a:lnTo>
                      <a:pt x="300" y="80"/>
                    </a:lnTo>
                    <a:lnTo>
                      <a:pt x="298" y="75"/>
                    </a:lnTo>
                    <a:lnTo>
                      <a:pt x="293" y="66"/>
                    </a:lnTo>
                    <a:lnTo>
                      <a:pt x="277" y="48"/>
                    </a:lnTo>
                    <a:lnTo>
                      <a:pt x="262" y="38"/>
                    </a:lnTo>
                    <a:lnTo>
                      <a:pt x="224" y="23"/>
                    </a:lnTo>
                    <a:lnTo>
                      <a:pt x="205" y="16"/>
                    </a:lnTo>
                    <a:lnTo>
                      <a:pt x="187" y="12"/>
                    </a:lnTo>
                    <a:lnTo>
                      <a:pt x="160" y="4"/>
                    </a:lnTo>
                    <a:lnTo>
                      <a:pt x="135" y="0"/>
                    </a:lnTo>
                    <a:lnTo>
                      <a:pt x="133" y="0"/>
                    </a:lnTo>
                    <a:lnTo>
                      <a:pt x="133" y="1"/>
                    </a:lnTo>
                    <a:lnTo>
                      <a:pt x="133" y="4"/>
                    </a:lnTo>
                    <a:lnTo>
                      <a:pt x="133" y="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0" name="Freeform 320"/>
              <p:cNvSpPr/>
              <p:nvPr/>
            </p:nvSpPr>
            <p:spPr bwMode="auto">
              <a:xfrm>
                <a:off x="2092" y="2795"/>
                <a:ext cx="50" cy="52"/>
              </a:xfrm>
              <a:custGeom>
                <a:avLst/>
                <a:gdLst>
                  <a:gd name="T0" fmla="*/ 2 w 246"/>
                  <a:gd name="T1" fmla="*/ 9 h 264"/>
                  <a:gd name="T2" fmla="*/ 2 w 246"/>
                  <a:gd name="T3" fmla="*/ 9 h 264"/>
                  <a:gd name="T4" fmla="*/ 2 w 246"/>
                  <a:gd name="T5" fmla="*/ 9 h 264"/>
                  <a:gd name="T6" fmla="*/ 2 w 246"/>
                  <a:gd name="T7" fmla="*/ 9 h 264"/>
                  <a:gd name="T8" fmla="*/ 2 w 246"/>
                  <a:gd name="T9" fmla="*/ 9 h 264"/>
                  <a:gd name="T10" fmla="*/ 3 w 246"/>
                  <a:gd name="T11" fmla="*/ 10 h 264"/>
                  <a:gd name="T12" fmla="*/ 3 w 246"/>
                  <a:gd name="T13" fmla="*/ 10 h 264"/>
                  <a:gd name="T14" fmla="*/ 4 w 246"/>
                  <a:gd name="T15" fmla="*/ 10 h 264"/>
                  <a:gd name="T16" fmla="*/ 5 w 246"/>
                  <a:gd name="T17" fmla="*/ 10 h 264"/>
                  <a:gd name="T18" fmla="*/ 5 w 246"/>
                  <a:gd name="T19" fmla="*/ 10 h 264"/>
                  <a:gd name="T20" fmla="*/ 6 w 246"/>
                  <a:gd name="T21" fmla="*/ 10 h 264"/>
                  <a:gd name="T22" fmla="*/ 6 w 246"/>
                  <a:gd name="T23" fmla="*/ 10 h 264"/>
                  <a:gd name="T24" fmla="*/ 6 w 246"/>
                  <a:gd name="T25" fmla="*/ 10 h 264"/>
                  <a:gd name="T26" fmla="*/ 7 w 246"/>
                  <a:gd name="T27" fmla="*/ 10 h 264"/>
                  <a:gd name="T28" fmla="*/ 7 w 246"/>
                  <a:gd name="T29" fmla="*/ 10 h 264"/>
                  <a:gd name="T30" fmla="*/ 7 w 246"/>
                  <a:gd name="T31" fmla="*/ 10 h 264"/>
                  <a:gd name="T32" fmla="*/ 7 w 246"/>
                  <a:gd name="T33" fmla="*/ 10 h 264"/>
                  <a:gd name="T34" fmla="*/ 8 w 246"/>
                  <a:gd name="T35" fmla="*/ 10 h 264"/>
                  <a:gd name="T36" fmla="*/ 8 w 246"/>
                  <a:gd name="T37" fmla="*/ 9 h 264"/>
                  <a:gd name="T38" fmla="*/ 9 w 246"/>
                  <a:gd name="T39" fmla="*/ 9 h 264"/>
                  <a:gd name="T40" fmla="*/ 9 w 246"/>
                  <a:gd name="T41" fmla="*/ 9 h 264"/>
                  <a:gd name="T42" fmla="*/ 10 w 246"/>
                  <a:gd name="T43" fmla="*/ 8 h 264"/>
                  <a:gd name="T44" fmla="*/ 10 w 246"/>
                  <a:gd name="T45" fmla="*/ 7 h 264"/>
                  <a:gd name="T46" fmla="*/ 10 w 246"/>
                  <a:gd name="T47" fmla="*/ 6 h 264"/>
                  <a:gd name="T48" fmla="*/ 10 w 246"/>
                  <a:gd name="T49" fmla="*/ 6 h 264"/>
                  <a:gd name="T50" fmla="*/ 10 w 246"/>
                  <a:gd name="T51" fmla="*/ 5 h 264"/>
                  <a:gd name="T52" fmla="*/ 10 w 246"/>
                  <a:gd name="T53" fmla="*/ 5 h 264"/>
                  <a:gd name="T54" fmla="*/ 10 w 246"/>
                  <a:gd name="T55" fmla="*/ 5 h 264"/>
                  <a:gd name="T56" fmla="*/ 10 w 246"/>
                  <a:gd name="T57" fmla="*/ 5 h 264"/>
                  <a:gd name="T58" fmla="*/ 10 w 246"/>
                  <a:gd name="T59" fmla="*/ 4 h 264"/>
                  <a:gd name="T60" fmla="*/ 10 w 246"/>
                  <a:gd name="T61" fmla="*/ 4 h 264"/>
                  <a:gd name="T62" fmla="*/ 10 w 246"/>
                  <a:gd name="T63" fmla="*/ 3 h 264"/>
                  <a:gd name="T64" fmla="*/ 10 w 246"/>
                  <a:gd name="T65" fmla="*/ 3 h 264"/>
                  <a:gd name="T66" fmla="*/ 9 w 246"/>
                  <a:gd name="T67" fmla="*/ 2 h 264"/>
                  <a:gd name="T68" fmla="*/ 8 w 246"/>
                  <a:gd name="T69" fmla="*/ 1 h 264"/>
                  <a:gd name="T70" fmla="*/ 7 w 246"/>
                  <a:gd name="T71" fmla="*/ 1 h 264"/>
                  <a:gd name="T72" fmla="*/ 5 w 246"/>
                  <a:gd name="T73" fmla="*/ 0 h 264"/>
                  <a:gd name="T74" fmla="*/ 4 w 246"/>
                  <a:gd name="T75" fmla="*/ 0 h 264"/>
                  <a:gd name="T76" fmla="*/ 3 w 246"/>
                  <a:gd name="T77" fmla="*/ 1 h 264"/>
                  <a:gd name="T78" fmla="*/ 3 w 246"/>
                  <a:gd name="T79" fmla="*/ 1 h 264"/>
                  <a:gd name="T80" fmla="*/ 2 w 246"/>
                  <a:gd name="T81" fmla="*/ 1 h 264"/>
                  <a:gd name="T82" fmla="*/ 1 w 246"/>
                  <a:gd name="T83" fmla="*/ 2 h 264"/>
                  <a:gd name="T84" fmla="*/ 0 w 246"/>
                  <a:gd name="T85" fmla="*/ 3 h 264"/>
                  <a:gd name="T86" fmla="*/ 0 w 246"/>
                  <a:gd name="T87" fmla="*/ 5 h 264"/>
                  <a:gd name="T88" fmla="*/ 0 w 246"/>
                  <a:gd name="T89" fmla="*/ 5 h 264"/>
                  <a:gd name="T90" fmla="*/ 0 w 246"/>
                  <a:gd name="T91" fmla="*/ 6 h 264"/>
                  <a:gd name="T92" fmla="*/ 0 w 246"/>
                  <a:gd name="T93" fmla="*/ 7 h 264"/>
                  <a:gd name="T94" fmla="*/ 0 w 246"/>
                  <a:gd name="T95" fmla="*/ 7 h 264"/>
                  <a:gd name="T96" fmla="*/ 0 w 246"/>
                  <a:gd name="T97" fmla="*/ 7 h 264"/>
                  <a:gd name="T98" fmla="*/ 1 w 246"/>
                  <a:gd name="T99" fmla="*/ 8 h 264"/>
                  <a:gd name="T100" fmla="*/ 1 w 246"/>
                  <a:gd name="T101" fmla="*/ 9 h 264"/>
                  <a:gd name="T102" fmla="*/ 2 w 246"/>
                  <a:gd name="T103" fmla="*/ 9 h 2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46"/>
                  <a:gd name="T157" fmla="*/ 0 h 264"/>
                  <a:gd name="T158" fmla="*/ 246 w 246"/>
                  <a:gd name="T159" fmla="*/ 264 h 2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46" h="264">
                    <a:moveTo>
                      <a:pt x="37" y="235"/>
                    </a:moveTo>
                    <a:lnTo>
                      <a:pt x="46" y="240"/>
                    </a:lnTo>
                    <a:lnTo>
                      <a:pt x="51" y="242"/>
                    </a:lnTo>
                    <a:lnTo>
                      <a:pt x="53" y="243"/>
                    </a:lnTo>
                    <a:lnTo>
                      <a:pt x="56" y="246"/>
                    </a:lnTo>
                    <a:lnTo>
                      <a:pt x="77" y="256"/>
                    </a:lnTo>
                    <a:lnTo>
                      <a:pt x="86" y="258"/>
                    </a:lnTo>
                    <a:lnTo>
                      <a:pt x="96" y="260"/>
                    </a:lnTo>
                    <a:lnTo>
                      <a:pt x="116" y="264"/>
                    </a:lnTo>
                    <a:lnTo>
                      <a:pt x="134" y="264"/>
                    </a:lnTo>
                    <a:lnTo>
                      <a:pt x="144" y="263"/>
                    </a:lnTo>
                    <a:lnTo>
                      <a:pt x="148" y="261"/>
                    </a:lnTo>
                    <a:lnTo>
                      <a:pt x="154" y="261"/>
                    </a:lnTo>
                    <a:lnTo>
                      <a:pt x="157" y="259"/>
                    </a:lnTo>
                    <a:lnTo>
                      <a:pt x="162" y="258"/>
                    </a:lnTo>
                    <a:lnTo>
                      <a:pt x="171" y="255"/>
                    </a:lnTo>
                    <a:lnTo>
                      <a:pt x="179" y="250"/>
                    </a:lnTo>
                    <a:lnTo>
                      <a:pt x="188" y="247"/>
                    </a:lnTo>
                    <a:lnTo>
                      <a:pt x="204" y="235"/>
                    </a:lnTo>
                    <a:lnTo>
                      <a:pt x="212" y="22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2" y="162"/>
                    </a:lnTo>
                    <a:lnTo>
                      <a:pt x="246" y="144"/>
                    </a:lnTo>
                    <a:lnTo>
                      <a:pt x="246" y="123"/>
                    </a:lnTo>
                    <a:lnTo>
                      <a:pt x="244" y="121"/>
                    </a:lnTo>
                    <a:lnTo>
                      <a:pt x="244" y="120"/>
                    </a:lnTo>
                    <a:lnTo>
                      <a:pt x="244" y="117"/>
                    </a:lnTo>
                    <a:lnTo>
                      <a:pt x="244" y="113"/>
                    </a:lnTo>
                    <a:lnTo>
                      <a:pt x="244" y="104"/>
                    </a:lnTo>
                    <a:lnTo>
                      <a:pt x="241" y="83"/>
                    </a:lnTo>
                    <a:lnTo>
                      <a:pt x="235" y="65"/>
                    </a:lnTo>
                    <a:lnTo>
                      <a:pt x="219" y="47"/>
                    </a:lnTo>
                    <a:lnTo>
                      <a:pt x="204" y="34"/>
                    </a:lnTo>
                    <a:lnTo>
                      <a:pt x="167" y="14"/>
                    </a:lnTo>
                    <a:lnTo>
                      <a:pt x="129" y="0"/>
                    </a:lnTo>
                    <a:lnTo>
                      <a:pt x="102" y="4"/>
                    </a:lnTo>
                    <a:lnTo>
                      <a:pt x="77" y="13"/>
                    </a:lnTo>
                    <a:lnTo>
                      <a:pt x="65" y="18"/>
                    </a:lnTo>
                    <a:lnTo>
                      <a:pt x="45" y="27"/>
                    </a:lnTo>
                    <a:lnTo>
                      <a:pt x="26" y="39"/>
                    </a:lnTo>
                    <a:lnTo>
                      <a:pt x="12" y="78"/>
                    </a:lnTo>
                    <a:lnTo>
                      <a:pt x="3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1" y="165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09"/>
                    </a:lnTo>
                    <a:lnTo>
                      <a:pt x="26" y="222"/>
                    </a:lnTo>
                    <a:lnTo>
                      <a:pt x="37" y="235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1" name="Freeform 321"/>
              <p:cNvSpPr/>
              <p:nvPr/>
            </p:nvSpPr>
            <p:spPr bwMode="auto">
              <a:xfrm>
                <a:off x="2091" y="3068"/>
                <a:ext cx="54" cy="64"/>
              </a:xfrm>
              <a:custGeom>
                <a:avLst/>
                <a:gdLst>
                  <a:gd name="T0" fmla="*/ 10 w 271"/>
                  <a:gd name="T1" fmla="*/ 3 h 317"/>
                  <a:gd name="T2" fmla="*/ 9 w 271"/>
                  <a:gd name="T3" fmla="*/ 2 h 317"/>
                  <a:gd name="T4" fmla="*/ 8 w 271"/>
                  <a:gd name="T5" fmla="*/ 1 h 317"/>
                  <a:gd name="T6" fmla="*/ 8 w 271"/>
                  <a:gd name="T7" fmla="*/ 1 h 317"/>
                  <a:gd name="T8" fmla="*/ 7 w 271"/>
                  <a:gd name="T9" fmla="*/ 1 h 317"/>
                  <a:gd name="T10" fmla="*/ 6 w 271"/>
                  <a:gd name="T11" fmla="*/ 0 h 317"/>
                  <a:gd name="T12" fmla="*/ 5 w 271"/>
                  <a:gd name="T13" fmla="*/ 0 h 317"/>
                  <a:gd name="T14" fmla="*/ 3 w 271"/>
                  <a:gd name="T15" fmla="*/ 1 h 317"/>
                  <a:gd name="T16" fmla="*/ 3 w 271"/>
                  <a:gd name="T17" fmla="*/ 1 h 317"/>
                  <a:gd name="T18" fmla="*/ 2 w 271"/>
                  <a:gd name="T19" fmla="*/ 1 h 317"/>
                  <a:gd name="T20" fmla="*/ 1 w 271"/>
                  <a:gd name="T21" fmla="*/ 2 h 317"/>
                  <a:gd name="T22" fmla="*/ 1 w 271"/>
                  <a:gd name="T23" fmla="*/ 3 h 317"/>
                  <a:gd name="T24" fmla="*/ 0 w 271"/>
                  <a:gd name="T25" fmla="*/ 4 h 317"/>
                  <a:gd name="T26" fmla="*/ 0 w 271"/>
                  <a:gd name="T27" fmla="*/ 7 h 317"/>
                  <a:gd name="T28" fmla="*/ 0 w 271"/>
                  <a:gd name="T29" fmla="*/ 8 h 317"/>
                  <a:gd name="T30" fmla="*/ 0 w 271"/>
                  <a:gd name="T31" fmla="*/ 8 h 317"/>
                  <a:gd name="T32" fmla="*/ 0 w 271"/>
                  <a:gd name="T33" fmla="*/ 9 h 317"/>
                  <a:gd name="T34" fmla="*/ 0 w 271"/>
                  <a:gd name="T35" fmla="*/ 9 h 317"/>
                  <a:gd name="T36" fmla="*/ 1 w 271"/>
                  <a:gd name="T37" fmla="*/ 10 h 317"/>
                  <a:gd name="T38" fmla="*/ 1 w 271"/>
                  <a:gd name="T39" fmla="*/ 11 h 317"/>
                  <a:gd name="T40" fmla="*/ 1 w 271"/>
                  <a:gd name="T41" fmla="*/ 11 h 317"/>
                  <a:gd name="T42" fmla="*/ 2 w 271"/>
                  <a:gd name="T43" fmla="*/ 12 h 317"/>
                  <a:gd name="T44" fmla="*/ 3 w 271"/>
                  <a:gd name="T45" fmla="*/ 12 h 317"/>
                  <a:gd name="T46" fmla="*/ 4 w 271"/>
                  <a:gd name="T47" fmla="*/ 13 h 317"/>
                  <a:gd name="T48" fmla="*/ 4 w 271"/>
                  <a:gd name="T49" fmla="*/ 13 h 317"/>
                  <a:gd name="T50" fmla="*/ 5 w 271"/>
                  <a:gd name="T51" fmla="*/ 13 h 317"/>
                  <a:gd name="T52" fmla="*/ 5 w 271"/>
                  <a:gd name="T53" fmla="*/ 13 h 317"/>
                  <a:gd name="T54" fmla="*/ 6 w 271"/>
                  <a:gd name="T55" fmla="*/ 13 h 317"/>
                  <a:gd name="T56" fmla="*/ 7 w 271"/>
                  <a:gd name="T57" fmla="*/ 13 h 317"/>
                  <a:gd name="T58" fmla="*/ 8 w 271"/>
                  <a:gd name="T59" fmla="*/ 12 h 317"/>
                  <a:gd name="T60" fmla="*/ 9 w 271"/>
                  <a:gd name="T61" fmla="*/ 12 h 317"/>
                  <a:gd name="T62" fmla="*/ 9 w 271"/>
                  <a:gd name="T63" fmla="*/ 12 h 317"/>
                  <a:gd name="T64" fmla="*/ 9 w 271"/>
                  <a:gd name="T65" fmla="*/ 12 h 317"/>
                  <a:gd name="T66" fmla="*/ 9 w 271"/>
                  <a:gd name="T67" fmla="*/ 12 h 317"/>
                  <a:gd name="T68" fmla="*/ 9 w 271"/>
                  <a:gd name="T69" fmla="*/ 12 h 317"/>
                  <a:gd name="T70" fmla="*/ 9 w 271"/>
                  <a:gd name="T71" fmla="*/ 12 h 317"/>
                  <a:gd name="T72" fmla="*/ 10 w 271"/>
                  <a:gd name="T73" fmla="*/ 9 h 317"/>
                  <a:gd name="T74" fmla="*/ 10 w 271"/>
                  <a:gd name="T75" fmla="*/ 8 h 317"/>
                  <a:gd name="T76" fmla="*/ 11 w 271"/>
                  <a:gd name="T77" fmla="*/ 7 h 317"/>
                  <a:gd name="T78" fmla="*/ 11 w 271"/>
                  <a:gd name="T79" fmla="*/ 7 h 317"/>
                  <a:gd name="T80" fmla="*/ 11 w 271"/>
                  <a:gd name="T81" fmla="*/ 6 h 317"/>
                  <a:gd name="T82" fmla="*/ 11 w 271"/>
                  <a:gd name="T83" fmla="*/ 5 h 317"/>
                  <a:gd name="T84" fmla="*/ 10 w 271"/>
                  <a:gd name="T85" fmla="*/ 4 h 317"/>
                  <a:gd name="T86" fmla="*/ 10 w 271"/>
                  <a:gd name="T87" fmla="*/ 3 h 317"/>
                  <a:gd name="T88" fmla="*/ 10 w 271"/>
                  <a:gd name="T89" fmla="*/ 3 h 31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71"/>
                  <a:gd name="T136" fmla="*/ 0 h 317"/>
                  <a:gd name="T137" fmla="*/ 271 w 271"/>
                  <a:gd name="T138" fmla="*/ 317 h 31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71" h="317">
                    <a:moveTo>
                      <a:pt x="241" y="66"/>
                    </a:moveTo>
                    <a:lnTo>
                      <a:pt x="225" y="48"/>
                    </a:lnTo>
                    <a:lnTo>
                      <a:pt x="210" y="34"/>
                    </a:lnTo>
                    <a:lnTo>
                      <a:pt x="191" y="23"/>
                    </a:lnTo>
                    <a:lnTo>
                      <a:pt x="173" y="14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83" y="13"/>
                    </a:lnTo>
                    <a:lnTo>
                      <a:pt x="71" y="16"/>
                    </a:lnTo>
                    <a:lnTo>
                      <a:pt x="43" y="27"/>
                    </a:lnTo>
                    <a:lnTo>
                      <a:pt x="29" y="53"/>
                    </a:lnTo>
                    <a:lnTo>
                      <a:pt x="16" y="72"/>
                    </a:lnTo>
                    <a:lnTo>
                      <a:pt x="3" y="92"/>
                    </a:lnTo>
                    <a:lnTo>
                      <a:pt x="1" y="171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5" y="248"/>
                    </a:lnTo>
                    <a:lnTo>
                      <a:pt x="23" y="262"/>
                    </a:lnTo>
                    <a:lnTo>
                      <a:pt x="32" y="275"/>
                    </a:lnTo>
                    <a:lnTo>
                      <a:pt x="43" y="289"/>
                    </a:lnTo>
                    <a:lnTo>
                      <a:pt x="66" y="299"/>
                    </a:lnTo>
                    <a:lnTo>
                      <a:pt x="88" y="308"/>
                    </a:lnTo>
                    <a:lnTo>
                      <a:pt x="111" y="313"/>
                    </a:lnTo>
                    <a:lnTo>
                      <a:pt x="122" y="315"/>
                    </a:lnTo>
                    <a:lnTo>
                      <a:pt x="135" y="317"/>
                    </a:lnTo>
                    <a:lnTo>
                      <a:pt x="157" y="315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16" y="292"/>
                    </a:lnTo>
                    <a:lnTo>
                      <a:pt x="216" y="291"/>
                    </a:lnTo>
                    <a:lnTo>
                      <a:pt x="218" y="291"/>
                    </a:lnTo>
                    <a:lnTo>
                      <a:pt x="220" y="291"/>
                    </a:lnTo>
                    <a:lnTo>
                      <a:pt x="227" y="289"/>
                    </a:lnTo>
                    <a:lnTo>
                      <a:pt x="255" y="225"/>
                    </a:lnTo>
                    <a:lnTo>
                      <a:pt x="262" y="202"/>
                    </a:lnTo>
                    <a:lnTo>
                      <a:pt x="267" y="182"/>
                    </a:lnTo>
                    <a:lnTo>
                      <a:pt x="270" y="162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4"/>
                    </a:lnTo>
                    <a:lnTo>
                      <a:pt x="241" y="6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2" name="Line 322"/>
              <p:cNvSpPr>
                <a:spLocks noChangeShapeType="1"/>
              </p:cNvSpPr>
              <p:nvPr/>
            </p:nvSpPr>
            <p:spPr bwMode="auto">
              <a:xfrm flipV="1">
                <a:off x="2108" y="2846"/>
                <a:ext cx="1" cy="225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3" name="Line 323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1" cy="27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4" name="Line 324"/>
              <p:cNvSpPr>
                <a:spLocks noChangeShapeType="1"/>
              </p:cNvSpPr>
              <p:nvPr/>
            </p:nvSpPr>
            <p:spPr bwMode="auto">
              <a:xfrm flipV="1">
                <a:off x="2108" y="1667"/>
                <a:ext cx="1" cy="247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5" name="Line 325"/>
              <p:cNvSpPr>
                <a:spLocks noChangeShapeType="1"/>
              </p:cNvSpPr>
              <p:nvPr/>
            </p:nvSpPr>
            <p:spPr bwMode="auto">
              <a:xfrm flipV="1">
                <a:off x="2108" y="1972"/>
                <a:ext cx="1" cy="21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6" name="Line 326"/>
              <p:cNvSpPr>
                <a:spLocks noChangeShapeType="1"/>
              </p:cNvSpPr>
              <p:nvPr/>
            </p:nvSpPr>
            <p:spPr bwMode="auto">
              <a:xfrm flipV="1">
                <a:off x="2108" y="2563"/>
                <a:ext cx="1" cy="234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7" name="Line 327"/>
              <p:cNvSpPr>
                <a:spLocks noChangeShapeType="1"/>
              </p:cNvSpPr>
              <p:nvPr/>
            </p:nvSpPr>
            <p:spPr bwMode="auto">
              <a:xfrm>
                <a:off x="2108" y="1415"/>
                <a:ext cx="1" cy="203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8" name="Line 328"/>
              <p:cNvSpPr>
                <a:spLocks noChangeShapeType="1"/>
              </p:cNvSpPr>
              <p:nvPr/>
            </p:nvSpPr>
            <p:spPr bwMode="auto">
              <a:xfrm flipV="1">
                <a:off x="2108" y="2256"/>
                <a:ext cx="1" cy="236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9" name="Line 329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0" name="Line 330"/>
              <p:cNvSpPr>
                <a:spLocks noChangeShapeType="1"/>
              </p:cNvSpPr>
              <p:nvPr/>
            </p:nvSpPr>
            <p:spPr bwMode="auto">
              <a:xfrm>
                <a:off x="2116" y="1955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1" name="Line 331"/>
              <p:cNvSpPr>
                <a:spLocks noChangeShapeType="1"/>
              </p:cNvSpPr>
              <p:nvPr/>
            </p:nvSpPr>
            <p:spPr bwMode="auto">
              <a:xfrm>
                <a:off x="2112" y="13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2" name="Line 332"/>
              <p:cNvSpPr>
                <a:spLocks noChangeShapeType="1"/>
              </p:cNvSpPr>
              <p:nvPr/>
            </p:nvSpPr>
            <p:spPr bwMode="auto">
              <a:xfrm>
                <a:off x="2112" y="1657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3" name="Line 333"/>
              <p:cNvSpPr>
                <a:spLocks noChangeShapeType="1"/>
              </p:cNvSpPr>
              <p:nvPr/>
            </p:nvSpPr>
            <p:spPr bwMode="auto">
              <a:xfrm>
                <a:off x="2111" y="2529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4" name="Line 334"/>
              <p:cNvSpPr>
                <a:spLocks noChangeShapeType="1"/>
              </p:cNvSpPr>
              <p:nvPr/>
            </p:nvSpPr>
            <p:spPr bwMode="auto">
              <a:xfrm>
                <a:off x="2111" y="223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5" name="Line 335"/>
              <p:cNvSpPr>
                <a:spLocks noChangeShapeType="1"/>
              </p:cNvSpPr>
              <p:nvPr/>
            </p:nvSpPr>
            <p:spPr bwMode="auto">
              <a:xfrm>
                <a:off x="2111" y="310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6" name="Line 336"/>
              <p:cNvSpPr>
                <a:spLocks noChangeShapeType="1"/>
              </p:cNvSpPr>
              <p:nvPr/>
            </p:nvSpPr>
            <p:spPr bwMode="auto">
              <a:xfrm>
                <a:off x="2111" y="282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834" name="Group 345"/>
            <p:cNvGrpSpPr/>
            <p:nvPr/>
          </p:nvGrpSpPr>
          <p:grpSpPr bwMode="auto">
            <a:xfrm>
              <a:off x="5136" y="1008"/>
              <a:ext cx="67" cy="1954"/>
              <a:chOff x="5117" y="1104"/>
              <a:chExt cx="92" cy="2002"/>
            </a:xfrm>
          </p:grpSpPr>
          <p:sp>
            <p:nvSpPr>
              <p:cNvPr id="29837" name="Freeform 337"/>
              <p:cNvSpPr/>
              <p:nvPr/>
            </p:nvSpPr>
            <p:spPr bwMode="auto">
              <a:xfrm>
                <a:off x="5136" y="1104"/>
                <a:ext cx="73" cy="74"/>
              </a:xfrm>
              <a:custGeom>
                <a:avLst/>
                <a:gdLst>
                  <a:gd name="T0" fmla="*/ 4 w 401"/>
                  <a:gd name="T1" fmla="*/ 0 h 385"/>
                  <a:gd name="T2" fmla="*/ 4 w 401"/>
                  <a:gd name="T3" fmla="*/ 1 h 385"/>
                  <a:gd name="T4" fmla="*/ 3 w 401"/>
                  <a:gd name="T5" fmla="*/ 1 h 385"/>
                  <a:gd name="T6" fmla="*/ 1 w 401"/>
                  <a:gd name="T7" fmla="*/ 2 h 385"/>
                  <a:gd name="T8" fmla="*/ 1 w 401"/>
                  <a:gd name="T9" fmla="*/ 4 h 385"/>
                  <a:gd name="T10" fmla="*/ 0 w 401"/>
                  <a:gd name="T11" fmla="*/ 5 h 385"/>
                  <a:gd name="T12" fmla="*/ 0 w 401"/>
                  <a:gd name="T13" fmla="*/ 6 h 385"/>
                  <a:gd name="T14" fmla="*/ 0 w 401"/>
                  <a:gd name="T15" fmla="*/ 7 h 385"/>
                  <a:gd name="T16" fmla="*/ 0 w 401"/>
                  <a:gd name="T17" fmla="*/ 8 h 385"/>
                  <a:gd name="T18" fmla="*/ 0 w 401"/>
                  <a:gd name="T19" fmla="*/ 9 h 385"/>
                  <a:gd name="T20" fmla="*/ 0 w 401"/>
                  <a:gd name="T21" fmla="*/ 10 h 385"/>
                  <a:gd name="T22" fmla="*/ 1 w 401"/>
                  <a:gd name="T23" fmla="*/ 11 h 385"/>
                  <a:gd name="T24" fmla="*/ 2 w 401"/>
                  <a:gd name="T25" fmla="*/ 12 h 385"/>
                  <a:gd name="T26" fmla="*/ 3 w 401"/>
                  <a:gd name="T27" fmla="*/ 13 h 385"/>
                  <a:gd name="T28" fmla="*/ 4 w 401"/>
                  <a:gd name="T29" fmla="*/ 14 h 385"/>
                  <a:gd name="T30" fmla="*/ 5 w 401"/>
                  <a:gd name="T31" fmla="*/ 14 h 385"/>
                  <a:gd name="T32" fmla="*/ 6 w 401"/>
                  <a:gd name="T33" fmla="*/ 14 h 385"/>
                  <a:gd name="T34" fmla="*/ 6 w 401"/>
                  <a:gd name="T35" fmla="*/ 14 h 385"/>
                  <a:gd name="T36" fmla="*/ 9 w 401"/>
                  <a:gd name="T37" fmla="*/ 14 h 385"/>
                  <a:gd name="T38" fmla="*/ 9 w 401"/>
                  <a:gd name="T39" fmla="*/ 14 h 385"/>
                  <a:gd name="T40" fmla="*/ 9 w 401"/>
                  <a:gd name="T41" fmla="*/ 14 h 385"/>
                  <a:gd name="T42" fmla="*/ 9 w 401"/>
                  <a:gd name="T43" fmla="*/ 14 h 385"/>
                  <a:gd name="T44" fmla="*/ 9 w 401"/>
                  <a:gd name="T45" fmla="*/ 14 h 385"/>
                  <a:gd name="T46" fmla="*/ 10 w 401"/>
                  <a:gd name="T47" fmla="*/ 14 h 385"/>
                  <a:gd name="T48" fmla="*/ 11 w 401"/>
                  <a:gd name="T49" fmla="*/ 13 h 385"/>
                  <a:gd name="T50" fmla="*/ 11 w 401"/>
                  <a:gd name="T51" fmla="*/ 13 h 385"/>
                  <a:gd name="T52" fmla="*/ 11 w 401"/>
                  <a:gd name="T53" fmla="*/ 13 h 385"/>
                  <a:gd name="T54" fmla="*/ 11 w 401"/>
                  <a:gd name="T55" fmla="*/ 12 h 385"/>
                  <a:gd name="T56" fmla="*/ 12 w 401"/>
                  <a:gd name="T57" fmla="*/ 12 h 385"/>
                  <a:gd name="T58" fmla="*/ 12 w 401"/>
                  <a:gd name="T59" fmla="*/ 11 h 385"/>
                  <a:gd name="T60" fmla="*/ 12 w 401"/>
                  <a:gd name="T61" fmla="*/ 10 h 385"/>
                  <a:gd name="T62" fmla="*/ 12 w 401"/>
                  <a:gd name="T63" fmla="*/ 10 h 385"/>
                  <a:gd name="T64" fmla="*/ 12 w 401"/>
                  <a:gd name="T65" fmla="*/ 10 h 385"/>
                  <a:gd name="T66" fmla="*/ 13 w 401"/>
                  <a:gd name="T67" fmla="*/ 10 h 385"/>
                  <a:gd name="T68" fmla="*/ 13 w 401"/>
                  <a:gd name="T69" fmla="*/ 9 h 385"/>
                  <a:gd name="T70" fmla="*/ 13 w 401"/>
                  <a:gd name="T71" fmla="*/ 9 h 385"/>
                  <a:gd name="T72" fmla="*/ 13 w 401"/>
                  <a:gd name="T73" fmla="*/ 9 h 385"/>
                  <a:gd name="T74" fmla="*/ 13 w 401"/>
                  <a:gd name="T75" fmla="*/ 8 h 385"/>
                  <a:gd name="T76" fmla="*/ 13 w 401"/>
                  <a:gd name="T77" fmla="*/ 6 h 385"/>
                  <a:gd name="T78" fmla="*/ 12 w 401"/>
                  <a:gd name="T79" fmla="*/ 4 h 385"/>
                  <a:gd name="T80" fmla="*/ 12 w 401"/>
                  <a:gd name="T81" fmla="*/ 3 h 385"/>
                  <a:gd name="T82" fmla="*/ 11 w 401"/>
                  <a:gd name="T83" fmla="*/ 2 h 385"/>
                  <a:gd name="T84" fmla="*/ 11 w 401"/>
                  <a:gd name="T85" fmla="*/ 2 h 385"/>
                  <a:gd name="T86" fmla="*/ 11 w 401"/>
                  <a:gd name="T87" fmla="*/ 1 h 385"/>
                  <a:gd name="T88" fmla="*/ 10 w 401"/>
                  <a:gd name="T89" fmla="*/ 0 h 385"/>
                  <a:gd name="T90" fmla="*/ 5 w 401"/>
                  <a:gd name="T91" fmla="*/ 0 h 385"/>
                  <a:gd name="T92" fmla="*/ 5 w 401"/>
                  <a:gd name="T93" fmla="*/ 0 h 385"/>
                  <a:gd name="T94" fmla="*/ 4 w 401"/>
                  <a:gd name="T95" fmla="*/ 0 h 385"/>
                  <a:gd name="T96" fmla="*/ 4 w 401"/>
                  <a:gd name="T97" fmla="*/ 0 h 385"/>
                  <a:gd name="T98" fmla="*/ 4 w 401"/>
                  <a:gd name="T99" fmla="*/ 0 h 38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01"/>
                  <a:gd name="T151" fmla="*/ 0 h 385"/>
                  <a:gd name="T152" fmla="*/ 401 w 401"/>
                  <a:gd name="T153" fmla="*/ 385 h 38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01" h="385">
                    <a:moveTo>
                      <a:pt x="134" y="8"/>
                    </a:moveTo>
                    <a:lnTo>
                      <a:pt x="109" y="18"/>
                    </a:lnTo>
                    <a:lnTo>
                      <a:pt x="84" y="26"/>
                    </a:lnTo>
                    <a:lnTo>
                      <a:pt x="46" y="66"/>
                    </a:lnTo>
                    <a:lnTo>
                      <a:pt x="19" y="104"/>
                    </a:lnTo>
                    <a:lnTo>
                      <a:pt x="8" y="133"/>
                    </a:lnTo>
                    <a:lnTo>
                      <a:pt x="3" y="162"/>
                    </a:lnTo>
                    <a:lnTo>
                      <a:pt x="0" y="192"/>
                    </a:lnTo>
                    <a:lnTo>
                      <a:pt x="3" y="224"/>
                    </a:lnTo>
                    <a:lnTo>
                      <a:pt x="3" y="242"/>
                    </a:lnTo>
                    <a:lnTo>
                      <a:pt x="4" y="262"/>
                    </a:lnTo>
                    <a:lnTo>
                      <a:pt x="32" y="301"/>
                    </a:lnTo>
                    <a:lnTo>
                      <a:pt x="62" y="338"/>
                    </a:lnTo>
                    <a:lnTo>
                      <a:pt x="84" y="361"/>
                    </a:lnTo>
                    <a:lnTo>
                      <a:pt x="110" y="382"/>
                    </a:lnTo>
                    <a:lnTo>
                      <a:pt x="149" y="383"/>
                    </a:lnTo>
                    <a:lnTo>
                      <a:pt x="168" y="383"/>
                    </a:lnTo>
                    <a:lnTo>
                      <a:pt x="189" y="385"/>
                    </a:lnTo>
                    <a:lnTo>
                      <a:pt x="268" y="382"/>
                    </a:lnTo>
                    <a:lnTo>
                      <a:pt x="277" y="380"/>
                    </a:lnTo>
                    <a:lnTo>
                      <a:pt x="282" y="378"/>
                    </a:lnTo>
                    <a:lnTo>
                      <a:pt x="284" y="377"/>
                    </a:lnTo>
                    <a:lnTo>
                      <a:pt x="287" y="377"/>
                    </a:lnTo>
                    <a:lnTo>
                      <a:pt x="308" y="368"/>
                    </a:lnTo>
                    <a:lnTo>
                      <a:pt x="321" y="355"/>
                    </a:lnTo>
                    <a:lnTo>
                      <a:pt x="327" y="348"/>
                    </a:lnTo>
                    <a:lnTo>
                      <a:pt x="334" y="343"/>
                    </a:lnTo>
                    <a:lnTo>
                      <a:pt x="345" y="328"/>
                    </a:lnTo>
                    <a:lnTo>
                      <a:pt x="356" y="314"/>
                    </a:lnTo>
                    <a:lnTo>
                      <a:pt x="364" y="298"/>
                    </a:lnTo>
                    <a:lnTo>
                      <a:pt x="372" y="283"/>
                    </a:lnTo>
                    <a:lnTo>
                      <a:pt x="375" y="273"/>
                    </a:lnTo>
                    <a:lnTo>
                      <a:pt x="376" y="269"/>
                    </a:lnTo>
                    <a:lnTo>
                      <a:pt x="378" y="266"/>
                    </a:lnTo>
                    <a:lnTo>
                      <a:pt x="380" y="256"/>
                    </a:lnTo>
                    <a:lnTo>
                      <a:pt x="381" y="252"/>
                    </a:lnTo>
                    <a:lnTo>
                      <a:pt x="384" y="249"/>
                    </a:lnTo>
                    <a:lnTo>
                      <a:pt x="393" y="209"/>
                    </a:lnTo>
                    <a:lnTo>
                      <a:pt x="401" y="170"/>
                    </a:lnTo>
                    <a:lnTo>
                      <a:pt x="371" y="112"/>
                    </a:lnTo>
                    <a:lnTo>
                      <a:pt x="355" y="85"/>
                    </a:lnTo>
                    <a:lnTo>
                      <a:pt x="338" y="58"/>
                    </a:lnTo>
                    <a:lnTo>
                      <a:pt x="328" y="44"/>
                    </a:lnTo>
                    <a:lnTo>
                      <a:pt x="318" y="33"/>
                    </a:lnTo>
                    <a:lnTo>
                      <a:pt x="294" y="12"/>
                    </a:lnTo>
                    <a:lnTo>
                      <a:pt x="136" y="0"/>
                    </a:lnTo>
                    <a:lnTo>
                      <a:pt x="135" y="5"/>
                    </a:lnTo>
                    <a:lnTo>
                      <a:pt x="134" y="5"/>
                    </a:lnTo>
                    <a:lnTo>
                      <a:pt x="134" y="6"/>
                    </a:lnTo>
                    <a:lnTo>
                      <a:pt x="134" y="8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8" name="Freeform 338"/>
              <p:cNvSpPr/>
              <p:nvPr/>
            </p:nvSpPr>
            <p:spPr bwMode="auto">
              <a:xfrm>
                <a:off x="5136" y="1376"/>
                <a:ext cx="73" cy="73"/>
              </a:xfrm>
              <a:custGeom>
                <a:avLst/>
                <a:gdLst>
                  <a:gd name="T0" fmla="*/ 11 w 401"/>
                  <a:gd name="T1" fmla="*/ 2 h 384"/>
                  <a:gd name="T2" fmla="*/ 11 w 401"/>
                  <a:gd name="T3" fmla="*/ 2 h 384"/>
                  <a:gd name="T4" fmla="*/ 11 w 401"/>
                  <a:gd name="T5" fmla="*/ 1 h 384"/>
                  <a:gd name="T6" fmla="*/ 10 w 401"/>
                  <a:gd name="T7" fmla="*/ 1 h 384"/>
                  <a:gd name="T8" fmla="*/ 7 w 401"/>
                  <a:gd name="T9" fmla="*/ 0 h 384"/>
                  <a:gd name="T10" fmla="*/ 5 w 401"/>
                  <a:gd name="T11" fmla="*/ 0 h 384"/>
                  <a:gd name="T12" fmla="*/ 5 w 401"/>
                  <a:gd name="T13" fmla="*/ 0 h 384"/>
                  <a:gd name="T14" fmla="*/ 5 w 401"/>
                  <a:gd name="T15" fmla="*/ 0 h 384"/>
                  <a:gd name="T16" fmla="*/ 4 w 401"/>
                  <a:gd name="T17" fmla="*/ 0 h 384"/>
                  <a:gd name="T18" fmla="*/ 4 w 401"/>
                  <a:gd name="T19" fmla="*/ 0 h 384"/>
                  <a:gd name="T20" fmla="*/ 4 w 401"/>
                  <a:gd name="T21" fmla="*/ 0 h 384"/>
                  <a:gd name="T22" fmla="*/ 4 w 401"/>
                  <a:gd name="T23" fmla="*/ 1 h 384"/>
                  <a:gd name="T24" fmla="*/ 3 w 401"/>
                  <a:gd name="T25" fmla="*/ 1 h 384"/>
                  <a:gd name="T26" fmla="*/ 1 w 401"/>
                  <a:gd name="T27" fmla="*/ 2 h 384"/>
                  <a:gd name="T28" fmla="*/ 1 w 401"/>
                  <a:gd name="T29" fmla="*/ 4 h 384"/>
                  <a:gd name="T30" fmla="*/ 0 w 401"/>
                  <a:gd name="T31" fmla="*/ 5 h 384"/>
                  <a:gd name="T32" fmla="*/ 0 w 401"/>
                  <a:gd name="T33" fmla="*/ 6 h 384"/>
                  <a:gd name="T34" fmla="*/ 0 w 401"/>
                  <a:gd name="T35" fmla="*/ 7 h 384"/>
                  <a:gd name="T36" fmla="*/ 0 w 401"/>
                  <a:gd name="T37" fmla="*/ 8 h 384"/>
                  <a:gd name="T38" fmla="*/ 0 w 401"/>
                  <a:gd name="T39" fmla="*/ 10 h 384"/>
                  <a:gd name="T40" fmla="*/ 1 w 401"/>
                  <a:gd name="T41" fmla="*/ 11 h 384"/>
                  <a:gd name="T42" fmla="*/ 2 w 401"/>
                  <a:gd name="T43" fmla="*/ 12 h 384"/>
                  <a:gd name="T44" fmla="*/ 3 w 401"/>
                  <a:gd name="T45" fmla="*/ 13 h 384"/>
                  <a:gd name="T46" fmla="*/ 4 w 401"/>
                  <a:gd name="T47" fmla="*/ 14 h 384"/>
                  <a:gd name="T48" fmla="*/ 5 w 401"/>
                  <a:gd name="T49" fmla="*/ 14 h 384"/>
                  <a:gd name="T50" fmla="*/ 6 w 401"/>
                  <a:gd name="T51" fmla="*/ 14 h 384"/>
                  <a:gd name="T52" fmla="*/ 6 w 401"/>
                  <a:gd name="T53" fmla="*/ 14 h 384"/>
                  <a:gd name="T54" fmla="*/ 9 w 401"/>
                  <a:gd name="T55" fmla="*/ 14 h 384"/>
                  <a:gd name="T56" fmla="*/ 9 w 401"/>
                  <a:gd name="T57" fmla="*/ 14 h 384"/>
                  <a:gd name="T58" fmla="*/ 9 w 401"/>
                  <a:gd name="T59" fmla="*/ 14 h 384"/>
                  <a:gd name="T60" fmla="*/ 9 w 401"/>
                  <a:gd name="T61" fmla="*/ 14 h 384"/>
                  <a:gd name="T62" fmla="*/ 9 w 401"/>
                  <a:gd name="T63" fmla="*/ 14 h 384"/>
                  <a:gd name="T64" fmla="*/ 10 w 401"/>
                  <a:gd name="T65" fmla="*/ 13 h 384"/>
                  <a:gd name="T66" fmla="*/ 11 w 401"/>
                  <a:gd name="T67" fmla="*/ 13 h 384"/>
                  <a:gd name="T68" fmla="*/ 11 w 401"/>
                  <a:gd name="T69" fmla="*/ 13 h 384"/>
                  <a:gd name="T70" fmla="*/ 11 w 401"/>
                  <a:gd name="T71" fmla="*/ 13 h 384"/>
                  <a:gd name="T72" fmla="*/ 11 w 401"/>
                  <a:gd name="T73" fmla="*/ 12 h 384"/>
                  <a:gd name="T74" fmla="*/ 12 w 401"/>
                  <a:gd name="T75" fmla="*/ 11 h 384"/>
                  <a:gd name="T76" fmla="*/ 12 w 401"/>
                  <a:gd name="T77" fmla="*/ 11 h 384"/>
                  <a:gd name="T78" fmla="*/ 12 w 401"/>
                  <a:gd name="T79" fmla="*/ 10 h 384"/>
                  <a:gd name="T80" fmla="*/ 12 w 401"/>
                  <a:gd name="T81" fmla="*/ 10 h 384"/>
                  <a:gd name="T82" fmla="*/ 12 w 401"/>
                  <a:gd name="T83" fmla="*/ 10 h 384"/>
                  <a:gd name="T84" fmla="*/ 13 w 401"/>
                  <a:gd name="T85" fmla="*/ 10 h 384"/>
                  <a:gd name="T86" fmla="*/ 13 w 401"/>
                  <a:gd name="T87" fmla="*/ 9 h 384"/>
                  <a:gd name="T88" fmla="*/ 13 w 401"/>
                  <a:gd name="T89" fmla="*/ 9 h 384"/>
                  <a:gd name="T90" fmla="*/ 13 w 401"/>
                  <a:gd name="T91" fmla="*/ 9 h 384"/>
                  <a:gd name="T92" fmla="*/ 13 w 401"/>
                  <a:gd name="T93" fmla="*/ 8 h 384"/>
                  <a:gd name="T94" fmla="*/ 13 w 401"/>
                  <a:gd name="T95" fmla="*/ 6 h 384"/>
                  <a:gd name="T96" fmla="*/ 13 w 401"/>
                  <a:gd name="T97" fmla="*/ 5 h 384"/>
                  <a:gd name="T98" fmla="*/ 12 w 401"/>
                  <a:gd name="T99" fmla="*/ 4 h 384"/>
                  <a:gd name="T100" fmla="*/ 12 w 401"/>
                  <a:gd name="T101" fmla="*/ 3 h 384"/>
                  <a:gd name="T102" fmla="*/ 11 w 401"/>
                  <a:gd name="T103" fmla="*/ 2 h 38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01"/>
                  <a:gd name="T157" fmla="*/ 0 h 384"/>
                  <a:gd name="T158" fmla="*/ 401 w 401"/>
                  <a:gd name="T159" fmla="*/ 384 h 38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01" h="384">
                    <a:moveTo>
                      <a:pt x="338" y="60"/>
                    </a:moveTo>
                    <a:lnTo>
                      <a:pt x="328" y="47"/>
                    </a:lnTo>
                    <a:lnTo>
                      <a:pt x="318" y="35"/>
                    </a:lnTo>
                    <a:lnTo>
                      <a:pt x="294" y="14"/>
                    </a:lnTo>
                    <a:lnTo>
                      <a:pt x="215" y="7"/>
                    </a:lnTo>
                    <a:lnTo>
                      <a:pt x="136" y="0"/>
                    </a:lnTo>
                    <a:lnTo>
                      <a:pt x="135" y="2"/>
                    </a:lnTo>
                    <a:lnTo>
                      <a:pt x="135" y="6"/>
                    </a:lnTo>
                    <a:lnTo>
                      <a:pt x="134" y="6"/>
                    </a:lnTo>
                    <a:lnTo>
                      <a:pt x="134" y="7"/>
                    </a:lnTo>
                    <a:lnTo>
                      <a:pt x="134" y="8"/>
                    </a:lnTo>
                    <a:lnTo>
                      <a:pt x="109" y="18"/>
                    </a:lnTo>
                    <a:lnTo>
                      <a:pt x="84" y="26"/>
                    </a:lnTo>
                    <a:lnTo>
                      <a:pt x="46" y="68"/>
                    </a:lnTo>
                    <a:lnTo>
                      <a:pt x="19" y="107"/>
                    </a:lnTo>
                    <a:lnTo>
                      <a:pt x="8" y="134"/>
                    </a:lnTo>
                    <a:lnTo>
                      <a:pt x="3" y="163"/>
                    </a:lnTo>
                    <a:lnTo>
                      <a:pt x="0" y="193"/>
                    </a:lnTo>
                    <a:lnTo>
                      <a:pt x="3" y="225"/>
                    </a:lnTo>
                    <a:lnTo>
                      <a:pt x="4" y="264"/>
                    </a:lnTo>
                    <a:lnTo>
                      <a:pt x="32" y="302"/>
                    </a:lnTo>
                    <a:lnTo>
                      <a:pt x="62" y="338"/>
                    </a:lnTo>
                    <a:lnTo>
                      <a:pt x="84" y="361"/>
                    </a:lnTo>
                    <a:lnTo>
                      <a:pt x="110" y="382"/>
                    </a:lnTo>
                    <a:lnTo>
                      <a:pt x="149" y="383"/>
                    </a:lnTo>
                    <a:lnTo>
                      <a:pt x="168" y="383"/>
                    </a:lnTo>
                    <a:lnTo>
                      <a:pt x="189" y="384"/>
                    </a:lnTo>
                    <a:lnTo>
                      <a:pt x="268" y="384"/>
                    </a:lnTo>
                    <a:lnTo>
                      <a:pt x="277" y="382"/>
                    </a:lnTo>
                    <a:lnTo>
                      <a:pt x="282" y="380"/>
                    </a:lnTo>
                    <a:lnTo>
                      <a:pt x="284" y="379"/>
                    </a:lnTo>
                    <a:lnTo>
                      <a:pt x="287" y="379"/>
                    </a:lnTo>
                    <a:lnTo>
                      <a:pt x="308" y="370"/>
                    </a:lnTo>
                    <a:lnTo>
                      <a:pt x="321" y="357"/>
                    </a:lnTo>
                    <a:lnTo>
                      <a:pt x="327" y="350"/>
                    </a:lnTo>
                    <a:lnTo>
                      <a:pt x="334" y="345"/>
                    </a:lnTo>
                    <a:lnTo>
                      <a:pt x="345" y="330"/>
                    </a:lnTo>
                    <a:lnTo>
                      <a:pt x="356" y="316"/>
                    </a:lnTo>
                    <a:lnTo>
                      <a:pt x="364" y="301"/>
                    </a:lnTo>
                    <a:lnTo>
                      <a:pt x="372" y="285"/>
                    </a:lnTo>
                    <a:lnTo>
                      <a:pt x="375" y="276"/>
                    </a:lnTo>
                    <a:lnTo>
                      <a:pt x="376" y="271"/>
                    </a:lnTo>
                    <a:lnTo>
                      <a:pt x="378" y="268"/>
                    </a:lnTo>
                    <a:lnTo>
                      <a:pt x="380" y="259"/>
                    </a:lnTo>
                    <a:lnTo>
                      <a:pt x="381" y="254"/>
                    </a:lnTo>
                    <a:lnTo>
                      <a:pt x="384" y="251"/>
                    </a:lnTo>
                    <a:lnTo>
                      <a:pt x="393" y="211"/>
                    </a:lnTo>
                    <a:lnTo>
                      <a:pt x="401" y="172"/>
                    </a:lnTo>
                    <a:lnTo>
                      <a:pt x="386" y="142"/>
                    </a:lnTo>
                    <a:lnTo>
                      <a:pt x="371" y="113"/>
                    </a:lnTo>
                    <a:lnTo>
                      <a:pt x="355" y="86"/>
                    </a:lnTo>
                    <a:lnTo>
                      <a:pt x="338" y="60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9" name="Freeform 339"/>
              <p:cNvSpPr/>
              <p:nvPr/>
            </p:nvSpPr>
            <p:spPr bwMode="auto">
              <a:xfrm>
                <a:off x="5127" y="1649"/>
                <a:ext cx="72" cy="74"/>
              </a:xfrm>
              <a:custGeom>
                <a:avLst/>
                <a:gdLst>
                  <a:gd name="T0" fmla="*/ 5 w 398"/>
                  <a:gd name="T1" fmla="*/ 0 h 385"/>
                  <a:gd name="T2" fmla="*/ 4 w 398"/>
                  <a:gd name="T3" fmla="*/ 0 h 385"/>
                  <a:gd name="T4" fmla="*/ 4 w 398"/>
                  <a:gd name="T5" fmla="*/ 0 h 385"/>
                  <a:gd name="T6" fmla="*/ 4 w 398"/>
                  <a:gd name="T7" fmla="*/ 0 h 385"/>
                  <a:gd name="T8" fmla="*/ 4 w 398"/>
                  <a:gd name="T9" fmla="*/ 0 h 385"/>
                  <a:gd name="T10" fmla="*/ 4 w 398"/>
                  <a:gd name="T11" fmla="*/ 0 h 385"/>
                  <a:gd name="T12" fmla="*/ 4 w 398"/>
                  <a:gd name="T13" fmla="*/ 1 h 385"/>
                  <a:gd name="T14" fmla="*/ 3 w 398"/>
                  <a:gd name="T15" fmla="*/ 1 h 385"/>
                  <a:gd name="T16" fmla="*/ 2 w 398"/>
                  <a:gd name="T17" fmla="*/ 2 h 385"/>
                  <a:gd name="T18" fmla="*/ 1 w 398"/>
                  <a:gd name="T19" fmla="*/ 3 h 385"/>
                  <a:gd name="T20" fmla="*/ 1 w 398"/>
                  <a:gd name="T21" fmla="*/ 4 h 385"/>
                  <a:gd name="T22" fmla="*/ 0 w 398"/>
                  <a:gd name="T23" fmla="*/ 5 h 385"/>
                  <a:gd name="T24" fmla="*/ 0 w 398"/>
                  <a:gd name="T25" fmla="*/ 6 h 385"/>
                  <a:gd name="T26" fmla="*/ 0 w 398"/>
                  <a:gd name="T27" fmla="*/ 7 h 385"/>
                  <a:gd name="T28" fmla="*/ 0 w 398"/>
                  <a:gd name="T29" fmla="*/ 8 h 385"/>
                  <a:gd name="T30" fmla="*/ 0 w 398"/>
                  <a:gd name="T31" fmla="*/ 10 h 385"/>
                  <a:gd name="T32" fmla="*/ 1 w 398"/>
                  <a:gd name="T33" fmla="*/ 10 h 385"/>
                  <a:gd name="T34" fmla="*/ 1 w 398"/>
                  <a:gd name="T35" fmla="*/ 11 h 385"/>
                  <a:gd name="T36" fmla="*/ 2 w 398"/>
                  <a:gd name="T37" fmla="*/ 12 h 385"/>
                  <a:gd name="T38" fmla="*/ 3 w 398"/>
                  <a:gd name="T39" fmla="*/ 13 h 385"/>
                  <a:gd name="T40" fmla="*/ 4 w 398"/>
                  <a:gd name="T41" fmla="*/ 14 h 385"/>
                  <a:gd name="T42" fmla="*/ 6 w 398"/>
                  <a:gd name="T43" fmla="*/ 14 h 385"/>
                  <a:gd name="T44" fmla="*/ 9 w 398"/>
                  <a:gd name="T45" fmla="*/ 14 h 385"/>
                  <a:gd name="T46" fmla="*/ 9 w 398"/>
                  <a:gd name="T47" fmla="*/ 14 h 385"/>
                  <a:gd name="T48" fmla="*/ 9 w 398"/>
                  <a:gd name="T49" fmla="*/ 14 h 385"/>
                  <a:gd name="T50" fmla="*/ 10 w 398"/>
                  <a:gd name="T51" fmla="*/ 14 h 385"/>
                  <a:gd name="T52" fmla="*/ 10 w 398"/>
                  <a:gd name="T53" fmla="*/ 14 h 385"/>
                  <a:gd name="T54" fmla="*/ 10 w 398"/>
                  <a:gd name="T55" fmla="*/ 14 h 385"/>
                  <a:gd name="T56" fmla="*/ 10 w 398"/>
                  <a:gd name="T57" fmla="*/ 13 h 385"/>
                  <a:gd name="T58" fmla="*/ 11 w 398"/>
                  <a:gd name="T59" fmla="*/ 13 h 385"/>
                  <a:gd name="T60" fmla="*/ 11 w 398"/>
                  <a:gd name="T61" fmla="*/ 12 h 385"/>
                  <a:gd name="T62" fmla="*/ 12 w 398"/>
                  <a:gd name="T63" fmla="*/ 12 h 385"/>
                  <a:gd name="T64" fmla="*/ 12 w 398"/>
                  <a:gd name="T65" fmla="*/ 11 h 385"/>
                  <a:gd name="T66" fmla="*/ 12 w 398"/>
                  <a:gd name="T67" fmla="*/ 11 h 385"/>
                  <a:gd name="T68" fmla="*/ 12 w 398"/>
                  <a:gd name="T69" fmla="*/ 10 h 385"/>
                  <a:gd name="T70" fmla="*/ 12 w 398"/>
                  <a:gd name="T71" fmla="*/ 10 h 385"/>
                  <a:gd name="T72" fmla="*/ 12 w 398"/>
                  <a:gd name="T73" fmla="*/ 10 h 385"/>
                  <a:gd name="T74" fmla="*/ 13 w 398"/>
                  <a:gd name="T75" fmla="*/ 9 h 385"/>
                  <a:gd name="T76" fmla="*/ 13 w 398"/>
                  <a:gd name="T77" fmla="*/ 6 h 385"/>
                  <a:gd name="T78" fmla="*/ 12 w 398"/>
                  <a:gd name="T79" fmla="*/ 4 h 385"/>
                  <a:gd name="T80" fmla="*/ 11 w 398"/>
                  <a:gd name="T81" fmla="*/ 2 h 385"/>
                  <a:gd name="T82" fmla="*/ 11 w 398"/>
                  <a:gd name="T83" fmla="*/ 2 h 385"/>
                  <a:gd name="T84" fmla="*/ 10 w 398"/>
                  <a:gd name="T85" fmla="*/ 1 h 385"/>
                  <a:gd name="T86" fmla="*/ 10 w 398"/>
                  <a:gd name="T87" fmla="*/ 1 h 385"/>
                  <a:gd name="T88" fmla="*/ 10 w 398"/>
                  <a:gd name="T89" fmla="*/ 1 h 385"/>
                  <a:gd name="T90" fmla="*/ 5 w 398"/>
                  <a:gd name="T91" fmla="*/ 0 h 38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98"/>
                  <a:gd name="T139" fmla="*/ 0 h 385"/>
                  <a:gd name="T140" fmla="*/ 398 w 398"/>
                  <a:gd name="T141" fmla="*/ 385 h 38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98" h="385">
                    <a:moveTo>
                      <a:pt x="136" y="0"/>
                    </a:moveTo>
                    <a:lnTo>
                      <a:pt x="135" y="2"/>
                    </a:lnTo>
                    <a:lnTo>
                      <a:pt x="135" y="5"/>
                    </a:lnTo>
                    <a:lnTo>
                      <a:pt x="134" y="5"/>
                    </a:lnTo>
                    <a:lnTo>
                      <a:pt x="134" y="6"/>
                    </a:lnTo>
                    <a:lnTo>
                      <a:pt x="134" y="8"/>
                    </a:lnTo>
                    <a:lnTo>
                      <a:pt x="109" y="18"/>
                    </a:lnTo>
                    <a:lnTo>
                      <a:pt x="84" y="26"/>
                    </a:lnTo>
                    <a:lnTo>
                      <a:pt x="47" y="68"/>
                    </a:lnTo>
                    <a:lnTo>
                      <a:pt x="31" y="86"/>
                    </a:lnTo>
                    <a:lnTo>
                      <a:pt x="18" y="107"/>
                    </a:lnTo>
                    <a:lnTo>
                      <a:pt x="8" y="134"/>
                    </a:lnTo>
                    <a:lnTo>
                      <a:pt x="3" y="163"/>
                    </a:lnTo>
                    <a:lnTo>
                      <a:pt x="0" y="193"/>
                    </a:lnTo>
                    <a:lnTo>
                      <a:pt x="3" y="225"/>
                    </a:lnTo>
                    <a:lnTo>
                      <a:pt x="4" y="264"/>
                    </a:lnTo>
                    <a:lnTo>
                      <a:pt x="16" y="282"/>
                    </a:lnTo>
                    <a:lnTo>
                      <a:pt x="31" y="302"/>
                    </a:lnTo>
                    <a:lnTo>
                      <a:pt x="63" y="338"/>
                    </a:lnTo>
                    <a:lnTo>
                      <a:pt x="84" y="361"/>
                    </a:lnTo>
                    <a:lnTo>
                      <a:pt x="110" y="382"/>
                    </a:lnTo>
                    <a:lnTo>
                      <a:pt x="187" y="385"/>
                    </a:lnTo>
                    <a:lnTo>
                      <a:pt x="267" y="382"/>
                    </a:lnTo>
                    <a:lnTo>
                      <a:pt x="276" y="381"/>
                    </a:lnTo>
                    <a:lnTo>
                      <a:pt x="287" y="379"/>
                    </a:lnTo>
                    <a:lnTo>
                      <a:pt x="296" y="374"/>
                    </a:lnTo>
                    <a:lnTo>
                      <a:pt x="301" y="371"/>
                    </a:lnTo>
                    <a:lnTo>
                      <a:pt x="306" y="369"/>
                    </a:lnTo>
                    <a:lnTo>
                      <a:pt x="320" y="355"/>
                    </a:lnTo>
                    <a:lnTo>
                      <a:pt x="334" y="343"/>
                    </a:lnTo>
                    <a:lnTo>
                      <a:pt x="345" y="329"/>
                    </a:lnTo>
                    <a:lnTo>
                      <a:pt x="356" y="315"/>
                    </a:lnTo>
                    <a:lnTo>
                      <a:pt x="365" y="300"/>
                    </a:lnTo>
                    <a:lnTo>
                      <a:pt x="373" y="284"/>
                    </a:lnTo>
                    <a:lnTo>
                      <a:pt x="376" y="275"/>
                    </a:lnTo>
                    <a:lnTo>
                      <a:pt x="377" y="270"/>
                    </a:lnTo>
                    <a:lnTo>
                      <a:pt x="379" y="267"/>
                    </a:lnTo>
                    <a:lnTo>
                      <a:pt x="385" y="251"/>
                    </a:lnTo>
                    <a:lnTo>
                      <a:pt x="398" y="170"/>
                    </a:lnTo>
                    <a:lnTo>
                      <a:pt x="370" y="112"/>
                    </a:lnTo>
                    <a:lnTo>
                      <a:pt x="338" y="58"/>
                    </a:lnTo>
                    <a:lnTo>
                      <a:pt x="328" y="44"/>
                    </a:lnTo>
                    <a:lnTo>
                      <a:pt x="318" y="33"/>
                    </a:lnTo>
                    <a:lnTo>
                      <a:pt x="305" y="23"/>
                    </a:lnTo>
                    <a:lnTo>
                      <a:pt x="294" y="15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0" name="Freeform 340"/>
              <p:cNvSpPr/>
              <p:nvPr/>
            </p:nvSpPr>
            <p:spPr bwMode="auto">
              <a:xfrm>
                <a:off x="5127" y="1932"/>
                <a:ext cx="72" cy="73"/>
              </a:xfrm>
              <a:custGeom>
                <a:avLst/>
                <a:gdLst>
                  <a:gd name="T0" fmla="*/ 13 w 398"/>
                  <a:gd name="T1" fmla="*/ 6 h 385"/>
                  <a:gd name="T2" fmla="*/ 12 w 398"/>
                  <a:gd name="T3" fmla="*/ 4 h 385"/>
                  <a:gd name="T4" fmla="*/ 11 w 398"/>
                  <a:gd name="T5" fmla="*/ 2 h 385"/>
                  <a:gd name="T6" fmla="*/ 11 w 398"/>
                  <a:gd name="T7" fmla="*/ 2 h 385"/>
                  <a:gd name="T8" fmla="*/ 10 w 398"/>
                  <a:gd name="T9" fmla="*/ 1 h 385"/>
                  <a:gd name="T10" fmla="*/ 10 w 398"/>
                  <a:gd name="T11" fmla="*/ 1 h 385"/>
                  <a:gd name="T12" fmla="*/ 10 w 398"/>
                  <a:gd name="T13" fmla="*/ 0 h 385"/>
                  <a:gd name="T14" fmla="*/ 5 w 398"/>
                  <a:gd name="T15" fmla="*/ 0 h 385"/>
                  <a:gd name="T16" fmla="*/ 4 w 398"/>
                  <a:gd name="T17" fmla="*/ 0 h 385"/>
                  <a:gd name="T18" fmla="*/ 4 w 398"/>
                  <a:gd name="T19" fmla="*/ 0 h 385"/>
                  <a:gd name="T20" fmla="*/ 4 w 398"/>
                  <a:gd name="T21" fmla="*/ 0 h 385"/>
                  <a:gd name="T22" fmla="*/ 4 w 398"/>
                  <a:gd name="T23" fmla="*/ 0 h 385"/>
                  <a:gd name="T24" fmla="*/ 4 w 398"/>
                  <a:gd name="T25" fmla="*/ 0 h 385"/>
                  <a:gd name="T26" fmla="*/ 4 w 398"/>
                  <a:gd name="T27" fmla="*/ 1 h 385"/>
                  <a:gd name="T28" fmla="*/ 3 w 398"/>
                  <a:gd name="T29" fmla="*/ 1 h 385"/>
                  <a:gd name="T30" fmla="*/ 2 w 398"/>
                  <a:gd name="T31" fmla="*/ 2 h 385"/>
                  <a:gd name="T32" fmla="*/ 1 w 398"/>
                  <a:gd name="T33" fmla="*/ 3 h 385"/>
                  <a:gd name="T34" fmla="*/ 1 w 398"/>
                  <a:gd name="T35" fmla="*/ 4 h 385"/>
                  <a:gd name="T36" fmla="*/ 0 w 398"/>
                  <a:gd name="T37" fmla="*/ 5 h 385"/>
                  <a:gd name="T38" fmla="*/ 0 w 398"/>
                  <a:gd name="T39" fmla="*/ 6 h 385"/>
                  <a:gd name="T40" fmla="*/ 0 w 398"/>
                  <a:gd name="T41" fmla="*/ 7 h 385"/>
                  <a:gd name="T42" fmla="*/ 0 w 398"/>
                  <a:gd name="T43" fmla="*/ 8 h 385"/>
                  <a:gd name="T44" fmla="*/ 0 w 398"/>
                  <a:gd name="T45" fmla="*/ 9 h 385"/>
                  <a:gd name="T46" fmla="*/ 0 w 398"/>
                  <a:gd name="T47" fmla="*/ 9 h 385"/>
                  <a:gd name="T48" fmla="*/ 0 w 398"/>
                  <a:gd name="T49" fmla="*/ 9 h 385"/>
                  <a:gd name="T50" fmla="*/ 0 w 398"/>
                  <a:gd name="T51" fmla="*/ 9 h 385"/>
                  <a:gd name="T52" fmla="*/ 0 w 398"/>
                  <a:gd name="T53" fmla="*/ 9 h 385"/>
                  <a:gd name="T54" fmla="*/ 0 w 398"/>
                  <a:gd name="T55" fmla="*/ 9 h 385"/>
                  <a:gd name="T56" fmla="*/ 1 w 398"/>
                  <a:gd name="T57" fmla="*/ 10 h 385"/>
                  <a:gd name="T58" fmla="*/ 1 w 398"/>
                  <a:gd name="T59" fmla="*/ 11 h 385"/>
                  <a:gd name="T60" fmla="*/ 1 w 398"/>
                  <a:gd name="T61" fmla="*/ 11 h 385"/>
                  <a:gd name="T62" fmla="*/ 2 w 398"/>
                  <a:gd name="T63" fmla="*/ 12 h 385"/>
                  <a:gd name="T64" fmla="*/ 3 w 398"/>
                  <a:gd name="T65" fmla="*/ 13 h 385"/>
                  <a:gd name="T66" fmla="*/ 4 w 398"/>
                  <a:gd name="T67" fmla="*/ 14 h 385"/>
                  <a:gd name="T68" fmla="*/ 6 w 398"/>
                  <a:gd name="T69" fmla="*/ 14 h 385"/>
                  <a:gd name="T70" fmla="*/ 9 w 398"/>
                  <a:gd name="T71" fmla="*/ 14 h 385"/>
                  <a:gd name="T72" fmla="*/ 9 w 398"/>
                  <a:gd name="T73" fmla="*/ 14 h 385"/>
                  <a:gd name="T74" fmla="*/ 9 w 398"/>
                  <a:gd name="T75" fmla="*/ 14 h 385"/>
                  <a:gd name="T76" fmla="*/ 10 w 398"/>
                  <a:gd name="T77" fmla="*/ 13 h 385"/>
                  <a:gd name="T78" fmla="*/ 10 w 398"/>
                  <a:gd name="T79" fmla="*/ 13 h 385"/>
                  <a:gd name="T80" fmla="*/ 10 w 398"/>
                  <a:gd name="T81" fmla="*/ 13 h 385"/>
                  <a:gd name="T82" fmla="*/ 10 w 398"/>
                  <a:gd name="T83" fmla="*/ 13 h 385"/>
                  <a:gd name="T84" fmla="*/ 11 w 398"/>
                  <a:gd name="T85" fmla="*/ 12 h 385"/>
                  <a:gd name="T86" fmla="*/ 11 w 398"/>
                  <a:gd name="T87" fmla="*/ 12 h 385"/>
                  <a:gd name="T88" fmla="*/ 12 w 398"/>
                  <a:gd name="T89" fmla="*/ 11 h 385"/>
                  <a:gd name="T90" fmla="*/ 12 w 398"/>
                  <a:gd name="T91" fmla="*/ 11 h 385"/>
                  <a:gd name="T92" fmla="*/ 12 w 398"/>
                  <a:gd name="T93" fmla="*/ 10 h 385"/>
                  <a:gd name="T94" fmla="*/ 12 w 398"/>
                  <a:gd name="T95" fmla="*/ 10 h 385"/>
                  <a:gd name="T96" fmla="*/ 12 w 398"/>
                  <a:gd name="T97" fmla="*/ 10 h 385"/>
                  <a:gd name="T98" fmla="*/ 12 w 398"/>
                  <a:gd name="T99" fmla="*/ 10 h 385"/>
                  <a:gd name="T100" fmla="*/ 13 w 398"/>
                  <a:gd name="T101" fmla="*/ 9 h 385"/>
                  <a:gd name="T102" fmla="*/ 13 w 398"/>
                  <a:gd name="T103" fmla="*/ 6 h 385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98"/>
                  <a:gd name="T157" fmla="*/ 0 h 385"/>
                  <a:gd name="T158" fmla="*/ 398 w 398"/>
                  <a:gd name="T159" fmla="*/ 385 h 385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98" h="385">
                    <a:moveTo>
                      <a:pt x="398" y="171"/>
                    </a:moveTo>
                    <a:lnTo>
                      <a:pt x="370" y="113"/>
                    </a:lnTo>
                    <a:lnTo>
                      <a:pt x="338" y="58"/>
                    </a:lnTo>
                    <a:lnTo>
                      <a:pt x="328" y="45"/>
                    </a:lnTo>
                    <a:lnTo>
                      <a:pt x="318" y="33"/>
                    </a:lnTo>
                    <a:lnTo>
                      <a:pt x="305" y="22"/>
                    </a:lnTo>
                    <a:lnTo>
                      <a:pt x="294" y="13"/>
                    </a:lnTo>
                    <a:lnTo>
                      <a:pt x="136" y="0"/>
                    </a:lnTo>
                    <a:lnTo>
                      <a:pt x="135" y="3"/>
                    </a:lnTo>
                    <a:lnTo>
                      <a:pt x="135" y="5"/>
                    </a:lnTo>
                    <a:lnTo>
                      <a:pt x="134" y="5"/>
                    </a:lnTo>
                    <a:lnTo>
                      <a:pt x="134" y="6"/>
                    </a:lnTo>
                    <a:lnTo>
                      <a:pt x="134" y="8"/>
                    </a:lnTo>
                    <a:lnTo>
                      <a:pt x="109" y="19"/>
                    </a:lnTo>
                    <a:lnTo>
                      <a:pt x="84" y="26"/>
                    </a:lnTo>
                    <a:lnTo>
                      <a:pt x="47" y="68"/>
                    </a:lnTo>
                    <a:lnTo>
                      <a:pt x="31" y="87"/>
                    </a:lnTo>
                    <a:lnTo>
                      <a:pt x="18" y="107"/>
                    </a:lnTo>
                    <a:lnTo>
                      <a:pt x="8" y="134"/>
                    </a:lnTo>
                    <a:lnTo>
                      <a:pt x="3" y="164"/>
                    </a:lnTo>
                    <a:lnTo>
                      <a:pt x="0" y="193"/>
                    </a:lnTo>
                    <a:lnTo>
                      <a:pt x="3" y="225"/>
                    </a:lnTo>
                    <a:lnTo>
                      <a:pt x="3" y="243"/>
                    </a:lnTo>
                    <a:lnTo>
                      <a:pt x="3" y="252"/>
                    </a:lnTo>
                    <a:lnTo>
                      <a:pt x="3" y="257"/>
                    </a:lnTo>
                    <a:lnTo>
                      <a:pt x="3" y="259"/>
                    </a:lnTo>
                    <a:lnTo>
                      <a:pt x="3" y="260"/>
                    </a:lnTo>
                    <a:lnTo>
                      <a:pt x="4" y="262"/>
                    </a:lnTo>
                    <a:lnTo>
                      <a:pt x="16" y="282"/>
                    </a:lnTo>
                    <a:lnTo>
                      <a:pt x="31" y="301"/>
                    </a:lnTo>
                    <a:lnTo>
                      <a:pt x="46" y="319"/>
                    </a:lnTo>
                    <a:lnTo>
                      <a:pt x="63" y="338"/>
                    </a:lnTo>
                    <a:lnTo>
                      <a:pt x="84" y="361"/>
                    </a:lnTo>
                    <a:lnTo>
                      <a:pt x="110" y="383"/>
                    </a:lnTo>
                    <a:lnTo>
                      <a:pt x="187" y="385"/>
                    </a:lnTo>
                    <a:lnTo>
                      <a:pt x="267" y="383"/>
                    </a:lnTo>
                    <a:lnTo>
                      <a:pt x="276" y="381"/>
                    </a:lnTo>
                    <a:lnTo>
                      <a:pt x="287" y="379"/>
                    </a:lnTo>
                    <a:lnTo>
                      <a:pt x="296" y="375"/>
                    </a:lnTo>
                    <a:lnTo>
                      <a:pt x="301" y="371"/>
                    </a:lnTo>
                    <a:lnTo>
                      <a:pt x="306" y="369"/>
                    </a:lnTo>
                    <a:lnTo>
                      <a:pt x="320" y="355"/>
                    </a:lnTo>
                    <a:lnTo>
                      <a:pt x="334" y="343"/>
                    </a:lnTo>
                    <a:lnTo>
                      <a:pt x="345" y="329"/>
                    </a:lnTo>
                    <a:lnTo>
                      <a:pt x="356" y="316"/>
                    </a:lnTo>
                    <a:lnTo>
                      <a:pt x="365" y="300"/>
                    </a:lnTo>
                    <a:lnTo>
                      <a:pt x="373" y="284"/>
                    </a:lnTo>
                    <a:lnTo>
                      <a:pt x="376" y="275"/>
                    </a:lnTo>
                    <a:lnTo>
                      <a:pt x="377" y="270"/>
                    </a:lnTo>
                    <a:lnTo>
                      <a:pt x="379" y="267"/>
                    </a:lnTo>
                    <a:lnTo>
                      <a:pt x="385" y="251"/>
                    </a:lnTo>
                    <a:lnTo>
                      <a:pt x="398" y="171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1" name="Freeform 341"/>
              <p:cNvSpPr/>
              <p:nvPr/>
            </p:nvSpPr>
            <p:spPr bwMode="auto">
              <a:xfrm>
                <a:off x="5117" y="2214"/>
                <a:ext cx="73" cy="74"/>
              </a:xfrm>
              <a:custGeom>
                <a:avLst/>
                <a:gdLst>
                  <a:gd name="T0" fmla="*/ 11 w 398"/>
                  <a:gd name="T1" fmla="*/ 2 h 384"/>
                  <a:gd name="T2" fmla="*/ 11 w 398"/>
                  <a:gd name="T3" fmla="*/ 2 h 384"/>
                  <a:gd name="T4" fmla="*/ 11 w 398"/>
                  <a:gd name="T5" fmla="*/ 1 h 384"/>
                  <a:gd name="T6" fmla="*/ 10 w 398"/>
                  <a:gd name="T7" fmla="*/ 1 h 384"/>
                  <a:gd name="T8" fmla="*/ 10 w 398"/>
                  <a:gd name="T9" fmla="*/ 0 h 384"/>
                  <a:gd name="T10" fmla="*/ 5 w 398"/>
                  <a:gd name="T11" fmla="*/ 0 h 384"/>
                  <a:gd name="T12" fmla="*/ 5 w 398"/>
                  <a:gd name="T13" fmla="*/ 0 h 384"/>
                  <a:gd name="T14" fmla="*/ 4 w 398"/>
                  <a:gd name="T15" fmla="*/ 0 h 384"/>
                  <a:gd name="T16" fmla="*/ 4 w 398"/>
                  <a:gd name="T17" fmla="*/ 0 h 384"/>
                  <a:gd name="T18" fmla="*/ 4 w 398"/>
                  <a:gd name="T19" fmla="*/ 1 h 384"/>
                  <a:gd name="T20" fmla="*/ 4 w 398"/>
                  <a:gd name="T21" fmla="*/ 1 h 384"/>
                  <a:gd name="T22" fmla="*/ 4 w 398"/>
                  <a:gd name="T23" fmla="*/ 1 h 384"/>
                  <a:gd name="T24" fmla="*/ 4 w 398"/>
                  <a:gd name="T25" fmla="*/ 1 h 384"/>
                  <a:gd name="T26" fmla="*/ 4 w 398"/>
                  <a:gd name="T27" fmla="*/ 1 h 384"/>
                  <a:gd name="T28" fmla="*/ 3 w 398"/>
                  <a:gd name="T29" fmla="*/ 1 h 384"/>
                  <a:gd name="T30" fmla="*/ 1 w 398"/>
                  <a:gd name="T31" fmla="*/ 3 h 384"/>
                  <a:gd name="T32" fmla="*/ 1 w 398"/>
                  <a:gd name="T33" fmla="*/ 4 h 384"/>
                  <a:gd name="T34" fmla="*/ 0 w 398"/>
                  <a:gd name="T35" fmla="*/ 5 h 384"/>
                  <a:gd name="T36" fmla="*/ 0 w 398"/>
                  <a:gd name="T37" fmla="*/ 6 h 384"/>
                  <a:gd name="T38" fmla="*/ 0 w 398"/>
                  <a:gd name="T39" fmla="*/ 7 h 384"/>
                  <a:gd name="T40" fmla="*/ 0 w 398"/>
                  <a:gd name="T41" fmla="*/ 8 h 384"/>
                  <a:gd name="T42" fmla="*/ 0 w 398"/>
                  <a:gd name="T43" fmla="*/ 9 h 384"/>
                  <a:gd name="T44" fmla="*/ 0 w 398"/>
                  <a:gd name="T45" fmla="*/ 9 h 384"/>
                  <a:gd name="T46" fmla="*/ 0 w 398"/>
                  <a:gd name="T47" fmla="*/ 9 h 384"/>
                  <a:gd name="T48" fmla="*/ 0 w 398"/>
                  <a:gd name="T49" fmla="*/ 10 h 384"/>
                  <a:gd name="T50" fmla="*/ 0 w 398"/>
                  <a:gd name="T51" fmla="*/ 10 h 384"/>
                  <a:gd name="T52" fmla="*/ 0 w 398"/>
                  <a:gd name="T53" fmla="*/ 10 h 384"/>
                  <a:gd name="T54" fmla="*/ 1 w 398"/>
                  <a:gd name="T55" fmla="*/ 10 h 384"/>
                  <a:gd name="T56" fmla="*/ 1 w 398"/>
                  <a:gd name="T57" fmla="*/ 11 h 384"/>
                  <a:gd name="T58" fmla="*/ 2 w 398"/>
                  <a:gd name="T59" fmla="*/ 13 h 384"/>
                  <a:gd name="T60" fmla="*/ 3 w 398"/>
                  <a:gd name="T61" fmla="*/ 13 h 384"/>
                  <a:gd name="T62" fmla="*/ 3 w 398"/>
                  <a:gd name="T63" fmla="*/ 14 h 384"/>
                  <a:gd name="T64" fmla="*/ 4 w 398"/>
                  <a:gd name="T65" fmla="*/ 14 h 384"/>
                  <a:gd name="T66" fmla="*/ 6 w 398"/>
                  <a:gd name="T67" fmla="*/ 14 h 384"/>
                  <a:gd name="T68" fmla="*/ 9 w 398"/>
                  <a:gd name="T69" fmla="*/ 14 h 384"/>
                  <a:gd name="T70" fmla="*/ 9 w 398"/>
                  <a:gd name="T71" fmla="*/ 14 h 384"/>
                  <a:gd name="T72" fmla="*/ 10 w 398"/>
                  <a:gd name="T73" fmla="*/ 14 h 384"/>
                  <a:gd name="T74" fmla="*/ 10 w 398"/>
                  <a:gd name="T75" fmla="*/ 14 h 384"/>
                  <a:gd name="T76" fmla="*/ 10 w 398"/>
                  <a:gd name="T77" fmla="*/ 14 h 384"/>
                  <a:gd name="T78" fmla="*/ 11 w 398"/>
                  <a:gd name="T79" fmla="*/ 13 h 384"/>
                  <a:gd name="T80" fmla="*/ 11 w 398"/>
                  <a:gd name="T81" fmla="*/ 13 h 384"/>
                  <a:gd name="T82" fmla="*/ 11 w 398"/>
                  <a:gd name="T83" fmla="*/ 13 h 384"/>
                  <a:gd name="T84" fmla="*/ 12 w 398"/>
                  <a:gd name="T85" fmla="*/ 12 h 384"/>
                  <a:gd name="T86" fmla="*/ 12 w 398"/>
                  <a:gd name="T87" fmla="*/ 12 h 384"/>
                  <a:gd name="T88" fmla="*/ 12 w 398"/>
                  <a:gd name="T89" fmla="*/ 11 h 384"/>
                  <a:gd name="T90" fmla="*/ 12 w 398"/>
                  <a:gd name="T91" fmla="*/ 11 h 384"/>
                  <a:gd name="T92" fmla="*/ 12 w 398"/>
                  <a:gd name="T93" fmla="*/ 10 h 384"/>
                  <a:gd name="T94" fmla="*/ 13 w 398"/>
                  <a:gd name="T95" fmla="*/ 10 h 384"/>
                  <a:gd name="T96" fmla="*/ 13 w 398"/>
                  <a:gd name="T97" fmla="*/ 10 h 384"/>
                  <a:gd name="T98" fmla="*/ 13 w 398"/>
                  <a:gd name="T99" fmla="*/ 9 h 384"/>
                  <a:gd name="T100" fmla="*/ 13 w 398"/>
                  <a:gd name="T101" fmla="*/ 8 h 384"/>
                  <a:gd name="T102" fmla="*/ 13 w 398"/>
                  <a:gd name="T103" fmla="*/ 6 h 384"/>
                  <a:gd name="T104" fmla="*/ 12 w 398"/>
                  <a:gd name="T105" fmla="*/ 4 h 384"/>
                  <a:gd name="T106" fmla="*/ 12 w 398"/>
                  <a:gd name="T107" fmla="*/ 3 h 384"/>
                  <a:gd name="T108" fmla="*/ 11 w 398"/>
                  <a:gd name="T109" fmla="*/ 2 h 38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98"/>
                  <a:gd name="T166" fmla="*/ 0 h 384"/>
                  <a:gd name="T167" fmla="*/ 398 w 398"/>
                  <a:gd name="T168" fmla="*/ 384 h 38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98" h="384">
                    <a:moveTo>
                      <a:pt x="336" y="58"/>
                    </a:moveTo>
                    <a:lnTo>
                      <a:pt x="327" y="44"/>
                    </a:lnTo>
                    <a:lnTo>
                      <a:pt x="316" y="33"/>
                    </a:lnTo>
                    <a:lnTo>
                      <a:pt x="305" y="21"/>
                    </a:lnTo>
                    <a:lnTo>
                      <a:pt x="294" y="12"/>
                    </a:lnTo>
                    <a:lnTo>
                      <a:pt x="136" y="0"/>
                    </a:lnTo>
                    <a:lnTo>
                      <a:pt x="135" y="4"/>
                    </a:lnTo>
                    <a:lnTo>
                      <a:pt x="133" y="8"/>
                    </a:lnTo>
                    <a:lnTo>
                      <a:pt x="119" y="12"/>
                    </a:lnTo>
                    <a:lnTo>
                      <a:pt x="112" y="14"/>
                    </a:lnTo>
                    <a:lnTo>
                      <a:pt x="110" y="14"/>
                    </a:lnTo>
                    <a:lnTo>
                      <a:pt x="109" y="14"/>
                    </a:lnTo>
                    <a:lnTo>
                      <a:pt x="109" y="16"/>
                    </a:lnTo>
                    <a:lnTo>
                      <a:pt x="107" y="18"/>
                    </a:lnTo>
                    <a:lnTo>
                      <a:pt x="82" y="26"/>
                    </a:lnTo>
                    <a:lnTo>
                      <a:pt x="44" y="68"/>
                    </a:lnTo>
                    <a:lnTo>
                      <a:pt x="16" y="104"/>
                    </a:lnTo>
                    <a:lnTo>
                      <a:pt x="7" y="132"/>
                    </a:lnTo>
                    <a:lnTo>
                      <a:pt x="2" y="162"/>
                    </a:lnTo>
                    <a:lnTo>
                      <a:pt x="0" y="192"/>
                    </a:lnTo>
                    <a:lnTo>
                      <a:pt x="2" y="224"/>
                    </a:lnTo>
                    <a:lnTo>
                      <a:pt x="3" y="242"/>
                    </a:lnTo>
                    <a:lnTo>
                      <a:pt x="3" y="251"/>
                    </a:lnTo>
                    <a:lnTo>
                      <a:pt x="3" y="256"/>
                    </a:lnTo>
                    <a:lnTo>
                      <a:pt x="3" y="258"/>
                    </a:lnTo>
                    <a:lnTo>
                      <a:pt x="3" y="259"/>
                    </a:lnTo>
                    <a:lnTo>
                      <a:pt x="5" y="262"/>
                    </a:lnTo>
                    <a:lnTo>
                      <a:pt x="17" y="281"/>
                    </a:lnTo>
                    <a:lnTo>
                      <a:pt x="32" y="300"/>
                    </a:lnTo>
                    <a:lnTo>
                      <a:pt x="62" y="338"/>
                    </a:lnTo>
                    <a:lnTo>
                      <a:pt x="83" y="360"/>
                    </a:lnTo>
                    <a:lnTo>
                      <a:pt x="94" y="371"/>
                    </a:lnTo>
                    <a:lnTo>
                      <a:pt x="108" y="382"/>
                    </a:lnTo>
                    <a:lnTo>
                      <a:pt x="187" y="384"/>
                    </a:lnTo>
                    <a:lnTo>
                      <a:pt x="267" y="382"/>
                    </a:lnTo>
                    <a:lnTo>
                      <a:pt x="276" y="381"/>
                    </a:lnTo>
                    <a:lnTo>
                      <a:pt x="286" y="378"/>
                    </a:lnTo>
                    <a:lnTo>
                      <a:pt x="295" y="374"/>
                    </a:lnTo>
                    <a:lnTo>
                      <a:pt x="306" y="368"/>
                    </a:lnTo>
                    <a:lnTo>
                      <a:pt x="320" y="355"/>
                    </a:lnTo>
                    <a:lnTo>
                      <a:pt x="325" y="348"/>
                    </a:lnTo>
                    <a:lnTo>
                      <a:pt x="332" y="342"/>
                    </a:lnTo>
                    <a:lnTo>
                      <a:pt x="344" y="329"/>
                    </a:lnTo>
                    <a:lnTo>
                      <a:pt x="355" y="315"/>
                    </a:lnTo>
                    <a:lnTo>
                      <a:pt x="363" y="299"/>
                    </a:lnTo>
                    <a:lnTo>
                      <a:pt x="371" y="283"/>
                    </a:lnTo>
                    <a:lnTo>
                      <a:pt x="373" y="274"/>
                    </a:lnTo>
                    <a:lnTo>
                      <a:pt x="374" y="270"/>
                    </a:lnTo>
                    <a:lnTo>
                      <a:pt x="377" y="266"/>
                    </a:lnTo>
                    <a:lnTo>
                      <a:pt x="382" y="250"/>
                    </a:lnTo>
                    <a:lnTo>
                      <a:pt x="390" y="209"/>
                    </a:lnTo>
                    <a:lnTo>
                      <a:pt x="398" y="170"/>
                    </a:lnTo>
                    <a:lnTo>
                      <a:pt x="369" y="112"/>
                    </a:lnTo>
                    <a:lnTo>
                      <a:pt x="353" y="85"/>
                    </a:lnTo>
                    <a:lnTo>
                      <a:pt x="336" y="58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2" name="Freeform 342"/>
              <p:cNvSpPr/>
              <p:nvPr/>
            </p:nvSpPr>
            <p:spPr bwMode="auto">
              <a:xfrm>
                <a:off x="5128" y="2476"/>
                <a:ext cx="81" cy="85"/>
              </a:xfrm>
              <a:custGeom>
                <a:avLst/>
                <a:gdLst>
                  <a:gd name="T0" fmla="*/ 14 w 449"/>
                  <a:gd name="T1" fmla="*/ 11 h 442"/>
                  <a:gd name="T2" fmla="*/ 14 w 449"/>
                  <a:gd name="T3" fmla="*/ 10 h 442"/>
                  <a:gd name="T4" fmla="*/ 14 w 449"/>
                  <a:gd name="T5" fmla="*/ 8 h 442"/>
                  <a:gd name="T6" fmla="*/ 14 w 449"/>
                  <a:gd name="T7" fmla="*/ 8 h 442"/>
                  <a:gd name="T8" fmla="*/ 15 w 449"/>
                  <a:gd name="T9" fmla="*/ 6 h 442"/>
                  <a:gd name="T10" fmla="*/ 14 w 449"/>
                  <a:gd name="T11" fmla="*/ 5 h 442"/>
                  <a:gd name="T12" fmla="*/ 14 w 449"/>
                  <a:gd name="T13" fmla="*/ 4 h 442"/>
                  <a:gd name="T14" fmla="*/ 13 w 449"/>
                  <a:gd name="T15" fmla="*/ 3 h 442"/>
                  <a:gd name="T16" fmla="*/ 13 w 449"/>
                  <a:gd name="T17" fmla="*/ 2 h 442"/>
                  <a:gd name="T18" fmla="*/ 12 w 449"/>
                  <a:gd name="T19" fmla="*/ 2 h 442"/>
                  <a:gd name="T20" fmla="*/ 12 w 449"/>
                  <a:gd name="T21" fmla="*/ 1 h 442"/>
                  <a:gd name="T22" fmla="*/ 11 w 449"/>
                  <a:gd name="T23" fmla="*/ 1 h 442"/>
                  <a:gd name="T24" fmla="*/ 8 w 449"/>
                  <a:gd name="T25" fmla="*/ 0 h 442"/>
                  <a:gd name="T26" fmla="*/ 4 w 449"/>
                  <a:gd name="T27" fmla="*/ 0 h 442"/>
                  <a:gd name="T28" fmla="*/ 3 w 449"/>
                  <a:gd name="T29" fmla="*/ 0 h 442"/>
                  <a:gd name="T30" fmla="*/ 3 w 449"/>
                  <a:gd name="T31" fmla="*/ 1 h 442"/>
                  <a:gd name="T32" fmla="*/ 2 w 449"/>
                  <a:gd name="T33" fmla="*/ 1 h 442"/>
                  <a:gd name="T34" fmla="*/ 2 w 449"/>
                  <a:gd name="T35" fmla="*/ 2 h 442"/>
                  <a:gd name="T36" fmla="*/ 1 w 449"/>
                  <a:gd name="T37" fmla="*/ 3 h 442"/>
                  <a:gd name="T38" fmla="*/ 1 w 449"/>
                  <a:gd name="T39" fmla="*/ 4 h 442"/>
                  <a:gd name="T40" fmla="*/ 1 w 449"/>
                  <a:gd name="T41" fmla="*/ 4 h 442"/>
                  <a:gd name="T42" fmla="*/ 1 w 449"/>
                  <a:gd name="T43" fmla="*/ 5 h 442"/>
                  <a:gd name="T44" fmla="*/ 0 w 449"/>
                  <a:gd name="T45" fmla="*/ 6 h 442"/>
                  <a:gd name="T46" fmla="*/ 0 w 449"/>
                  <a:gd name="T47" fmla="*/ 9 h 442"/>
                  <a:gd name="T48" fmla="*/ 0 w 449"/>
                  <a:gd name="T49" fmla="*/ 12 h 442"/>
                  <a:gd name="T50" fmla="*/ 0 w 449"/>
                  <a:gd name="T51" fmla="*/ 12 h 442"/>
                  <a:gd name="T52" fmla="*/ 1 w 449"/>
                  <a:gd name="T53" fmla="*/ 13 h 442"/>
                  <a:gd name="T54" fmla="*/ 1 w 449"/>
                  <a:gd name="T55" fmla="*/ 14 h 442"/>
                  <a:gd name="T56" fmla="*/ 2 w 449"/>
                  <a:gd name="T57" fmla="*/ 14 h 442"/>
                  <a:gd name="T58" fmla="*/ 3 w 449"/>
                  <a:gd name="T59" fmla="*/ 15 h 442"/>
                  <a:gd name="T60" fmla="*/ 3 w 449"/>
                  <a:gd name="T61" fmla="*/ 16 h 442"/>
                  <a:gd name="T62" fmla="*/ 6 w 449"/>
                  <a:gd name="T63" fmla="*/ 16 h 442"/>
                  <a:gd name="T64" fmla="*/ 9 w 449"/>
                  <a:gd name="T65" fmla="*/ 16 h 442"/>
                  <a:gd name="T66" fmla="*/ 9 w 449"/>
                  <a:gd name="T67" fmla="*/ 16 h 442"/>
                  <a:gd name="T68" fmla="*/ 9 w 449"/>
                  <a:gd name="T69" fmla="*/ 16 h 442"/>
                  <a:gd name="T70" fmla="*/ 10 w 449"/>
                  <a:gd name="T71" fmla="*/ 16 h 442"/>
                  <a:gd name="T72" fmla="*/ 10 w 449"/>
                  <a:gd name="T73" fmla="*/ 16 h 442"/>
                  <a:gd name="T74" fmla="*/ 10 w 449"/>
                  <a:gd name="T75" fmla="*/ 15 h 442"/>
                  <a:gd name="T76" fmla="*/ 11 w 449"/>
                  <a:gd name="T77" fmla="*/ 15 h 442"/>
                  <a:gd name="T78" fmla="*/ 11 w 449"/>
                  <a:gd name="T79" fmla="*/ 14 h 442"/>
                  <a:gd name="T80" fmla="*/ 12 w 449"/>
                  <a:gd name="T81" fmla="*/ 14 h 442"/>
                  <a:gd name="T82" fmla="*/ 12 w 449"/>
                  <a:gd name="T83" fmla="*/ 14 h 442"/>
                  <a:gd name="T84" fmla="*/ 12 w 449"/>
                  <a:gd name="T85" fmla="*/ 13 h 442"/>
                  <a:gd name="T86" fmla="*/ 12 w 449"/>
                  <a:gd name="T87" fmla="*/ 13 h 442"/>
                  <a:gd name="T88" fmla="*/ 12 w 449"/>
                  <a:gd name="T89" fmla="*/ 13 h 442"/>
                  <a:gd name="T90" fmla="*/ 13 w 449"/>
                  <a:gd name="T91" fmla="*/ 12 h 442"/>
                  <a:gd name="T92" fmla="*/ 13 w 449"/>
                  <a:gd name="T93" fmla="*/ 12 h 442"/>
                  <a:gd name="T94" fmla="*/ 14 w 449"/>
                  <a:gd name="T95" fmla="*/ 11 h 44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49"/>
                  <a:gd name="T145" fmla="*/ 0 h 442"/>
                  <a:gd name="T146" fmla="*/ 449 w 449"/>
                  <a:gd name="T147" fmla="*/ 442 h 44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49" h="442">
                    <a:moveTo>
                      <a:pt x="420" y="290"/>
                    </a:moveTo>
                    <a:lnTo>
                      <a:pt x="432" y="260"/>
                    </a:lnTo>
                    <a:lnTo>
                      <a:pt x="441" y="231"/>
                    </a:lnTo>
                    <a:lnTo>
                      <a:pt x="446" y="201"/>
                    </a:lnTo>
                    <a:lnTo>
                      <a:pt x="449" y="172"/>
                    </a:lnTo>
                    <a:lnTo>
                      <a:pt x="434" y="141"/>
                    </a:lnTo>
                    <a:lnTo>
                      <a:pt x="419" y="113"/>
                    </a:lnTo>
                    <a:lnTo>
                      <a:pt x="403" y="86"/>
                    </a:lnTo>
                    <a:lnTo>
                      <a:pt x="386" y="61"/>
                    </a:lnTo>
                    <a:lnTo>
                      <a:pt x="376" y="47"/>
                    </a:lnTo>
                    <a:lnTo>
                      <a:pt x="366" y="36"/>
                    </a:lnTo>
                    <a:lnTo>
                      <a:pt x="342" y="14"/>
                    </a:lnTo>
                    <a:lnTo>
                      <a:pt x="237" y="6"/>
                    </a:lnTo>
                    <a:lnTo>
                      <a:pt x="132" y="0"/>
                    </a:lnTo>
                    <a:lnTo>
                      <a:pt x="108" y="10"/>
                    </a:lnTo>
                    <a:lnTo>
                      <a:pt x="87" y="22"/>
                    </a:lnTo>
                    <a:lnTo>
                      <a:pt x="68" y="38"/>
                    </a:lnTo>
                    <a:lnTo>
                      <a:pt x="52" y="57"/>
                    </a:lnTo>
                    <a:lnTo>
                      <a:pt x="37" y="79"/>
                    </a:lnTo>
                    <a:lnTo>
                      <a:pt x="27" y="103"/>
                    </a:lnTo>
                    <a:lnTo>
                      <a:pt x="21" y="115"/>
                    </a:lnTo>
                    <a:lnTo>
                      <a:pt x="18" y="130"/>
                    </a:lnTo>
                    <a:lnTo>
                      <a:pt x="12" y="160"/>
                    </a:lnTo>
                    <a:lnTo>
                      <a:pt x="2" y="236"/>
                    </a:lnTo>
                    <a:lnTo>
                      <a:pt x="0" y="316"/>
                    </a:lnTo>
                    <a:lnTo>
                      <a:pt x="12" y="335"/>
                    </a:lnTo>
                    <a:lnTo>
                      <a:pt x="27" y="354"/>
                    </a:lnTo>
                    <a:lnTo>
                      <a:pt x="42" y="372"/>
                    </a:lnTo>
                    <a:lnTo>
                      <a:pt x="59" y="391"/>
                    </a:lnTo>
                    <a:lnTo>
                      <a:pt x="80" y="412"/>
                    </a:lnTo>
                    <a:lnTo>
                      <a:pt x="106" y="434"/>
                    </a:lnTo>
                    <a:lnTo>
                      <a:pt x="184" y="439"/>
                    </a:lnTo>
                    <a:lnTo>
                      <a:pt x="264" y="442"/>
                    </a:lnTo>
                    <a:lnTo>
                      <a:pt x="276" y="439"/>
                    </a:lnTo>
                    <a:lnTo>
                      <a:pt x="290" y="434"/>
                    </a:lnTo>
                    <a:lnTo>
                      <a:pt x="299" y="426"/>
                    </a:lnTo>
                    <a:lnTo>
                      <a:pt x="309" y="419"/>
                    </a:lnTo>
                    <a:lnTo>
                      <a:pt x="318" y="411"/>
                    </a:lnTo>
                    <a:lnTo>
                      <a:pt x="328" y="404"/>
                    </a:lnTo>
                    <a:lnTo>
                      <a:pt x="347" y="387"/>
                    </a:lnTo>
                    <a:lnTo>
                      <a:pt x="355" y="378"/>
                    </a:lnTo>
                    <a:lnTo>
                      <a:pt x="364" y="370"/>
                    </a:lnTo>
                    <a:lnTo>
                      <a:pt x="370" y="360"/>
                    </a:lnTo>
                    <a:lnTo>
                      <a:pt x="378" y="351"/>
                    </a:lnTo>
                    <a:lnTo>
                      <a:pt x="385" y="341"/>
                    </a:lnTo>
                    <a:lnTo>
                      <a:pt x="393" y="332"/>
                    </a:lnTo>
                    <a:lnTo>
                      <a:pt x="407" y="311"/>
                    </a:lnTo>
                    <a:lnTo>
                      <a:pt x="420" y="290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3" name="Freeform 343"/>
              <p:cNvSpPr/>
              <p:nvPr/>
            </p:nvSpPr>
            <p:spPr bwMode="auto">
              <a:xfrm>
                <a:off x="5127" y="2769"/>
                <a:ext cx="72" cy="74"/>
              </a:xfrm>
              <a:custGeom>
                <a:avLst/>
                <a:gdLst>
                  <a:gd name="T0" fmla="*/ 5 w 398"/>
                  <a:gd name="T1" fmla="*/ 0 h 384"/>
                  <a:gd name="T2" fmla="*/ 4 w 398"/>
                  <a:gd name="T3" fmla="*/ 0 h 384"/>
                  <a:gd name="T4" fmla="*/ 4 w 398"/>
                  <a:gd name="T5" fmla="*/ 0 h 384"/>
                  <a:gd name="T6" fmla="*/ 4 w 398"/>
                  <a:gd name="T7" fmla="*/ 0 h 384"/>
                  <a:gd name="T8" fmla="*/ 4 w 398"/>
                  <a:gd name="T9" fmla="*/ 0 h 384"/>
                  <a:gd name="T10" fmla="*/ 4 w 398"/>
                  <a:gd name="T11" fmla="*/ 0 h 384"/>
                  <a:gd name="T12" fmla="*/ 4 w 398"/>
                  <a:gd name="T13" fmla="*/ 1 h 384"/>
                  <a:gd name="T14" fmla="*/ 3 w 398"/>
                  <a:gd name="T15" fmla="*/ 1 h 384"/>
                  <a:gd name="T16" fmla="*/ 2 w 398"/>
                  <a:gd name="T17" fmla="*/ 2 h 384"/>
                  <a:gd name="T18" fmla="*/ 2 w 398"/>
                  <a:gd name="T19" fmla="*/ 3 h 384"/>
                  <a:gd name="T20" fmla="*/ 1 w 398"/>
                  <a:gd name="T21" fmla="*/ 3 h 384"/>
                  <a:gd name="T22" fmla="*/ 1 w 398"/>
                  <a:gd name="T23" fmla="*/ 4 h 384"/>
                  <a:gd name="T24" fmla="*/ 0 w 398"/>
                  <a:gd name="T25" fmla="*/ 5 h 384"/>
                  <a:gd name="T26" fmla="*/ 0 w 398"/>
                  <a:gd name="T27" fmla="*/ 6 h 384"/>
                  <a:gd name="T28" fmla="*/ 0 w 398"/>
                  <a:gd name="T29" fmla="*/ 7 h 384"/>
                  <a:gd name="T30" fmla="*/ 0 w 398"/>
                  <a:gd name="T31" fmla="*/ 8 h 384"/>
                  <a:gd name="T32" fmla="*/ 0 w 398"/>
                  <a:gd name="T33" fmla="*/ 9 h 384"/>
                  <a:gd name="T34" fmla="*/ 0 w 398"/>
                  <a:gd name="T35" fmla="*/ 10 h 384"/>
                  <a:gd name="T36" fmla="*/ 1 w 398"/>
                  <a:gd name="T37" fmla="*/ 10 h 384"/>
                  <a:gd name="T38" fmla="*/ 1 w 398"/>
                  <a:gd name="T39" fmla="*/ 11 h 384"/>
                  <a:gd name="T40" fmla="*/ 1 w 398"/>
                  <a:gd name="T41" fmla="*/ 12 h 384"/>
                  <a:gd name="T42" fmla="*/ 2 w 398"/>
                  <a:gd name="T43" fmla="*/ 13 h 384"/>
                  <a:gd name="T44" fmla="*/ 3 w 398"/>
                  <a:gd name="T45" fmla="*/ 13 h 384"/>
                  <a:gd name="T46" fmla="*/ 4 w 398"/>
                  <a:gd name="T47" fmla="*/ 14 h 384"/>
                  <a:gd name="T48" fmla="*/ 5 w 398"/>
                  <a:gd name="T49" fmla="*/ 14 h 384"/>
                  <a:gd name="T50" fmla="*/ 6 w 398"/>
                  <a:gd name="T51" fmla="*/ 14 h 384"/>
                  <a:gd name="T52" fmla="*/ 7 w 398"/>
                  <a:gd name="T53" fmla="*/ 14 h 384"/>
                  <a:gd name="T54" fmla="*/ 9 w 398"/>
                  <a:gd name="T55" fmla="*/ 14 h 384"/>
                  <a:gd name="T56" fmla="*/ 9 w 398"/>
                  <a:gd name="T57" fmla="*/ 14 h 384"/>
                  <a:gd name="T58" fmla="*/ 10 w 398"/>
                  <a:gd name="T59" fmla="*/ 14 h 384"/>
                  <a:gd name="T60" fmla="*/ 10 w 398"/>
                  <a:gd name="T61" fmla="*/ 14 h 384"/>
                  <a:gd name="T62" fmla="*/ 10 w 398"/>
                  <a:gd name="T63" fmla="*/ 13 h 384"/>
                  <a:gd name="T64" fmla="*/ 11 w 398"/>
                  <a:gd name="T65" fmla="*/ 13 h 384"/>
                  <a:gd name="T66" fmla="*/ 11 w 398"/>
                  <a:gd name="T67" fmla="*/ 12 h 384"/>
                  <a:gd name="T68" fmla="*/ 12 w 398"/>
                  <a:gd name="T69" fmla="*/ 12 h 384"/>
                  <a:gd name="T70" fmla="*/ 12 w 398"/>
                  <a:gd name="T71" fmla="*/ 11 h 384"/>
                  <a:gd name="T72" fmla="*/ 12 w 398"/>
                  <a:gd name="T73" fmla="*/ 11 h 384"/>
                  <a:gd name="T74" fmla="*/ 12 w 398"/>
                  <a:gd name="T75" fmla="*/ 10 h 384"/>
                  <a:gd name="T76" fmla="*/ 12 w 398"/>
                  <a:gd name="T77" fmla="*/ 10 h 384"/>
                  <a:gd name="T78" fmla="*/ 12 w 398"/>
                  <a:gd name="T79" fmla="*/ 10 h 384"/>
                  <a:gd name="T80" fmla="*/ 12 w 398"/>
                  <a:gd name="T81" fmla="*/ 10 h 384"/>
                  <a:gd name="T82" fmla="*/ 12 w 398"/>
                  <a:gd name="T83" fmla="*/ 9 h 384"/>
                  <a:gd name="T84" fmla="*/ 13 w 398"/>
                  <a:gd name="T85" fmla="*/ 9 h 384"/>
                  <a:gd name="T86" fmla="*/ 13 w 398"/>
                  <a:gd name="T87" fmla="*/ 8 h 384"/>
                  <a:gd name="T88" fmla="*/ 13 w 398"/>
                  <a:gd name="T89" fmla="*/ 6 h 384"/>
                  <a:gd name="T90" fmla="*/ 12 w 398"/>
                  <a:gd name="T91" fmla="*/ 5 h 384"/>
                  <a:gd name="T92" fmla="*/ 12 w 398"/>
                  <a:gd name="T93" fmla="*/ 4 h 384"/>
                  <a:gd name="T94" fmla="*/ 11 w 398"/>
                  <a:gd name="T95" fmla="*/ 2 h 384"/>
                  <a:gd name="T96" fmla="*/ 11 w 398"/>
                  <a:gd name="T97" fmla="*/ 2 h 384"/>
                  <a:gd name="T98" fmla="*/ 10 w 398"/>
                  <a:gd name="T99" fmla="*/ 1 h 384"/>
                  <a:gd name="T100" fmla="*/ 10 w 398"/>
                  <a:gd name="T101" fmla="*/ 1 h 384"/>
                  <a:gd name="T102" fmla="*/ 10 w 398"/>
                  <a:gd name="T103" fmla="*/ 1 h 384"/>
                  <a:gd name="T104" fmla="*/ 5 w 398"/>
                  <a:gd name="T105" fmla="*/ 0 h 38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398"/>
                  <a:gd name="T160" fmla="*/ 0 h 384"/>
                  <a:gd name="T161" fmla="*/ 398 w 398"/>
                  <a:gd name="T162" fmla="*/ 384 h 38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398" h="384">
                    <a:moveTo>
                      <a:pt x="136" y="0"/>
                    </a:moveTo>
                    <a:lnTo>
                      <a:pt x="135" y="2"/>
                    </a:lnTo>
                    <a:lnTo>
                      <a:pt x="135" y="6"/>
                    </a:lnTo>
                    <a:lnTo>
                      <a:pt x="134" y="6"/>
                    </a:lnTo>
                    <a:lnTo>
                      <a:pt x="134" y="7"/>
                    </a:lnTo>
                    <a:lnTo>
                      <a:pt x="134" y="8"/>
                    </a:lnTo>
                    <a:lnTo>
                      <a:pt x="109" y="18"/>
                    </a:lnTo>
                    <a:lnTo>
                      <a:pt x="84" y="27"/>
                    </a:lnTo>
                    <a:lnTo>
                      <a:pt x="64" y="45"/>
                    </a:lnTo>
                    <a:lnTo>
                      <a:pt x="47" y="67"/>
                    </a:lnTo>
                    <a:lnTo>
                      <a:pt x="31" y="85"/>
                    </a:lnTo>
                    <a:lnTo>
                      <a:pt x="18" y="105"/>
                    </a:lnTo>
                    <a:lnTo>
                      <a:pt x="8" y="133"/>
                    </a:lnTo>
                    <a:lnTo>
                      <a:pt x="3" y="162"/>
                    </a:lnTo>
                    <a:lnTo>
                      <a:pt x="0" y="192"/>
                    </a:lnTo>
                    <a:lnTo>
                      <a:pt x="3" y="223"/>
                    </a:lnTo>
                    <a:lnTo>
                      <a:pt x="3" y="243"/>
                    </a:lnTo>
                    <a:lnTo>
                      <a:pt x="4" y="263"/>
                    </a:lnTo>
                    <a:lnTo>
                      <a:pt x="16" y="282"/>
                    </a:lnTo>
                    <a:lnTo>
                      <a:pt x="31" y="302"/>
                    </a:lnTo>
                    <a:lnTo>
                      <a:pt x="46" y="320"/>
                    </a:lnTo>
                    <a:lnTo>
                      <a:pt x="63" y="338"/>
                    </a:lnTo>
                    <a:lnTo>
                      <a:pt x="84" y="359"/>
                    </a:lnTo>
                    <a:lnTo>
                      <a:pt x="110" y="381"/>
                    </a:lnTo>
                    <a:lnTo>
                      <a:pt x="149" y="383"/>
                    </a:lnTo>
                    <a:lnTo>
                      <a:pt x="187" y="384"/>
                    </a:lnTo>
                    <a:lnTo>
                      <a:pt x="226" y="384"/>
                    </a:lnTo>
                    <a:lnTo>
                      <a:pt x="267" y="383"/>
                    </a:lnTo>
                    <a:lnTo>
                      <a:pt x="287" y="379"/>
                    </a:lnTo>
                    <a:lnTo>
                      <a:pt x="296" y="374"/>
                    </a:lnTo>
                    <a:lnTo>
                      <a:pt x="306" y="370"/>
                    </a:lnTo>
                    <a:lnTo>
                      <a:pt x="320" y="356"/>
                    </a:lnTo>
                    <a:lnTo>
                      <a:pt x="334" y="344"/>
                    </a:lnTo>
                    <a:lnTo>
                      <a:pt x="345" y="329"/>
                    </a:lnTo>
                    <a:lnTo>
                      <a:pt x="356" y="315"/>
                    </a:lnTo>
                    <a:lnTo>
                      <a:pt x="365" y="299"/>
                    </a:lnTo>
                    <a:lnTo>
                      <a:pt x="373" y="283"/>
                    </a:lnTo>
                    <a:lnTo>
                      <a:pt x="376" y="274"/>
                    </a:lnTo>
                    <a:lnTo>
                      <a:pt x="377" y="270"/>
                    </a:lnTo>
                    <a:lnTo>
                      <a:pt x="379" y="266"/>
                    </a:lnTo>
                    <a:lnTo>
                      <a:pt x="381" y="257"/>
                    </a:lnTo>
                    <a:lnTo>
                      <a:pt x="382" y="253"/>
                    </a:lnTo>
                    <a:lnTo>
                      <a:pt x="385" y="249"/>
                    </a:lnTo>
                    <a:lnTo>
                      <a:pt x="391" y="210"/>
                    </a:lnTo>
                    <a:lnTo>
                      <a:pt x="398" y="171"/>
                    </a:lnTo>
                    <a:lnTo>
                      <a:pt x="383" y="141"/>
                    </a:lnTo>
                    <a:lnTo>
                      <a:pt x="370" y="112"/>
                    </a:lnTo>
                    <a:lnTo>
                      <a:pt x="338" y="59"/>
                    </a:lnTo>
                    <a:lnTo>
                      <a:pt x="328" y="45"/>
                    </a:lnTo>
                    <a:lnTo>
                      <a:pt x="318" y="34"/>
                    </a:lnTo>
                    <a:lnTo>
                      <a:pt x="305" y="23"/>
                    </a:lnTo>
                    <a:lnTo>
                      <a:pt x="294" y="14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4" name="Freeform 344"/>
              <p:cNvSpPr/>
              <p:nvPr/>
            </p:nvSpPr>
            <p:spPr bwMode="auto">
              <a:xfrm>
                <a:off x="5136" y="3032"/>
                <a:ext cx="73" cy="74"/>
              </a:xfrm>
              <a:custGeom>
                <a:avLst/>
                <a:gdLst>
                  <a:gd name="T0" fmla="*/ 10 w 401"/>
                  <a:gd name="T1" fmla="*/ 14 h 384"/>
                  <a:gd name="T2" fmla="*/ 11 w 401"/>
                  <a:gd name="T3" fmla="*/ 13 h 384"/>
                  <a:gd name="T4" fmla="*/ 11 w 401"/>
                  <a:gd name="T5" fmla="*/ 13 h 384"/>
                  <a:gd name="T6" fmla="*/ 11 w 401"/>
                  <a:gd name="T7" fmla="*/ 13 h 384"/>
                  <a:gd name="T8" fmla="*/ 11 w 401"/>
                  <a:gd name="T9" fmla="*/ 12 h 384"/>
                  <a:gd name="T10" fmla="*/ 12 w 401"/>
                  <a:gd name="T11" fmla="*/ 12 h 384"/>
                  <a:gd name="T12" fmla="*/ 12 w 401"/>
                  <a:gd name="T13" fmla="*/ 11 h 384"/>
                  <a:gd name="T14" fmla="*/ 12 w 401"/>
                  <a:gd name="T15" fmla="*/ 11 h 384"/>
                  <a:gd name="T16" fmla="*/ 12 w 401"/>
                  <a:gd name="T17" fmla="*/ 10 h 384"/>
                  <a:gd name="T18" fmla="*/ 12 w 401"/>
                  <a:gd name="T19" fmla="*/ 10 h 384"/>
                  <a:gd name="T20" fmla="*/ 13 w 401"/>
                  <a:gd name="T21" fmla="*/ 10 h 384"/>
                  <a:gd name="T22" fmla="*/ 13 w 401"/>
                  <a:gd name="T23" fmla="*/ 10 h 384"/>
                  <a:gd name="T24" fmla="*/ 13 w 401"/>
                  <a:gd name="T25" fmla="*/ 9 h 384"/>
                  <a:gd name="T26" fmla="*/ 13 w 401"/>
                  <a:gd name="T27" fmla="*/ 9 h 384"/>
                  <a:gd name="T28" fmla="*/ 13 w 401"/>
                  <a:gd name="T29" fmla="*/ 8 h 384"/>
                  <a:gd name="T30" fmla="*/ 13 w 401"/>
                  <a:gd name="T31" fmla="*/ 6 h 384"/>
                  <a:gd name="T32" fmla="*/ 12 w 401"/>
                  <a:gd name="T33" fmla="*/ 4 h 384"/>
                  <a:gd name="T34" fmla="*/ 12 w 401"/>
                  <a:gd name="T35" fmla="*/ 3 h 384"/>
                  <a:gd name="T36" fmla="*/ 11 w 401"/>
                  <a:gd name="T37" fmla="*/ 2 h 384"/>
                  <a:gd name="T38" fmla="*/ 11 w 401"/>
                  <a:gd name="T39" fmla="*/ 2 h 384"/>
                  <a:gd name="T40" fmla="*/ 11 w 401"/>
                  <a:gd name="T41" fmla="*/ 1 h 384"/>
                  <a:gd name="T42" fmla="*/ 10 w 401"/>
                  <a:gd name="T43" fmla="*/ 0 h 384"/>
                  <a:gd name="T44" fmla="*/ 5 w 401"/>
                  <a:gd name="T45" fmla="*/ 0 h 384"/>
                  <a:gd name="T46" fmla="*/ 5 w 401"/>
                  <a:gd name="T47" fmla="*/ 0 h 384"/>
                  <a:gd name="T48" fmla="*/ 4 w 401"/>
                  <a:gd name="T49" fmla="*/ 0 h 384"/>
                  <a:gd name="T50" fmla="*/ 4 w 401"/>
                  <a:gd name="T51" fmla="*/ 0 h 384"/>
                  <a:gd name="T52" fmla="*/ 4 w 401"/>
                  <a:gd name="T53" fmla="*/ 0 h 384"/>
                  <a:gd name="T54" fmla="*/ 4 w 401"/>
                  <a:gd name="T55" fmla="*/ 1 h 384"/>
                  <a:gd name="T56" fmla="*/ 3 w 401"/>
                  <a:gd name="T57" fmla="*/ 1 h 384"/>
                  <a:gd name="T58" fmla="*/ 1 w 401"/>
                  <a:gd name="T59" fmla="*/ 3 h 384"/>
                  <a:gd name="T60" fmla="*/ 1 w 401"/>
                  <a:gd name="T61" fmla="*/ 3 h 384"/>
                  <a:gd name="T62" fmla="*/ 1 w 401"/>
                  <a:gd name="T63" fmla="*/ 4 h 384"/>
                  <a:gd name="T64" fmla="*/ 0 w 401"/>
                  <a:gd name="T65" fmla="*/ 5 h 384"/>
                  <a:gd name="T66" fmla="*/ 0 w 401"/>
                  <a:gd name="T67" fmla="*/ 6 h 384"/>
                  <a:gd name="T68" fmla="*/ 0 w 401"/>
                  <a:gd name="T69" fmla="*/ 7 h 384"/>
                  <a:gd name="T70" fmla="*/ 0 w 401"/>
                  <a:gd name="T71" fmla="*/ 8 h 384"/>
                  <a:gd name="T72" fmla="*/ 0 w 401"/>
                  <a:gd name="T73" fmla="*/ 9 h 384"/>
                  <a:gd name="T74" fmla="*/ 0 w 401"/>
                  <a:gd name="T75" fmla="*/ 10 h 384"/>
                  <a:gd name="T76" fmla="*/ 1 w 401"/>
                  <a:gd name="T77" fmla="*/ 11 h 384"/>
                  <a:gd name="T78" fmla="*/ 2 w 401"/>
                  <a:gd name="T79" fmla="*/ 13 h 384"/>
                  <a:gd name="T80" fmla="*/ 3 w 401"/>
                  <a:gd name="T81" fmla="*/ 13 h 384"/>
                  <a:gd name="T82" fmla="*/ 4 w 401"/>
                  <a:gd name="T83" fmla="*/ 14 h 384"/>
                  <a:gd name="T84" fmla="*/ 5 w 401"/>
                  <a:gd name="T85" fmla="*/ 14 h 384"/>
                  <a:gd name="T86" fmla="*/ 6 w 401"/>
                  <a:gd name="T87" fmla="*/ 14 h 384"/>
                  <a:gd name="T88" fmla="*/ 6 w 401"/>
                  <a:gd name="T89" fmla="*/ 14 h 384"/>
                  <a:gd name="T90" fmla="*/ 9 w 401"/>
                  <a:gd name="T91" fmla="*/ 14 h 384"/>
                  <a:gd name="T92" fmla="*/ 9 w 401"/>
                  <a:gd name="T93" fmla="*/ 14 h 384"/>
                  <a:gd name="T94" fmla="*/ 9 w 401"/>
                  <a:gd name="T95" fmla="*/ 14 h 384"/>
                  <a:gd name="T96" fmla="*/ 9 w 401"/>
                  <a:gd name="T97" fmla="*/ 14 h 384"/>
                  <a:gd name="T98" fmla="*/ 9 w 401"/>
                  <a:gd name="T99" fmla="*/ 14 h 384"/>
                  <a:gd name="T100" fmla="*/ 10 w 401"/>
                  <a:gd name="T101" fmla="*/ 14 h 384"/>
                  <a:gd name="T102" fmla="*/ 10 w 401"/>
                  <a:gd name="T103" fmla="*/ 14 h 38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01"/>
                  <a:gd name="T157" fmla="*/ 0 h 384"/>
                  <a:gd name="T158" fmla="*/ 401 w 401"/>
                  <a:gd name="T159" fmla="*/ 384 h 38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01" h="384">
                    <a:moveTo>
                      <a:pt x="308" y="367"/>
                    </a:moveTo>
                    <a:lnTo>
                      <a:pt x="321" y="355"/>
                    </a:lnTo>
                    <a:lnTo>
                      <a:pt x="327" y="348"/>
                    </a:lnTo>
                    <a:lnTo>
                      <a:pt x="334" y="342"/>
                    </a:lnTo>
                    <a:lnTo>
                      <a:pt x="345" y="329"/>
                    </a:lnTo>
                    <a:lnTo>
                      <a:pt x="356" y="315"/>
                    </a:lnTo>
                    <a:lnTo>
                      <a:pt x="364" y="299"/>
                    </a:lnTo>
                    <a:lnTo>
                      <a:pt x="372" y="283"/>
                    </a:lnTo>
                    <a:lnTo>
                      <a:pt x="375" y="274"/>
                    </a:lnTo>
                    <a:lnTo>
                      <a:pt x="376" y="270"/>
                    </a:lnTo>
                    <a:lnTo>
                      <a:pt x="378" y="266"/>
                    </a:lnTo>
                    <a:lnTo>
                      <a:pt x="380" y="257"/>
                    </a:lnTo>
                    <a:lnTo>
                      <a:pt x="381" y="253"/>
                    </a:lnTo>
                    <a:lnTo>
                      <a:pt x="384" y="249"/>
                    </a:lnTo>
                    <a:lnTo>
                      <a:pt x="393" y="209"/>
                    </a:lnTo>
                    <a:lnTo>
                      <a:pt x="401" y="170"/>
                    </a:lnTo>
                    <a:lnTo>
                      <a:pt x="371" y="112"/>
                    </a:lnTo>
                    <a:lnTo>
                      <a:pt x="355" y="85"/>
                    </a:lnTo>
                    <a:lnTo>
                      <a:pt x="338" y="58"/>
                    </a:lnTo>
                    <a:lnTo>
                      <a:pt x="328" y="44"/>
                    </a:lnTo>
                    <a:lnTo>
                      <a:pt x="318" y="33"/>
                    </a:lnTo>
                    <a:lnTo>
                      <a:pt x="294" y="11"/>
                    </a:lnTo>
                    <a:lnTo>
                      <a:pt x="136" y="0"/>
                    </a:lnTo>
                    <a:lnTo>
                      <a:pt x="135" y="4"/>
                    </a:lnTo>
                    <a:lnTo>
                      <a:pt x="134" y="4"/>
                    </a:lnTo>
                    <a:lnTo>
                      <a:pt x="134" y="6"/>
                    </a:lnTo>
                    <a:lnTo>
                      <a:pt x="134" y="8"/>
                    </a:lnTo>
                    <a:lnTo>
                      <a:pt x="109" y="18"/>
                    </a:lnTo>
                    <a:lnTo>
                      <a:pt x="84" y="26"/>
                    </a:lnTo>
                    <a:lnTo>
                      <a:pt x="46" y="66"/>
                    </a:lnTo>
                    <a:lnTo>
                      <a:pt x="32" y="85"/>
                    </a:lnTo>
                    <a:lnTo>
                      <a:pt x="19" y="103"/>
                    </a:lnTo>
                    <a:lnTo>
                      <a:pt x="8" y="133"/>
                    </a:lnTo>
                    <a:lnTo>
                      <a:pt x="3" y="162"/>
                    </a:lnTo>
                    <a:lnTo>
                      <a:pt x="0" y="192"/>
                    </a:lnTo>
                    <a:lnTo>
                      <a:pt x="3" y="223"/>
                    </a:lnTo>
                    <a:lnTo>
                      <a:pt x="3" y="241"/>
                    </a:lnTo>
                    <a:lnTo>
                      <a:pt x="4" y="262"/>
                    </a:lnTo>
                    <a:lnTo>
                      <a:pt x="32" y="300"/>
                    </a:lnTo>
                    <a:lnTo>
                      <a:pt x="62" y="338"/>
                    </a:lnTo>
                    <a:lnTo>
                      <a:pt x="84" y="360"/>
                    </a:lnTo>
                    <a:lnTo>
                      <a:pt x="110" y="382"/>
                    </a:lnTo>
                    <a:lnTo>
                      <a:pt x="149" y="383"/>
                    </a:lnTo>
                    <a:lnTo>
                      <a:pt x="168" y="383"/>
                    </a:lnTo>
                    <a:lnTo>
                      <a:pt x="189" y="384"/>
                    </a:lnTo>
                    <a:lnTo>
                      <a:pt x="268" y="382"/>
                    </a:lnTo>
                    <a:lnTo>
                      <a:pt x="277" y="381"/>
                    </a:lnTo>
                    <a:lnTo>
                      <a:pt x="282" y="379"/>
                    </a:lnTo>
                    <a:lnTo>
                      <a:pt x="284" y="378"/>
                    </a:lnTo>
                    <a:lnTo>
                      <a:pt x="287" y="378"/>
                    </a:lnTo>
                    <a:lnTo>
                      <a:pt x="296" y="373"/>
                    </a:lnTo>
                    <a:lnTo>
                      <a:pt x="308" y="367"/>
                    </a:lnTo>
                    <a:close/>
                  </a:path>
                </a:pathLst>
              </a:cu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835" name="Line 347"/>
            <p:cNvSpPr>
              <a:spLocks noChangeShapeType="1"/>
            </p:cNvSpPr>
            <p:nvPr/>
          </p:nvSpPr>
          <p:spPr bwMode="auto">
            <a:xfrm>
              <a:off x="4632" y="1992"/>
              <a:ext cx="0" cy="21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836" name="Line 350"/>
            <p:cNvSpPr>
              <a:spLocks noChangeShapeType="1"/>
            </p:cNvSpPr>
            <p:nvPr/>
          </p:nvSpPr>
          <p:spPr bwMode="auto">
            <a:xfrm flipV="1">
              <a:off x="816" y="2112"/>
              <a:ext cx="2" cy="45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699" name="Text Box 2281"/>
          <p:cNvSpPr txBox="1">
            <a:spLocks noChangeArrowheads="1"/>
          </p:cNvSpPr>
          <p:nvPr/>
        </p:nvSpPr>
        <p:spPr bwMode="auto">
          <a:xfrm>
            <a:off x="1547813" y="2755900"/>
            <a:ext cx="287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g</a:t>
            </a:r>
            <a:endParaRPr kumimoji="1" lang="en-US" altLang="zh-CN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9700" name="Text Box 2282"/>
          <p:cNvSpPr txBox="1">
            <a:spLocks noChangeArrowheads="1"/>
          </p:cNvSpPr>
          <p:nvPr/>
        </p:nvSpPr>
        <p:spPr bwMode="auto">
          <a:xfrm>
            <a:off x="1547813" y="3763963"/>
            <a:ext cx="287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d</a:t>
            </a:r>
            <a:endParaRPr kumimoji="1" lang="en-US" altLang="zh-CN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29701" name="Text Box 221"/>
          <p:cNvSpPr txBox="1">
            <a:spLocks noChangeArrowheads="1"/>
          </p:cNvSpPr>
          <p:nvPr/>
        </p:nvSpPr>
        <p:spPr bwMode="auto">
          <a:xfrm>
            <a:off x="4859338" y="5300663"/>
            <a:ext cx="1008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C10719"/>
                </a:solidFill>
              </a:rPr>
              <a:t>共阴极</a:t>
            </a:r>
            <a:endParaRPr lang="zh-CN" altLang="en-US" b="1">
              <a:solidFill>
                <a:srgbClr val="C10719"/>
              </a:solidFill>
            </a:endParaRPr>
          </a:p>
        </p:txBody>
      </p:sp>
      <p:sp>
        <p:nvSpPr>
          <p:cNvPr id="29702" name="Text Box 222"/>
          <p:cNvSpPr txBox="1">
            <a:spLocks noChangeArrowheads="1"/>
          </p:cNvSpPr>
          <p:nvPr/>
        </p:nvSpPr>
        <p:spPr bwMode="auto">
          <a:xfrm>
            <a:off x="7308850" y="5229225"/>
            <a:ext cx="1008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C10719"/>
                </a:solidFill>
              </a:rPr>
              <a:t>共阳极</a:t>
            </a:r>
            <a:endParaRPr lang="zh-CN" altLang="en-US" b="1">
              <a:solidFill>
                <a:srgbClr val="C10719"/>
              </a:solidFill>
            </a:endParaRPr>
          </a:p>
        </p:txBody>
      </p:sp>
      <p:sp>
        <p:nvSpPr>
          <p:cNvPr id="29703" name="Text Box 223"/>
          <p:cNvSpPr txBox="1">
            <a:spLocks noChangeArrowheads="1"/>
          </p:cNvSpPr>
          <p:nvPr/>
        </p:nvSpPr>
        <p:spPr bwMode="auto">
          <a:xfrm>
            <a:off x="2124075" y="5300663"/>
            <a:ext cx="1152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C10719"/>
                </a:solidFill>
              </a:rPr>
              <a:t>管脚排列</a:t>
            </a:r>
            <a:endParaRPr lang="zh-CN" altLang="en-US" b="1">
              <a:solidFill>
                <a:srgbClr val="C10719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368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29"/>
          <p:cNvSpPr txBox="1">
            <a:spLocks noChangeArrowheads="1"/>
          </p:cNvSpPr>
          <p:nvPr/>
        </p:nvSpPr>
        <p:spPr bwMode="auto">
          <a:xfrm>
            <a:off x="2555875" y="6237288"/>
            <a:ext cx="590391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0610D8"/>
                </a:solidFill>
                <a:latin typeface="Times New Roman" pitchFamily="18" charset="0"/>
              </a:rPr>
              <a:t>0  0  1   1  1  1  1  1  3fh </a:t>
            </a:r>
            <a:r>
              <a:rPr kumimoji="1" lang="zh-CN" altLang="en-US" sz="2000" b="1">
                <a:solidFill>
                  <a:srgbClr val="0610D8"/>
                </a:solidFill>
                <a:latin typeface="Times New Roman" pitchFamily="18" charset="0"/>
              </a:rPr>
              <a:t>（</a:t>
            </a:r>
            <a:r>
              <a:rPr kumimoji="1" lang="en-US" altLang="zh-CN" sz="2000" b="1">
                <a:solidFill>
                  <a:srgbClr val="0610D8"/>
                </a:solidFill>
                <a:latin typeface="Times New Roman" pitchFamily="18" charset="0"/>
              </a:rPr>
              <a:t>1-</a:t>
            </a:r>
            <a:r>
              <a:rPr kumimoji="1" lang="zh-CN" altLang="en-US" sz="2000" b="1">
                <a:solidFill>
                  <a:srgbClr val="0610D8"/>
                </a:solidFill>
                <a:latin typeface="Times New Roman" pitchFamily="18" charset="0"/>
              </a:rPr>
              <a:t>亮，</a:t>
            </a:r>
            <a:r>
              <a:rPr kumimoji="1" lang="en-US" altLang="zh-CN" sz="2000" b="1">
                <a:solidFill>
                  <a:srgbClr val="0610D8"/>
                </a:solidFill>
                <a:latin typeface="Times New Roman" pitchFamily="18" charset="0"/>
              </a:rPr>
              <a:t>0-</a:t>
            </a:r>
            <a:r>
              <a:rPr kumimoji="1" lang="zh-CN" altLang="en-US" sz="2000" b="1">
                <a:solidFill>
                  <a:srgbClr val="0610D8"/>
                </a:solidFill>
                <a:latin typeface="Times New Roman" pitchFamily="18" charset="0"/>
              </a:rPr>
              <a:t>灭）</a:t>
            </a:r>
            <a:endParaRPr kumimoji="1" lang="zh-CN" altLang="en-US" sz="2000" b="1">
              <a:solidFill>
                <a:srgbClr val="0610D8"/>
              </a:solidFill>
              <a:latin typeface="Times New Roman" pitchFamily="18" charset="0"/>
            </a:endParaRPr>
          </a:p>
        </p:txBody>
      </p:sp>
      <p:sp>
        <p:nvSpPr>
          <p:cNvPr id="40963" name="Text Box 367"/>
          <p:cNvSpPr txBox="1">
            <a:spLocks noChangeArrowheads="1"/>
          </p:cNvSpPr>
          <p:nvPr/>
        </p:nvSpPr>
        <p:spPr bwMode="auto">
          <a:xfrm>
            <a:off x="2411413" y="5862638"/>
            <a:ext cx="363696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0610D8"/>
                </a:solidFill>
                <a:latin typeface="Times New Roman" pitchFamily="18" charset="0"/>
              </a:rPr>
              <a:t>dp  g  f   e  d   c  b  a</a:t>
            </a:r>
            <a:r>
              <a:rPr kumimoji="1" lang="en-US" altLang="zh-CN" sz="2000">
                <a:solidFill>
                  <a:schemeClr val="bg2"/>
                </a:solidFill>
                <a:latin typeface="Times New Roman" pitchFamily="18" charset="0"/>
              </a:rPr>
              <a:t> </a:t>
            </a:r>
            <a:endParaRPr kumimoji="1" lang="en-US" altLang="zh-CN" sz="2000">
              <a:solidFill>
                <a:schemeClr val="bg2"/>
              </a:solidFill>
              <a:latin typeface="Times New Roman" pitchFamily="18" charset="0"/>
            </a:endParaRPr>
          </a:p>
        </p:txBody>
      </p:sp>
      <p:grpSp>
        <p:nvGrpSpPr>
          <p:cNvPr id="30724" name="Group 369"/>
          <p:cNvGrpSpPr/>
          <p:nvPr/>
        </p:nvGrpSpPr>
        <p:grpSpPr bwMode="auto">
          <a:xfrm>
            <a:off x="2268538" y="1700213"/>
            <a:ext cx="4732338" cy="4213225"/>
            <a:chOff x="576" y="717"/>
            <a:chExt cx="2981" cy="2654"/>
          </a:xfrm>
        </p:grpSpPr>
        <p:sp>
          <p:nvSpPr>
            <p:cNvPr id="30727" name="Line 370"/>
            <p:cNvSpPr>
              <a:spLocks noChangeShapeType="1"/>
            </p:cNvSpPr>
            <p:nvPr/>
          </p:nvSpPr>
          <p:spPr bwMode="auto">
            <a:xfrm flipV="1">
              <a:off x="2108" y="2998"/>
              <a:ext cx="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8" name="Freeform 371"/>
            <p:cNvSpPr/>
            <p:nvPr/>
          </p:nvSpPr>
          <p:spPr bwMode="auto">
            <a:xfrm>
              <a:off x="3267" y="1026"/>
              <a:ext cx="73" cy="74"/>
            </a:xfrm>
            <a:custGeom>
              <a:avLst/>
              <a:gdLst>
                <a:gd name="T0" fmla="*/ 4 w 401"/>
                <a:gd name="T1" fmla="*/ 0 h 385"/>
                <a:gd name="T2" fmla="*/ 4 w 401"/>
                <a:gd name="T3" fmla="*/ 1 h 385"/>
                <a:gd name="T4" fmla="*/ 3 w 401"/>
                <a:gd name="T5" fmla="*/ 1 h 385"/>
                <a:gd name="T6" fmla="*/ 1 w 401"/>
                <a:gd name="T7" fmla="*/ 2 h 385"/>
                <a:gd name="T8" fmla="*/ 1 w 401"/>
                <a:gd name="T9" fmla="*/ 4 h 385"/>
                <a:gd name="T10" fmla="*/ 0 w 401"/>
                <a:gd name="T11" fmla="*/ 5 h 385"/>
                <a:gd name="T12" fmla="*/ 0 w 401"/>
                <a:gd name="T13" fmla="*/ 6 h 385"/>
                <a:gd name="T14" fmla="*/ 0 w 401"/>
                <a:gd name="T15" fmla="*/ 7 h 385"/>
                <a:gd name="T16" fmla="*/ 0 w 401"/>
                <a:gd name="T17" fmla="*/ 8 h 385"/>
                <a:gd name="T18" fmla="*/ 0 w 401"/>
                <a:gd name="T19" fmla="*/ 9 h 385"/>
                <a:gd name="T20" fmla="*/ 0 w 401"/>
                <a:gd name="T21" fmla="*/ 10 h 385"/>
                <a:gd name="T22" fmla="*/ 1 w 401"/>
                <a:gd name="T23" fmla="*/ 11 h 385"/>
                <a:gd name="T24" fmla="*/ 2 w 401"/>
                <a:gd name="T25" fmla="*/ 12 h 385"/>
                <a:gd name="T26" fmla="*/ 3 w 401"/>
                <a:gd name="T27" fmla="*/ 13 h 385"/>
                <a:gd name="T28" fmla="*/ 4 w 401"/>
                <a:gd name="T29" fmla="*/ 14 h 385"/>
                <a:gd name="T30" fmla="*/ 5 w 401"/>
                <a:gd name="T31" fmla="*/ 14 h 385"/>
                <a:gd name="T32" fmla="*/ 6 w 401"/>
                <a:gd name="T33" fmla="*/ 14 h 385"/>
                <a:gd name="T34" fmla="*/ 6 w 401"/>
                <a:gd name="T35" fmla="*/ 14 h 385"/>
                <a:gd name="T36" fmla="*/ 9 w 401"/>
                <a:gd name="T37" fmla="*/ 14 h 385"/>
                <a:gd name="T38" fmla="*/ 9 w 401"/>
                <a:gd name="T39" fmla="*/ 14 h 385"/>
                <a:gd name="T40" fmla="*/ 9 w 401"/>
                <a:gd name="T41" fmla="*/ 14 h 385"/>
                <a:gd name="T42" fmla="*/ 9 w 401"/>
                <a:gd name="T43" fmla="*/ 14 h 385"/>
                <a:gd name="T44" fmla="*/ 9 w 401"/>
                <a:gd name="T45" fmla="*/ 14 h 385"/>
                <a:gd name="T46" fmla="*/ 10 w 401"/>
                <a:gd name="T47" fmla="*/ 14 h 385"/>
                <a:gd name="T48" fmla="*/ 11 w 401"/>
                <a:gd name="T49" fmla="*/ 13 h 385"/>
                <a:gd name="T50" fmla="*/ 11 w 401"/>
                <a:gd name="T51" fmla="*/ 13 h 385"/>
                <a:gd name="T52" fmla="*/ 11 w 401"/>
                <a:gd name="T53" fmla="*/ 13 h 385"/>
                <a:gd name="T54" fmla="*/ 11 w 401"/>
                <a:gd name="T55" fmla="*/ 12 h 385"/>
                <a:gd name="T56" fmla="*/ 12 w 401"/>
                <a:gd name="T57" fmla="*/ 12 h 385"/>
                <a:gd name="T58" fmla="*/ 12 w 401"/>
                <a:gd name="T59" fmla="*/ 11 h 385"/>
                <a:gd name="T60" fmla="*/ 12 w 401"/>
                <a:gd name="T61" fmla="*/ 10 h 385"/>
                <a:gd name="T62" fmla="*/ 12 w 401"/>
                <a:gd name="T63" fmla="*/ 10 h 385"/>
                <a:gd name="T64" fmla="*/ 12 w 401"/>
                <a:gd name="T65" fmla="*/ 10 h 385"/>
                <a:gd name="T66" fmla="*/ 13 w 401"/>
                <a:gd name="T67" fmla="*/ 10 h 385"/>
                <a:gd name="T68" fmla="*/ 13 w 401"/>
                <a:gd name="T69" fmla="*/ 9 h 385"/>
                <a:gd name="T70" fmla="*/ 13 w 401"/>
                <a:gd name="T71" fmla="*/ 9 h 385"/>
                <a:gd name="T72" fmla="*/ 13 w 401"/>
                <a:gd name="T73" fmla="*/ 9 h 385"/>
                <a:gd name="T74" fmla="*/ 13 w 401"/>
                <a:gd name="T75" fmla="*/ 8 h 385"/>
                <a:gd name="T76" fmla="*/ 13 w 401"/>
                <a:gd name="T77" fmla="*/ 6 h 385"/>
                <a:gd name="T78" fmla="*/ 12 w 401"/>
                <a:gd name="T79" fmla="*/ 4 h 385"/>
                <a:gd name="T80" fmla="*/ 12 w 401"/>
                <a:gd name="T81" fmla="*/ 3 h 385"/>
                <a:gd name="T82" fmla="*/ 11 w 401"/>
                <a:gd name="T83" fmla="*/ 2 h 385"/>
                <a:gd name="T84" fmla="*/ 11 w 401"/>
                <a:gd name="T85" fmla="*/ 2 h 385"/>
                <a:gd name="T86" fmla="*/ 11 w 401"/>
                <a:gd name="T87" fmla="*/ 1 h 385"/>
                <a:gd name="T88" fmla="*/ 10 w 401"/>
                <a:gd name="T89" fmla="*/ 0 h 385"/>
                <a:gd name="T90" fmla="*/ 5 w 401"/>
                <a:gd name="T91" fmla="*/ 0 h 385"/>
                <a:gd name="T92" fmla="*/ 5 w 401"/>
                <a:gd name="T93" fmla="*/ 0 h 385"/>
                <a:gd name="T94" fmla="*/ 4 w 401"/>
                <a:gd name="T95" fmla="*/ 0 h 385"/>
                <a:gd name="T96" fmla="*/ 4 w 401"/>
                <a:gd name="T97" fmla="*/ 0 h 385"/>
                <a:gd name="T98" fmla="*/ 4 w 401"/>
                <a:gd name="T99" fmla="*/ 0 h 38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01"/>
                <a:gd name="T151" fmla="*/ 0 h 385"/>
                <a:gd name="T152" fmla="*/ 401 w 401"/>
                <a:gd name="T153" fmla="*/ 385 h 38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01" h="385">
                  <a:moveTo>
                    <a:pt x="134" y="8"/>
                  </a:move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19" y="104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4"/>
                  </a:lnTo>
                  <a:lnTo>
                    <a:pt x="3" y="242"/>
                  </a:lnTo>
                  <a:lnTo>
                    <a:pt x="4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5"/>
                  </a:lnTo>
                  <a:lnTo>
                    <a:pt x="268" y="382"/>
                  </a:lnTo>
                  <a:lnTo>
                    <a:pt x="277" y="380"/>
                  </a:lnTo>
                  <a:lnTo>
                    <a:pt x="282" y="378"/>
                  </a:lnTo>
                  <a:lnTo>
                    <a:pt x="284" y="377"/>
                  </a:lnTo>
                  <a:lnTo>
                    <a:pt x="287" y="377"/>
                  </a:lnTo>
                  <a:lnTo>
                    <a:pt x="308" y="368"/>
                  </a:lnTo>
                  <a:lnTo>
                    <a:pt x="321" y="355"/>
                  </a:lnTo>
                  <a:lnTo>
                    <a:pt x="327" y="348"/>
                  </a:lnTo>
                  <a:lnTo>
                    <a:pt x="334" y="343"/>
                  </a:lnTo>
                  <a:lnTo>
                    <a:pt x="345" y="328"/>
                  </a:lnTo>
                  <a:lnTo>
                    <a:pt x="356" y="314"/>
                  </a:lnTo>
                  <a:lnTo>
                    <a:pt x="364" y="298"/>
                  </a:lnTo>
                  <a:lnTo>
                    <a:pt x="372" y="283"/>
                  </a:lnTo>
                  <a:lnTo>
                    <a:pt x="375" y="273"/>
                  </a:lnTo>
                  <a:lnTo>
                    <a:pt x="376" y="269"/>
                  </a:lnTo>
                  <a:lnTo>
                    <a:pt x="378" y="266"/>
                  </a:lnTo>
                  <a:lnTo>
                    <a:pt x="380" y="256"/>
                  </a:lnTo>
                  <a:lnTo>
                    <a:pt x="381" y="252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29" name="Freeform 372"/>
            <p:cNvSpPr/>
            <p:nvPr/>
          </p:nvSpPr>
          <p:spPr bwMode="auto">
            <a:xfrm>
              <a:off x="3267" y="1310"/>
              <a:ext cx="73" cy="73"/>
            </a:xfrm>
            <a:custGeom>
              <a:avLst/>
              <a:gdLst>
                <a:gd name="T0" fmla="*/ 11 w 401"/>
                <a:gd name="T1" fmla="*/ 2 h 384"/>
                <a:gd name="T2" fmla="*/ 11 w 401"/>
                <a:gd name="T3" fmla="*/ 2 h 384"/>
                <a:gd name="T4" fmla="*/ 11 w 401"/>
                <a:gd name="T5" fmla="*/ 1 h 384"/>
                <a:gd name="T6" fmla="*/ 10 w 401"/>
                <a:gd name="T7" fmla="*/ 1 h 384"/>
                <a:gd name="T8" fmla="*/ 7 w 401"/>
                <a:gd name="T9" fmla="*/ 0 h 384"/>
                <a:gd name="T10" fmla="*/ 5 w 401"/>
                <a:gd name="T11" fmla="*/ 0 h 384"/>
                <a:gd name="T12" fmla="*/ 5 w 401"/>
                <a:gd name="T13" fmla="*/ 0 h 384"/>
                <a:gd name="T14" fmla="*/ 5 w 401"/>
                <a:gd name="T15" fmla="*/ 0 h 384"/>
                <a:gd name="T16" fmla="*/ 4 w 401"/>
                <a:gd name="T17" fmla="*/ 0 h 384"/>
                <a:gd name="T18" fmla="*/ 4 w 401"/>
                <a:gd name="T19" fmla="*/ 0 h 384"/>
                <a:gd name="T20" fmla="*/ 4 w 401"/>
                <a:gd name="T21" fmla="*/ 0 h 384"/>
                <a:gd name="T22" fmla="*/ 4 w 401"/>
                <a:gd name="T23" fmla="*/ 1 h 384"/>
                <a:gd name="T24" fmla="*/ 3 w 401"/>
                <a:gd name="T25" fmla="*/ 1 h 384"/>
                <a:gd name="T26" fmla="*/ 1 w 401"/>
                <a:gd name="T27" fmla="*/ 2 h 384"/>
                <a:gd name="T28" fmla="*/ 1 w 401"/>
                <a:gd name="T29" fmla="*/ 4 h 384"/>
                <a:gd name="T30" fmla="*/ 0 w 401"/>
                <a:gd name="T31" fmla="*/ 5 h 384"/>
                <a:gd name="T32" fmla="*/ 0 w 401"/>
                <a:gd name="T33" fmla="*/ 6 h 384"/>
                <a:gd name="T34" fmla="*/ 0 w 401"/>
                <a:gd name="T35" fmla="*/ 7 h 384"/>
                <a:gd name="T36" fmla="*/ 0 w 401"/>
                <a:gd name="T37" fmla="*/ 8 h 384"/>
                <a:gd name="T38" fmla="*/ 0 w 401"/>
                <a:gd name="T39" fmla="*/ 10 h 384"/>
                <a:gd name="T40" fmla="*/ 1 w 401"/>
                <a:gd name="T41" fmla="*/ 11 h 384"/>
                <a:gd name="T42" fmla="*/ 2 w 401"/>
                <a:gd name="T43" fmla="*/ 12 h 384"/>
                <a:gd name="T44" fmla="*/ 3 w 401"/>
                <a:gd name="T45" fmla="*/ 13 h 384"/>
                <a:gd name="T46" fmla="*/ 4 w 401"/>
                <a:gd name="T47" fmla="*/ 14 h 384"/>
                <a:gd name="T48" fmla="*/ 5 w 401"/>
                <a:gd name="T49" fmla="*/ 14 h 384"/>
                <a:gd name="T50" fmla="*/ 6 w 401"/>
                <a:gd name="T51" fmla="*/ 14 h 384"/>
                <a:gd name="T52" fmla="*/ 6 w 401"/>
                <a:gd name="T53" fmla="*/ 14 h 384"/>
                <a:gd name="T54" fmla="*/ 9 w 401"/>
                <a:gd name="T55" fmla="*/ 14 h 384"/>
                <a:gd name="T56" fmla="*/ 9 w 401"/>
                <a:gd name="T57" fmla="*/ 14 h 384"/>
                <a:gd name="T58" fmla="*/ 9 w 401"/>
                <a:gd name="T59" fmla="*/ 14 h 384"/>
                <a:gd name="T60" fmla="*/ 9 w 401"/>
                <a:gd name="T61" fmla="*/ 14 h 384"/>
                <a:gd name="T62" fmla="*/ 9 w 401"/>
                <a:gd name="T63" fmla="*/ 14 h 384"/>
                <a:gd name="T64" fmla="*/ 10 w 401"/>
                <a:gd name="T65" fmla="*/ 13 h 384"/>
                <a:gd name="T66" fmla="*/ 11 w 401"/>
                <a:gd name="T67" fmla="*/ 13 h 384"/>
                <a:gd name="T68" fmla="*/ 11 w 401"/>
                <a:gd name="T69" fmla="*/ 13 h 384"/>
                <a:gd name="T70" fmla="*/ 11 w 401"/>
                <a:gd name="T71" fmla="*/ 13 h 384"/>
                <a:gd name="T72" fmla="*/ 11 w 401"/>
                <a:gd name="T73" fmla="*/ 12 h 384"/>
                <a:gd name="T74" fmla="*/ 12 w 401"/>
                <a:gd name="T75" fmla="*/ 11 h 384"/>
                <a:gd name="T76" fmla="*/ 12 w 401"/>
                <a:gd name="T77" fmla="*/ 11 h 384"/>
                <a:gd name="T78" fmla="*/ 12 w 401"/>
                <a:gd name="T79" fmla="*/ 10 h 384"/>
                <a:gd name="T80" fmla="*/ 12 w 401"/>
                <a:gd name="T81" fmla="*/ 10 h 384"/>
                <a:gd name="T82" fmla="*/ 12 w 401"/>
                <a:gd name="T83" fmla="*/ 10 h 384"/>
                <a:gd name="T84" fmla="*/ 13 w 401"/>
                <a:gd name="T85" fmla="*/ 10 h 384"/>
                <a:gd name="T86" fmla="*/ 13 w 401"/>
                <a:gd name="T87" fmla="*/ 9 h 384"/>
                <a:gd name="T88" fmla="*/ 13 w 401"/>
                <a:gd name="T89" fmla="*/ 9 h 384"/>
                <a:gd name="T90" fmla="*/ 13 w 401"/>
                <a:gd name="T91" fmla="*/ 9 h 384"/>
                <a:gd name="T92" fmla="*/ 13 w 401"/>
                <a:gd name="T93" fmla="*/ 8 h 384"/>
                <a:gd name="T94" fmla="*/ 13 w 401"/>
                <a:gd name="T95" fmla="*/ 6 h 384"/>
                <a:gd name="T96" fmla="*/ 13 w 401"/>
                <a:gd name="T97" fmla="*/ 5 h 384"/>
                <a:gd name="T98" fmla="*/ 12 w 401"/>
                <a:gd name="T99" fmla="*/ 4 h 384"/>
                <a:gd name="T100" fmla="*/ 12 w 401"/>
                <a:gd name="T101" fmla="*/ 3 h 384"/>
                <a:gd name="T102" fmla="*/ 11 w 401"/>
                <a:gd name="T103" fmla="*/ 2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38" y="60"/>
                  </a:moveTo>
                  <a:lnTo>
                    <a:pt x="328" y="47"/>
                  </a:lnTo>
                  <a:lnTo>
                    <a:pt x="318" y="35"/>
                  </a:lnTo>
                  <a:lnTo>
                    <a:pt x="294" y="14"/>
                  </a:lnTo>
                  <a:lnTo>
                    <a:pt x="215" y="7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9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32" y="302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2" y="380"/>
                  </a:lnTo>
                  <a:lnTo>
                    <a:pt x="284" y="379"/>
                  </a:lnTo>
                  <a:lnTo>
                    <a:pt x="287" y="379"/>
                  </a:lnTo>
                  <a:lnTo>
                    <a:pt x="308" y="370"/>
                  </a:lnTo>
                  <a:lnTo>
                    <a:pt x="321" y="357"/>
                  </a:lnTo>
                  <a:lnTo>
                    <a:pt x="327" y="350"/>
                  </a:lnTo>
                  <a:lnTo>
                    <a:pt x="334" y="345"/>
                  </a:lnTo>
                  <a:lnTo>
                    <a:pt x="345" y="330"/>
                  </a:lnTo>
                  <a:lnTo>
                    <a:pt x="356" y="316"/>
                  </a:lnTo>
                  <a:lnTo>
                    <a:pt x="364" y="301"/>
                  </a:lnTo>
                  <a:lnTo>
                    <a:pt x="372" y="285"/>
                  </a:lnTo>
                  <a:lnTo>
                    <a:pt x="375" y="276"/>
                  </a:lnTo>
                  <a:lnTo>
                    <a:pt x="376" y="271"/>
                  </a:lnTo>
                  <a:lnTo>
                    <a:pt x="378" y="268"/>
                  </a:lnTo>
                  <a:lnTo>
                    <a:pt x="380" y="259"/>
                  </a:lnTo>
                  <a:lnTo>
                    <a:pt x="381" y="254"/>
                  </a:lnTo>
                  <a:lnTo>
                    <a:pt x="384" y="251"/>
                  </a:lnTo>
                  <a:lnTo>
                    <a:pt x="393" y="211"/>
                  </a:ln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6"/>
                  </a:lnTo>
                  <a:lnTo>
                    <a:pt x="338" y="6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30" name="Freeform 373"/>
            <p:cNvSpPr/>
            <p:nvPr/>
          </p:nvSpPr>
          <p:spPr bwMode="auto">
            <a:xfrm>
              <a:off x="3258" y="1571"/>
              <a:ext cx="72" cy="74"/>
            </a:xfrm>
            <a:custGeom>
              <a:avLst/>
              <a:gdLst>
                <a:gd name="T0" fmla="*/ 5 w 398"/>
                <a:gd name="T1" fmla="*/ 0 h 385"/>
                <a:gd name="T2" fmla="*/ 4 w 398"/>
                <a:gd name="T3" fmla="*/ 0 h 385"/>
                <a:gd name="T4" fmla="*/ 4 w 398"/>
                <a:gd name="T5" fmla="*/ 0 h 385"/>
                <a:gd name="T6" fmla="*/ 4 w 398"/>
                <a:gd name="T7" fmla="*/ 0 h 385"/>
                <a:gd name="T8" fmla="*/ 4 w 398"/>
                <a:gd name="T9" fmla="*/ 0 h 385"/>
                <a:gd name="T10" fmla="*/ 4 w 398"/>
                <a:gd name="T11" fmla="*/ 0 h 385"/>
                <a:gd name="T12" fmla="*/ 4 w 398"/>
                <a:gd name="T13" fmla="*/ 1 h 385"/>
                <a:gd name="T14" fmla="*/ 3 w 398"/>
                <a:gd name="T15" fmla="*/ 1 h 385"/>
                <a:gd name="T16" fmla="*/ 2 w 398"/>
                <a:gd name="T17" fmla="*/ 2 h 385"/>
                <a:gd name="T18" fmla="*/ 1 w 398"/>
                <a:gd name="T19" fmla="*/ 3 h 385"/>
                <a:gd name="T20" fmla="*/ 1 w 398"/>
                <a:gd name="T21" fmla="*/ 4 h 385"/>
                <a:gd name="T22" fmla="*/ 0 w 398"/>
                <a:gd name="T23" fmla="*/ 5 h 385"/>
                <a:gd name="T24" fmla="*/ 0 w 398"/>
                <a:gd name="T25" fmla="*/ 6 h 385"/>
                <a:gd name="T26" fmla="*/ 0 w 398"/>
                <a:gd name="T27" fmla="*/ 7 h 385"/>
                <a:gd name="T28" fmla="*/ 0 w 398"/>
                <a:gd name="T29" fmla="*/ 8 h 385"/>
                <a:gd name="T30" fmla="*/ 0 w 398"/>
                <a:gd name="T31" fmla="*/ 10 h 385"/>
                <a:gd name="T32" fmla="*/ 1 w 398"/>
                <a:gd name="T33" fmla="*/ 10 h 385"/>
                <a:gd name="T34" fmla="*/ 1 w 398"/>
                <a:gd name="T35" fmla="*/ 11 h 385"/>
                <a:gd name="T36" fmla="*/ 2 w 398"/>
                <a:gd name="T37" fmla="*/ 12 h 385"/>
                <a:gd name="T38" fmla="*/ 3 w 398"/>
                <a:gd name="T39" fmla="*/ 13 h 385"/>
                <a:gd name="T40" fmla="*/ 4 w 398"/>
                <a:gd name="T41" fmla="*/ 14 h 385"/>
                <a:gd name="T42" fmla="*/ 6 w 398"/>
                <a:gd name="T43" fmla="*/ 14 h 385"/>
                <a:gd name="T44" fmla="*/ 9 w 398"/>
                <a:gd name="T45" fmla="*/ 14 h 385"/>
                <a:gd name="T46" fmla="*/ 9 w 398"/>
                <a:gd name="T47" fmla="*/ 14 h 385"/>
                <a:gd name="T48" fmla="*/ 9 w 398"/>
                <a:gd name="T49" fmla="*/ 14 h 385"/>
                <a:gd name="T50" fmla="*/ 10 w 398"/>
                <a:gd name="T51" fmla="*/ 14 h 385"/>
                <a:gd name="T52" fmla="*/ 10 w 398"/>
                <a:gd name="T53" fmla="*/ 14 h 385"/>
                <a:gd name="T54" fmla="*/ 10 w 398"/>
                <a:gd name="T55" fmla="*/ 14 h 385"/>
                <a:gd name="T56" fmla="*/ 10 w 398"/>
                <a:gd name="T57" fmla="*/ 13 h 385"/>
                <a:gd name="T58" fmla="*/ 11 w 398"/>
                <a:gd name="T59" fmla="*/ 13 h 385"/>
                <a:gd name="T60" fmla="*/ 11 w 398"/>
                <a:gd name="T61" fmla="*/ 12 h 385"/>
                <a:gd name="T62" fmla="*/ 12 w 398"/>
                <a:gd name="T63" fmla="*/ 12 h 385"/>
                <a:gd name="T64" fmla="*/ 12 w 398"/>
                <a:gd name="T65" fmla="*/ 11 h 385"/>
                <a:gd name="T66" fmla="*/ 12 w 398"/>
                <a:gd name="T67" fmla="*/ 11 h 385"/>
                <a:gd name="T68" fmla="*/ 12 w 398"/>
                <a:gd name="T69" fmla="*/ 10 h 385"/>
                <a:gd name="T70" fmla="*/ 12 w 398"/>
                <a:gd name="T71" fmla="*/ 10 h 385"/>
                <a:gd name="T72" fmla="*/ 12 w 398"/>
                <a:gd name="T73" fmla="*/ 10 h 385"/>
                <a:gd name="T74" fmla="*/ 13 w 398"/>
                <a:gd name="T75" fmla="*/ 9 h 385"/>
                <a:gd name="T76" fmla="*/ 13 w 398"/>
                <a:gd name="T77" fmla="*/ 6 h 385"/>
                <a:gd name="T78" fmla="*/ 12 w 398"/>
                <a:gd name="T79" fmla="*/ 4 h 385"/>
                <a:gd name="T80" fmla="*/ 11 w 398"/>
                <a:gd name="T81" fmla="*/ 2 h 385"/>
                <a:gd name="T82" fmla="*/ 11 w 398"/>
                <a:gd name="T83" fmla="*/ 2 h 385"/>
                <a:gd name="T84" fmla="*/ 10 w 398"/>
                <a:gd name="T85" fmla="*/ 1 h 385"/>
                <a:gd name="T86" fmla="*/ 10 w 398"/>
                <a:gd name="T87" fmla="*/ 1 h 385"/>
                <a:gd name="T88" fmla="*/ 10 w 398"/>
                <a:gd name="T89" fmla="*/ 1 h 385"/>
                <a:gd name="T90" fmla="*/ 5 w 398"/>
                <a:gd name="T91" fmla="*/ 0 h 38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98"/>
                <a:gd name="T139" fmla="*/ 0 h 385"/>
                <a:gd name="T140" fmla="*/ 398 w 398"/>
                <a:gd name="T141" fmla="*/ 385 h 38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98" h="385">
                  <a:moveTo>
                    <a:pt x="136" y="0"/>
                  </a:moveTo>
                  <a:lnTo>
                    <a:pt x="135" y="2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0"/>
                  </a:lnTo>
                  <a:lnTo>
                    <a:pt x="370" y="112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305" y="23"/>
                  </a:lnTo>
                  <a:lnTo>
                    <a:pt x="294" y="1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31" name="Freeform 374"/>
            <p:cNvSpPr/>
            <p:nvPr/>
          </p:nvSpPr>
          <p:spPr bwMode="auto">
            <a:xfrm>
              <a:off x="3258" y="1854"/>
              <a:ext cx="72" cy="73"/>
            </a:xfrm>
            <a:custGeom>
              <a:avLst/>
              <a:gdLst>
                <a:gd name="T0" fmla="*/ 13 w 398"/>
                <a:gd name="T1" fmla="*/ 6 h 385"/>
                <a:gd name="T2" fmla="*/ 12 w 398"/>
                <a:gd name="T3" fmla="*/ 4 h 385"/>
                <a:gd name="T4" fmla="*/ 11 w 398"/>
                <a:gd name="T5" fmla="*/ 2 h 385"/>
                <a:gd name="T6" fmla="*/ 11 w 398"/>
                <a:gd name="T7" fmla="*/ 2 h 385"/>
                <a:gd name="T8" fmla="*/ 10 w 398"/>
                <a:gd name="T9" fmla="*/ 1 h 385"/>
                <a:gd name="T10" fmla="*/ 10 w 398"/>
                <a:gd name="T11" fmla="*/ 1 h 385"/>
                <a:gd name="T12" fmla="*/ 10 w 398"/>
                <a:gd name="T13" fmla="*/ 0 h 385"/>
                <a:gd name="T14" fmla="*/ 5 w 398"/>
                <a:gd name="T15" fmla="*/ 0 h 385"/>
                <a:gd name="T16" fmla="*/ 4 w 398"/>
                <a:gd name="T17" fmla="*/ 0 h 385"/>
                <a:gd name="T18" fmla="*/ 4 w 398"/>
                <a:gd name="T19" fmla="*/ 0 h 385"/>
                <a:gd name="T20" fmla="*/ 4 w 398"/>
                <a:gd name="T21" fmla="*/ 0 h 385"/>
                <a:gd name="T22" fmla="*/ 4 w 398"/>
                <a:gd name="T23" fmla="*/ 0 h 385"/>
                <a:gd name="T24" fmla="*/ 4 w 398"/>
                <a:gd name="T25" fmla="*/ 0 h 385"/>
                <a:gd name="T26" fmla="*/ 4 w 398"/>
                <a:gd name="T27" fmla="*/ 1 h 385"/>
                <a:gd name="T28" fmla="*/ 3 w 398"/>
                <a:gd name="T29" fmla="*/ 1 h 385"/>
                <a:gd name="T30" fmla="*/ 2 w 398"/>
                <a:gd name="T31" fmla="*/ 2 h 385"/>
                <a:gd name="T32" fmla="*/ 1 w 398"/>
                <a:gd name="T33" fmla="*/ 3 h 385"/>
                <a:gd name="T34" fmla="*/ 1 w 398"/>
                <a:gd name="T35" fmla="*/ 4 h 385"/>
                <a:gd name="T36" fmla="*/ 0 w 398"/>
                <a:gd name="T37" fmla="*/ 5 h 385"/>
                <a:gd name="T38" fmla="*/ 0 w 398"/>
                <a:gd name="T39" fmla="*/ 6 h 385"/>
                <a:gd name="T40" fmla="*/ 0 w 398"/>
                <a:gd name="T41" fmla="*/ 7 h 385"/>
                <a:gd name="T42" fmla="*/ 0 w 398"/>
                <a:gd name="T43" fmla="*/ 8 h 385"/>
                <a:gd name="T44" fmla="*/ 0 w 398"/>
                <a:gd name="T45" fmla="*/ 9 h 385"/>
                <a:gd name="T46" fmla="*/ 0 w 398"/>
                <a:gd name="T47" fmla="*/ 9 h 385"/>
                <a:gd name="T48" fmla="*/ 0 w 398"/>
                <a:gd name="T49" fmla="*/ 9 h 385"/>
                <a:gd name="T50" fmla="*/ 0 w 398"/>
                <a:gd name="T51" fmla="*/ 9 h 385"/>
                <a:gd name="T52" fmla="*/ 0 w 398"/>
                <a:gd name="T53" fmla="*/ 9 h 385"/>
                <a:gd name="T54" fmla="*/ 0 w 398"/>
                <a:gd name="T55" fmla="*/ 9 h 385"/>
                <a:gd name="T56" fmla="*/ 1 w 398"/>
                <a:gd name="T57" fmla="*/ 10 h 385"/>
                <a:gd name="T58" fmla="*/ 1 w 398"/>
                <a:gd name="T59" fmla="*/ 11 h 385"/>
                <a:gd name="T60" fmla="*/ 1 w 398"/>
                <a:gd name="T61" fmla="*/ 11 h 385"/>
                <a:gd name="T62" fmla="*/ 2 w 398"/>
                <a:gd name="T63" fmla="*/ 12 h 385"/>
                <a:gd name="T64" fmla="*/ 3 w 398"/>
                <a:gd name="T65" fmla="*/ 13 h 385"/>
                <a:gd name="T66" fmla="*/ 4 w 398"/>
                <a:gd name="T67" fmla="*/ 14 h 385"/>
                <a:gd name="T68" fmla="*/ 6 w 398"/>
                <a:gd name="T69" fmla="*/ 14 h 385"/>
                <a:gd name="T70" fmla="*/ 9 w 398"/>
                <a:gd name="T71" fmla="*/ 14 h 385"/>
                <a:gd name="T72" fmla="*/ 9 w 398"/>
                <a:gd name="T73" fmla="*/ 14 h 385"/>
                <a:gd name="T74" fmla="*/ 9 w 398"/>
                <a:gd name="T75" fmla="*/ 14 h 385"/>
                <a:gd name="T76" fmla="*/ 10 w 398"/>
                <a:gd name="T77" fmla="*/ 13 h 385"/>
                <a:gd name="T78" fmla="*/ 10 w 398"/>
                <a:gd name="T79" fmla="*/ 13 h 385"/>
                <a:gd name="T80" fmla="*/ 10 w 398"/>
                <a:gd name="T81" fmla="*/ 13 h 385"/>
                <a:gd name="T82" fmla="*/ 10 w 398"/>
                <a:gd name="T83" fmla="*/ 13 h 385"/>
                <a:gd name="T84" fmla="*/ 11 w 398"/>
                <a:gd name="T85" fmla="*/ 12 h 385"/>
                <a:gd name="T86" fmla="*/ 11 w 398"/>
                <a:gd name="T87" fmla="*/ 12 h 385"/>
                <a:gd name="T88" fmla="*/ 12 w 398"/>
                <a:gd name="T89" fmla="*/ 11 h 385"/>
                <a:gd name="T90" fmla="*/ 12 w 398"/>
                <a:gd name="T91" fmla="*/ 11 h 385"/>
                <a:gd name="T92" fmla="*/ 12 w 398"/>
                <a:gd name="T93" fmla="*/ 10 h 385"/>
                <a:gd name="T94" fmla="*/ 12 w 398"/>
                <a:gd name="T95" fmla="*/ 10 h 385"/>
                <a:gd name="T96" fmla="*/ 12 w 398"/>
                <a:gd name="T97" fmla="*/ 10 h 385"/>
                <a:gd name="T98" fmla="*/ 12 w 398"/>
                <a:gd name="T99" fmla="*/ 10 h 385"/>
                <a:gd name="T100" fmla="*/ 13 w 398"/>
                <a:gd name="T101" fmla="*/ 9 h 385"/>
                <a:gd name="T102" fmla="*/ 13 w 398"/>
                <a:gd name="T103" fmla="*/ 6 h 38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8"/>
                <a:gd name="T157" fmla="*/ 0 h 385"/>
                <a:gd name="T158" fmla="*/ 398 w 398"/>
                <a:gd name="T159" fmla="*/ 385 h 38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8" h="385">
                  <a:moveTo>
                    <a:pt x="398" y="171"/>
                  </a:moveTo>
                  <a:lnTo>
                    <a:pt x="370" y="113"/>
                  </a:lnTo>
                  <a:lnTo>
                    <a:pt x="338" y="58"/>
                  </a:lnTo>
                  <a:lnTo>
                    <a:pt x="328" y="45"/>
                  </a:lnTo>
                  <a:lnTo>
                    <a:pt x="318" y="33"/>
                  </a:lnTo>
                  <a:lnTo>
                    <a:pt x="305" y="22"/>
                  </a:lnTo>
                  <a:lnTo>
                    <a:pt x="294" y="13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4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4" y="262"/>
                  </a:lnTo>
                  <a:lnTo>
                    <a:pt x="16" y="282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1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32" name="Freeform 375"/>
            <p:cNvSpPr/>
            <p:nvPr/>
          </p:nvSpPr>
          <p:spPr bwMode="auto">
            <a:xfrm>
              <a:off x="3248" y="2136"/>
              <a:ext cx="73" cy="74"/>
            </a:xfrm>
            <a:custGeom>
              <a:avLst/>
              <a:gdLst>
                <a:gd name="T0" fmla="*/ 11 w 398"/>
                <a:gd name="T1" fmla="*/ 2 h 384"/>
                <a:gd name="T2" fmla="*/ 11 w 398"/>
                <a:gd name="T3" fmla="*/ 2 h 384"/>
                <a:gd name="T4" fmla="*/ 11 w 398"/>
                <a:gd name="T5" fmla="*/ 1 h 384"/>
                <a:gd name="T6" fmla="*/ 10 w 398"/>
                <a:gd name="T7" fmla="*/ 1 h 384"/>
                <a:gd name="T8" fmla="*/ 10 w 398"/>
                <a:gd name="T9" fmla="*/ 0 h 384"/>
                <a:gd name="T10" fmla="*/ 5 w 398"/>
                <a:gd name="T11" fmla="*/ 0 h 384"/>
                <a:gd name="T12" fmla="*/ 5 w 398"/>
                <a:gd name="T13" fmla="*/ 0 h 384"/>
                <a:gd name="T14" fmla="*/ 4 w 398"/>
                <a:gd name="T15" fmla="*/ 0 h 384"/>
                <a:gd name="T16" fmla="*/ 4 w 398"/>
                <a:gd name="T17" fmla="*/ 0 h 384"/>
                <a:gd name="T18" fmla="*/ 4 w 398"/>
                <a:gd name="T19" fmla="*/ 1 h 384"/>
                <a:gd name="T20" fmla="*/ 4 w 398"/>
                <a:gd name="T21" fmla="*/ 1 h 384"/>
                <a:gd name="T22" fmla="*/ 4 w 398"/>
                <a:gd name="T23" fmla="*/ 1 h 384"/>
                <a:gd name="T24" fmla="*/ 4 w 398"/>
                <a:gd name="T25" fmla="*/ 1 h 384"/>
                <a:gd name="T26" fmla="*/ 4 w 398"/>
                <a:gd name="T27" fmla="*/ 1 h 384"/>
                <a:gd name="T28" fmla="*/ 3 w 398"/>
                <a:gd name="T29" fmla="*/ 1 h 384"/>
                <a:gd name="T30" fmla="*/ 1 w 398"/>
                <a:gd name="T31" fmla="*/ 3 h 384"/>
                <a:gd name="T32" fmla="*/ 1 w 398"/>
                <a:gd name="T33" fmla="*/ 4 h 384"/>
                <a:gd name="T34" fmla="*/ 0 w 398"/>
                <a:gd name="T35" fmla="*/ 5 h 384"/>
                <a:gd name="T36" fmla="*/ 0 w 398"/>
                <a:gd name="T37" fmla="*/ 6 h 384"/>
                <a:gd name="T38" fmla="*/ 0 w 398"/>
                <a:gd name="T39" fmla="*/ 7 h 384"/>
                <a:gd name="T40" fmla="*/ 0 w 398"/>
                <a:gd name="T41" fmla="*/ 8 h 384"/>
                <a:gd name="T42" fmla="*/ 0 w 398"/>
                <a:gd name="T43" fmla="*/ 9 h 384"/>
                <a:gd name="T44" fmla="*/ 0 w 398"/>
                <a:gd name="T45" fmla="*/ 9 h 384"/>
                <a:gd name="T46" fmla="*/ 0 w 398"/>
                <a:gd name="T47" fmla="*/ 9 h 384"/>
                <a:gd name="T48" fmla="*/ 0 w 398"/>
                <a:gd name="T49" fmla="*/ 10 h 384"/>
                <a:gd name="T50" fmla="*/ 0 w 398"/>
                <a:gd name="T51" fmla="*/ 10 h 384"/>
                <a:gd name="T52" fmla="*/ 0 w 398"/>
                <a:gd name="T53" fmla="*/ 10 h 384"/>
                <a:gd name="T54" fmla="*/ 1 w 398"/>
                <a:gd name="T55" fmla="*/ 10 h 384"/>
                <a:gd name="T56" fmla="*/ 1 w 398"/>
                <a:gd name="T57" fmla="*/ 11 h 384"/>
                <a:gd name="T58" fmla="*/ 2 w 398"/>
                <a:gd name="T59" fmla="*/ 13 h 384"/>
                <a:gd name="T60" fmla="*/ 3 w 398"/>
                <a:gd name="T61" fmla="*/ 13 h 384"/>
                <a:gd name="T62" fmla="*/ 3 w 398"/>
                <a:gd name="T63" fmla="*/ 14 h 384"/>
                <a:gd name="T64" fmla="*/ 4 w 398"/>
                <a:gd name="T65" fmla="*/ 14 h 384"/>
                <a:gd name="T66" fmla="*/ 6 w 398"/>
                <a:gd name="T67" fmla="*/ 14 h 384"/>
                <a:gd name="T68" fmla="*/ 9 w 398"/>
                <a:gd name="T69" fmla="*/ 14 h 384"/>
                <a:gd name="T70" fmla="*/ 9 w 398"/>
                <a:gd name="T71" fmla="*/ 14 h 384"/>
                <a:gd name="T72" fmla="*/ 10 w 398"/>
                <a:gd name="T73" fmla="*/ 14 h 384"/>
                <a:gd name="T74" fmla="*/ 10 w 398"/>
                <a:gd name="T75" fmla="*/ 14 h 384"/>
                <a:gd name="T76" fmla="*/ 10 w 398"/>
                <a:gd name="T77" fmla="*/ 14 h 384"/>
                <a:gd name="T78" fmla="*/ 11 w 398"/>
                <a:gd name="T79" fmla="*/ 13 h 384"/>
                <a:gd name="T80" fmla="*/ 11 w 398"/>
                <a:gd name="T81" fmla="*/ 13 h 384"/>
                <a:gd name="T82" fmla="*/ 11 w 398"/>
                <a:gd name="T83" fmla="*/ 13 h 384"/>
                <a:gd name="T84" fmla="*/ 12 w 398"/>
                <a:gd name="T85" fmla="*/ 12 h 384"/>
                <a:gd name="T86" fmla="*/ 12 w 398"/>
                <a:gd name="T87" fmla="*/ 12 h 384"/>
                <a:gd name="T88" fmla="*/ 12 w 398"/>
                <a:gd name="T89" fmla="*/ 11 h 384"/>
                <a:gd name="T90" fmla="*/ 12 w 398"/>
                <a:gd name="T91" fmla="*/ 11 h 384"/>
                <a:gd name="T92" fmla="*/ 12 w 398"/>
                <a:gd name="T93" fmla="*/ 10 h 384"/>
                <a:gd name="T94" fmla="*/ 13 w 398"/>
                <a:gd name="T95" fmla="*/ 10 h 384"/>
                <a:gd name="T96" fmla="*/ 13 w 398"/>
                <a:gd name="T97" fmla="*/ 10 h 384"/>
                <a:gd name="T98" fmla="*/ 13 w 398"/>
                <a:gd name="T99" fmla="*/ 9 h 384"/>
                <a:gd name="T100" fmla="*/ 13 w 398"/>
                <a:gd name="T101" fmla="*/ 8 h 384"/>
                <a:gd name="T102" fmla="*/ 13 w 398"/>
                <a:gd name="T103" fmla="*/ 6 h 384"/>
                <a:gd name="T104" fmla="*/ 12 w 398"/>
                <a:gd name="T105" fmla="*/ 4 h 384"/>
                <a:gd name="T106" fmla="*/ 12 w 398"/>
                <a:gd name="T107" fmla="*/ 3 h 384"/>
                <a:gd name="T108" fmla="*/ 11 w 398"/>
                <a:gd name="T109" fmla="*/ 2 h 38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98"/>
                <a:gd name="T166" fmla="*/ 0 h 384"/>
                <a:gd name="T167" fmla="*/ 398 w 398"/>
                <a:gd name="T168" fmla="*/ 384 h 38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98" h="384">
                  <a:moveTo>
                    <a:pt x="336" y="58"/>
                  </a:moveTo>
                  <a:lnTo>
                    <a:pt x="327" y="44"/>
                  </a:lnTo>
                  <a:lnTo>
                    <a:pt x="316" y="33"/>
                  </a:lnTo>
                  <a:lnTo>
                    <a:pt x="305" y="21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3" y="8"/>
                  </a:lnTo>
                  <a:lnTo>
                    <a:pt x="119" y="12"/>
                  </a:lnTo>
                  <a:lnTo>
                    <a:pt x="112" y="14"/>
                  </a:lnTo>
                  <a:lnTo>
                    <a:pt x="110" y="14"/>
                  </a:lnTo>
                  <a:lnTo>
                    <a:pt x="109" y="14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44" y="68"/>
                  </a:lnTo>
                  <a:lnTo>
                    <a:pt x="16" y="104"/>
                  </a:lnTo>
                  <a:lnTo>
                    <a:pt x="7" y="132"/>
                  </a:lnTo>
                  <a:lnTo>
                    <a:pt x="2" y="162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3" y="242"/>
                  </a:lnTo>
                  <a:lnTo>
                    <a:pt x="3" y="251"/>
                  </a:lnTo>
                  <a:lnTo>
                    <a:pt x="3" y="256"/>
                  </a:lnTo>
                  <a:lnTo>
                    <a:pt x="3" y="258"/>
                  </a:lnTo>
                  <a:lnTo>
                    <a:pt x="3" y="259"/>
                  </a:lnTo>
                  <a:lnTo>
                    <a:pt x="5" y="262"/>
                  </a:lnTo>
                  <a:lnTo>
                    <a:pt x="17" y="281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3" y="360"/>
                  </a:lnTo>
                  <a:lnTo>
                    <a:pt x="94" y="371"/>
                  </a:lnTo>
                  <a:lnTo>
                    <a:pt x="108" y="382"/>
                  </a:lnTo>
                  <a:lnTo>
                    <a:pt x="187" y="384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4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2"/>
                  </a:lnTo>
                  <a:lnTo>
                    <a:pt x="344" y="329"/>
                  </a:lnTo>
                  <a:lnTo>
                    <a:pt x="355" y="315"/>
                  </a:lnTo>
                  <a:lnTo>
                    <a:pt x="363" y="299"/>
                  </a:lnTo>
                  <a:lnTo>
                    <a:pt x="371" y="283"/>
                  </a:lnTo>
                  <a:lnTo>
                    <a:pt x="373" y="274"/>
                  </a:lnTo>
                  <a:lnTo>
                    <a:pt x="374" y="270"/>
                  </a:lnTo>
                  <a:lnTo>
                    <a:pt x="377" y="266"/>
                  </a:lnTo>
                  <a:lnTo>
                    <a:pt x="382" y="250"/>
                  </a:lnTo>
                  <a:lnTo>
                    <a:pt x="390" y="209"/>
                  </a:lnTo>
                  <a:lnTo>
                    <a:pt x="398" y="170"/>
                  </a:lnTo>
                  <a:lnTo>
                    <a:pt x="369" y="112"/>
                  </a:lnTo>
                  <a:lnTo>
                    <a:pt x="353" y="85"/>
                  </a:lnTo>
                  <a:lnTo>
                    <a:pt x="336" y="5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33" name="Freeform 376"/>
            <p:cNvSpPr/>
            <p:nvPr/>
          </p:nvSpPr>
          <p:spPr bwMode="auto">
            <a:xfrm>
              <a:off x="3259" y="2398"/>
              <a:ext cx="81" cy="85"/>
            </a:xfrm>
            <a:custGeom>
              <a:avLst/>
              <a:gdLst>
                <a:gd name="T0" fmla="*/ 14 w 449"/>
                <a:gd name="T1" fmla="*/ 11 h 442"/>
                <a:gd name="T2" fmla="*/ 14 w 449"/>
                <a:gd name="T3" fmla="*/ 10 h 442"/>
                <a:gd name="T4" fmla="*/ 14 w 449"/>
                <a:gd name="T5" fmla="*/ 8 h 442"/>
                <a:gd name="T6" fmla="*/ 14 w 449"/>
                <a:gd name="T7" fmla="*/ 8 h 442"/>
                <a:gd name="T8" fmla="*/ 15 w 449"/>
                <a:gd name="T9" fmla="*/ 6 h 442"/>
                <a:gd name="T10" fmla="*/ 14 w 449"/>
                <a:gd name="T11" fmla="*/ 5 h 442"/>
                <a:gd name="T12" fmla="*/ 14 w 449"/>
                <a:gd name="T13" fmla="*/ 4 h 442"/>
                <a:gd name="T14" fmla="*/ 13 w 449"/>
                <a:gd name="T15" fmla="*/ 3 h 442"/>
                <a:gd name="T16" fmla="*/ 13 w 449"/>
                <a:gd name="T17" fmla="*/ 2 h 442"/>
                <a:gd name="T18" fmla="*/ 12 w 449"/>
                <a:gd name="T19" fmla="*/ 2 h 442"/>
                <a:gd name="T20" fmla="*/ 12 w 449"/>
                <a:gd name="T21" fmla="*/ 1 h 442"/>
                <a:gd name="T22" fmla="*/ 11 w 449"/>
                <a:gd name="T23" fmla="*/ 1 h 442"/>
                <a:gd name="T24" fmla="*/ 8 w 449"/>
                <a:gd name="T25" fmla="*/ 0 h 442"/>
                <a:gd name="T26" fmla="*/ 4 w 449"/>
                <a:gd name="T27" fmla="*/ 0 h 442"/>
                <a:gd name="T28" fmla="*/ 3 w 449"/>
                <a:gd name="T29" fmla="*/ 0 h 442"/>
                <a:gd name="T30" fmla="*/ 3 w 449"/>
                <a:gd name="T31" fmla="*/ 1 h 442"/>
                <a:gd name="T32" fmla="*/ 2 w 449"/>
                <a:gd name="T33" fmla="*/ 1 h 442"/>
                <a:gd name="T34" fmla="*/ 2 w 449"/>
                <a:gd name="T35" fmla="*/ 2 h 442"/>
                <a:gd name="T36" fmla="*/ 1 w 449"/>
                <a:gd name="T37" fmla="*/ 3 h 442"/>
                <a:gd name="T38" fmla="*/ 1 w 449"/>
                <a:gd name="T39" fmla="*/ 4 h 442"/>
                <a:gd name="T40" fmla="*/ 1 w 449"/>
                <a:gd name="T41" fmla="*/ 4 h 442"/>
                <a:gd name="T42" fmla="*/ 1 w 449"/>
                <a:gd name="T43" fmla="*/ 5 h 442"/>
                <a:gd name="T44" fmla="*/ 0 w 449"/>
                <a:gd name="T45" fmla="*/ 6 h 442"/>
                <a:gd name="T46" fmla="*/ 0 w 449"/>
                <a:gd name="T47" fmla="*/ 9 h 442"/>
                <a:gd name="T48" fmla="*/ 0 w 449"/>
                <a:gd name="T49" fmla="*/ 12 h 442"/>
                <a:gd name="T50" fmla="*/ 0 w 449"/>
                <a:gd name="T51" fmla="*/ 12 h 442"/>
                <a:gd name="T52" fmla="*/ 1 w 449"/>
                <a:gd name="T53" fmla="*/ 13 h 442"/>
                <a:gd name="T54" fmla="*/ 1 w 449"/>
                <a:gd name="T55" fmla="*/ 14 h 442"/>
                <a:gd name="T56" fmla="*/ 2 w 449"/>
                <a:gd name="T57" fmla="*/ 14 h 442"/>
                <a:gd name="T58" fmla="*/ 3 w 449"/>
                <a:gd name="T59" fmla="*/ 15 h 442"/>
                <a:gd name="T60" fmla="*/ 3 w 449"/>
                <a:gd name="T61" fmla="*/ 16 h 442"/>
                <a:gd name="T62" fmla="*/ 6 w 449"/>
                <a:gd name="T63" fmla="*/ 16 h 442"/>
                <a:gd name="T64" fmla="*/ 9 w 449"/>
                <a:gd name="T65" fmla="*/ 16 h 442"/>
                <a:gd name="T66" fmla="*/ 9 w 449"/>
                <a:gd name="T67" fmla="*/ 16 h 442"/>
                <a:gd name="T68" fmla="*/ 9 w 449"/>
                <a:gd name="T69" fmla="*/ 16 h 442"/>
                <a:gd name="T70" fmla="*/ 10 w 449"/>
                <a:gd name="T71" fmla="*/ 16 h 442"/>
                <a:gd name="T72" fmla="*/ 10 w 449"/>
                <a:gd name="T73" fmla="*/ 16 h 442"/>
                <a:gd name="T74" fmla="*/ 10 w 449"/>
                <a:gd name="T75" fmla="*/ 15 h 442"/>
                <a:gd name="T76" fmla="*/ 11 w 449"/>
                <a:gd name="T77" fmla="*/ 15 h 442"/>
                <a:gd name="T78" fmla="*/ 11 w 449"/>
                <a:gd name="T79" fmla="*/ 14 h 442"/>
                <a:gd name="T80" fmla="*/ 12 w 449"/>
                <a:gd name="T81" fmla="*/ 14 h 442"/>
                <a:gd name="T82" fmla="*/ 12 w 449"/>
                <a:gd name="T83" fmla="*/ 14 h 442"/>
                <a:gd name="T84" fmla="*/ 12 w 449"/>
                <a:gd name="T85" fmla="*/ 13 h 442"/>
                <a:gd name="T86" fmla="*/ 12 w 449"/>
                <a:gd name="T87" fmla="*/ 13 h 442"/>
                <a:gd name="T88" fmla="*/ 12 w 449"/>
                <a:gd name="T89" fmla="*/ 13 h 442"/>
                <a:gd name="T90" fmla="*/ 13 w 449"/>
                <a:gd name="T91" fmla="*/ 12 h 442"/>
                <a:gd name="T92" fmla="*/ 13 w 449"/>
                <a:gd name="T93" fmla="*/ 12 h 442"/>
                <a:gd name="T94" fmla="*/ 14 w 449"/>
                <a:gd name="T95" fmla="*/ 11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49"/>
                <a:gd name="T145" fmla="*/ 0 h 442"/>
                <a:gd name="T146" fmla="*/ 449 w 449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49" h="442">
                  <a:moveTo>
                    <a:pt x="420" y="290"/>
                  </a:moveTo>
                  <a:lnTo>
                    <a:pt x="432" y="260"/>
                  </a:lnTo>
                  <a:lnTo>
                    <a:pt x="441" y="231"/>
                  </a:lnTo>
                  <a:lnTo>
                    <a:pt x="446" y="201"/>
                  </a:lnTo>
                  <a:lnTo>
                    <a:pt x="449" y="172"/>
                  </a:lnTo>
                  <a:lnTo>
                    <a:pt x="434" y="141"/>
                  </a:lnTo>
                  <a:lnTo>
                    <a:pt x="419" y="113"/>
                  </a:lnTo>
                  <a:lnTo>
                    <a:pt x="403" y="86"/>
                  </a:lnTo>
                  <a:lnTo>
                    <a:pt x="386" y="61"/>
                  </a:lnTo>
                  <a:lnTo>
                    <a:pt x="376" y="47"/>
                  </a:lnTo>
                  <a:lnTo>
                    <a:pt x="366" y="36"/>
                  </a:lnTo>
                  <a:lnTo>
                    <a:pt x="342" y="14"/>
                  </a:lnTo>
                  <a:lnTo>
                    <a:pt x="237" y="6"/>
                  </a:lnTo>
                  <a:lnTo>
                    <a:pt x="132" y="0"/>
                  </a:lnTo>
                  <a:lnTo>
                    <a:pt x="108" y="10"/>
                  </a:lnTo>
                  <a:lnTo>
                    <a:pt x="87" y="22"/>
                  </a:lnTo>
                  <a:lnTo>
                    <a:pt x="68" y="38"/>
                  </a:lnTo>
                  <a:lnTo>
                    <a:pt x="52" y="57"/>
                  </a:lnTo>
                  <a:lnTo>
                    <a:pt x="37" y="79"/>
                  </a:lnTo>
                  <a:lnTo>
                    <a:pt x="27" y="103"/>
                  </a:lnTo>
                  <a:lnTo>
                    <a:pt x="21" y="115"/>
                  </a:lnTo>
                  <a:lnTo>
                    <a:pt x="18" y="130"/>
                  </a:lnTo>
                  <a:lnTo>
                    <a:pt x="12" y="160"/>
                  </a:lnTo>
                  <a:lnTo>
                    <a:pt x="2" y="236"/>
                  </a:lnTo>
                  <a:lnTo>
                    <a:pt x="0" y="316"/>
                  </a:lnTo>
                  <a:lnTo>
                    <a:pt x="12" y="335"/>
                  </a:lnTo>
                  <a:lnTo>
                    <a:pt x="27" y="354"/>
                  </a:lnTo>
                  <a:lnTo>
                    <a:pt x="42" y="372"/>
                  </a:lnTo>
                  <a:lnTo>
                    <a:pt x="59" y="391"/>
                  </a:lnTo>
                  <a:lnTo>
                    <a:pt x="80" y="412"/>
                  </a:lnTo>
                  <a:lnTo>
                    <a:pt x="106" y="434"/>
                  </a:lnTo>
                  <a:lnTo>
                    <a:pt x="184" y="439"/>
                  </a:lnTo>
                  <a:lnTo>
                    <a:pt x="264" y="442"/>
                  </a:lnTo>
                  <a:lnTo>
                    <a:pt x="276" y="439"/>
                  </a:lnTo>
                  <a:lnTo>
                    <a:pt x="290" y="434"/>
                  </a:lnTo>
                  <a:lnTo>
                    <a:pt x="299" y="426"/>
                  </a:lnTo>
                  <a:lnTo>
                    <a:pt x="309" y="419"/>
                  </a:lnTo>
                  <a:lnTo>
                    <a:pt x="318" y="411"/>
                  </a:lnTo>
                  <a:lnTo>
                    <a:pt x="328" y="404"/>
                  </a:lnTo>
                  <a:lnTo>
                    <a:pt x="347" y="387"/>
                  </a:lnTo>
                  <a:lnTo>
                    <a:pt x="355" y="378"/>
                  </a:lnTo>
                  <a:lnTo>
                    <a:pt x="364" y="370"/>
                  </a:lnTo>
                  <a:lnTo>
                    <a:pt x="370" y="360"/>
                  </a:lnTo>
                  <a:lnTo>
                    <a:pt x="378" y="351"/>
                  </a:lnTo>
                  <a:lnTo>
                    <a:pt x="385" y="341"/>
                  </a:lnTo>
                  <a:lnTo>
                    <a:pt x="393" y="332"/>
                  </a:lnTo>
                  <a:lnTo>
                    <a:pt x="407" y="311"/>
                  </a:lnTo>
                  <a:lnTo>
                    <a:pt x="420" y="29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34" name="Freeform 377"/>
            <p:cNvSpPr/>
            <p:nvPr/>
          </p:nvSpPr>
          <p:spPr bwMode="auto">
            <a:xfrm>
              <a:off x="3258" y="2691"/>
              <a:ext cx="72" cy="74"/>
            </a:xfrm>
            <a:custGeom>
              <a:avLst/>
              <a:gdLst>
                <a:gd name="T0" fmla="*/ 5 w 398"/>
                <a:gd name="T1" fmla="*/ 0 h 384"/>
                <a:gd name="T2" fmla="*/ 4 w 398"/>
                <a:gd name="T3" fmla="*/ 0 h 384"/>
                <a:gd name="T4" fmla="*/ 4 w 398"/>
                <a:gd name="T5" fmla="*/ 0 h 384"/>
                <a:gd name="T6" fmla="*/ 4 w 398"/>
                <a:gd name="T7" fmla="*/ 0 h 384"/>
                <a:gd name="T8" fmla="*/ 4 w 398"/>
                <a:gd name="T9" fmla="*/ 0 h 384"/>
                <a:gd name="T10" fmla="*/ 4 w 398"/>
                <a:gd name="T11" fmla="*/ 0 h 384"/>
                <a:gd name="T12" fmla="*/ 4 w 398"/>
                <a:gd name="T13" fmla="*/ 1 h 384"/>
                <a:gd name="T14" fmla="*/ 3 w 398"/>
                <a:gd name="T15" fmla="*/ 1 h 384"/>
                <a:gd name="T16" fmla="*/ 2 w 398"/>
                <a:gd name="T17" fmla="*/ 2 h 384"/>
                <a:gd name="T18" fmla="*/ 2 w 398"/>
                <a:gd name="T19" fmla="*/ 3 h 384"/>
                <a:gd name="T20" fmla="*/ 1 w 398"/>
                <a:gd name="T21" fmla="*/ 3 h 384"/>
                <a:gd name="T22" fmla="*/ 1 w 398"/>
                <a:gd name="T23" fmla="*/ 4 h 384"/>
                <a:gd name="T24" fmla="*/ 0 w 398"/>
                <a:gd name="T25" fmla="*/ 5 h 384"/>
                <a:gd name="T26" fmla="*/ 0 w 398"/>
                <a:gd name="T27" fmla="*/ 6 h 384"/>
                <a:gd name="T28" fmla="*/ 0 w 398"/>
                <a:gd name="T29" fmla="*/ 7 h 384"/>
                <a:gd name="T30" fmla="*/ 0 w 398"/>
                <a:gd name="T31" fmla="*/ 8 h 384"/>
                <a:gd name="T32" fmla="*/ 0 w 398"/>
                <a:gd name="T33" fmla="*/ 9 h 384"/>
                <a:gd name="T34" fmla="*/ 0 w 398"/>
                <a:gd name="T35" fmla="*/ 10 h 384"/>
                <a:gd name="T36" fmla="*/ 1 w 398"/>
                <a:gd name="T37" fmla="*/ 10 h 384"/>
                <a:gd name="T38" fmla="*/ 1 w 398"/>
                <a:gd name="T39" fmla="*/ 11 h 384"/>
                <a:gd name="T40" fmla="*/ 1 w 398"/>
                <a:gd name="T41" fmla="*/ 12 h 384"/>
                <a:gd name="T42" fmla="*/ 2 w 398"/>
                <a:gd name="T43" fmla="*/ 13 h 384"/>
                <a:gd name="T44" fmla="*/ 3 w 398"/>
                <a:gd name="T45" fmla="*/ 13 h 384"/>
                <a:gd name="T46" fmla="*/ 4 w 398"/>
                <a:gd name="T47" fmla="*/ 14 h 384"/>
                <a:gd name="T48" fmla="*/ 5 w 398"/>
                <a:gd name="T49" fmla="*/ 14 h 384"/>
                <a:gd name="T50" fmla="*/ 6 w 398"/>
                <a:gd name="T51" fmla="*/ 14 h 384"/>
                <a:gd name="T52" fmla="*/ 7 w 398"/>
                <a:gd name="T53" fmla="*/ 14 h 384"/>
                <a:gd name="T54" fmla="*/ 9 w 398"/>
                <a:gd name="T55" fmla="*/ 14 h 384"/>
                <a:gd name="T56" fmla="*/ 9 w 398"/>
                <a:gd name="T57" fmla="*/ 14 h 384"/>
                <a:gd name="T58" fmla="*/ 10 w 398"/>
                <a:gd name="T59" fmla="*/ 14 h 384"/>
                <a:gd name="T60" fmla="*/ 10 w 398"/>
                <a:gd name="T61" fmla="*/ 14 h 384"/>
                <a:gd name="T62" fmla="*/ 10 w 398"/>
                <a:gd name="T63" fmla="*/ 13 h 384"/>
                <a:gd name="T64" fmla="*/ 11 w 398"/>
                <a:gd name="T65" fmla="*/ 13 h 384"/>
                <a:gd name="T66" fmla="*/ 11 w 398"/>
                <a:gd name="T67" fmla="*/ 12 h 384"/>
                <a:gd name="T68" fmla="*/ 12 w 398"/>
                <a:gd name="T69" fmla="*/ 12 h 384"/>
                <a:gd name="T70" fmla="*/ 12 w 398"/>
                <a:gd name="T71" fmla="*/ 11 h 384"/>
                <a:gd name="T72" fmla="*/ 12 w 398"/>
                <a:gd name="T73" fmla="*/ 11 h 384"/>
                <a:gd name="T74" fmla="*/ 12 w 398"/>
                <a:gd name="T75" fmla="*/ 10 h 384"/>
                <a:gd name="T76" fmla="*/ 12 w 398"/>
                <a:gd name="T77" fmla="*/ 10 h 384"/>
                <a:gd name="T78" fmla="*/ 12 w 398"/>
                <a:gd name="T79" fmla="*/ 10 h 384"/>
                <a:gd name="T80" fmla="*/ 12 w 398"/>
                <a:gd name="T81" fmla="*/ 10 h 384"/>
                <a:gd name="T82" fmla="*/ 12 w 398"/>
                <a:gd name="T83" fmla="*/ 9 h 384"/>
                <a:gd name="T84" fmla="*/ 13 w 398"/>
                <a:gd name="T85" fmla="*/ 9 h 384"/>
                <a:gd name="T86" fmla="*/ 13 w 398"/>
                <a:gd name="T87" fmla="*/ 8 h 384"/>
                <a:gd name="T88" fmla="*/ 13 w 398"/>
                <a:gd name="T89" fmla="*/ 6 h 384"/>
                <a:gd name="T90" fmla="*/ 12 w 398"/>
                <a:gd name="T91" fmla="*/ 5 h 384"/>
                <a:gd name="T92" fmla="*/ 12 w 398"/>
                <a:gd name="T93" fmla="*/ 4 h 384"/>
                <a:gd name="T94" fmla="*/ 11 w 398"/>
                <a:gd name="T95" fmla="*/ 2 h 384"/>
                <a:gd name="T96" fmla="*/ 11 w 398"/>
                <a:gd name="T97" fmla="*/ 2 h 384"/>
                <a:gd name="T98" fmla="*/ 10 w 398"/>
                <a:gd name="T99" fmla="*/ 1 h 384"/>
                <a:gd name="T100" fmla="*/ 10 w 398"/>
                <a:gd name="T101" fmla="*/ 1 h 384"/>
                <a:gd name="T102" fmla="*/ 10 w 398"/>
                <a:gd name="T103" fmla="*/ 1 h 384"/>
                <a:gd name="T104" fmla="*/ 5 w 398"/>
                <a:gd name="T105" fmla="*/ 0 h 3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98"/>
                <a:gd name="T160" fmla="*/ 0 h 384"/>
                <a:gd name="T161" fmla="*/ 398 w 398"/>
                <a:gd name="T162" fmla="*/ 384 h 3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98" h="384">
                  <a:moveTo>
                    <a:pt x="136" y="0"/>
                  </a:move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7"/>
                  </a:lnTo>
                  <a:lnTo>
                    <a:pt x="64" y="45"/>
                  </a:lnTo>
                  <a:lnTo>
                    <a:pt x="47" y="67"/>
                  </a:lnTo>
                  <a:lnTo>
                    <a:pt x="31" y="85"/>
                  </a:lnTo>
                  <a:lnTo>
                    <a:pt x="18" y="105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3"/>
                  </a:lnTo>
                  <a:lnTo>
                    <a:pt x="4" y="263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46" y="320"/>
                  </a:lnTo>
                  <a:lnTo>
                    <a:pt x="63" y="338"/>
                  </a:lnTo>
                  <a:lnTo>
                    <a:pt x="84" y="359"/>
                  </a:lnTo>
                  <a:lnTo>
                    <a:pt x="110" y="381"/>
                  </a:lnTo>
                  <a:lnTo>
                    <a:pt x="149" y="383"/>
                  </a:lnTo>
                  <a:lnTo>
                    <a:pt x="187" y="384"/>
                  </a:lnTo>
                  <a:lnTo>
                    <a:pt x="226" y="384"/>
                  </a:lnTo>
                  <a:lnTo>
                    <a:pt x="267" y="383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6" y="370"/>
                  </a:lnTo>
                  <a:lnTo>
                    <a:pt x="320" y="356"/>
                  </a:lnTo>
                  <a:lnTo>
                    <a:pt x="334" y="344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299"/>
                  </a:lnTo>
                  <a:lnTo>
                    <a:pt x="373" y="283"/>
                  </a:lnTo>
                  <a:lnTo>
                    <a:pt x="376" y="274"/>
                  </a:lnTo>
                  <a:lnTo>
                    <a:pt x="377" y="270"/>
                  </a:lnTo>
                  <a:lnTo>
                    <a:pt x="379" y="266"/>
                  </a:lnTo>
                  <a:lnTo>
                    <a:pt x="381" y="257"/>
                  </a:lnTo>
                  <a:lnTo>
                    <a:pt x="382" y="253"/>
                  </a:lnTo>
                  <a:lnTo>
                    <a:pt x="385" y="249"/>
                  </a:lnTo>
                  <a:lnTo>
                    <a:pt x="391" y="210"/>
                  </a:lnTo>
                  <a:lnTo>
                    <a:pt x="398" y="171"/>
                  </a:lnTo>
                  <a:lnTo>
                    <a:pt x="383" y="141"/>
                  </a:lnTo>
                  <a:lnTo>
                    <a:pt x="370" y="112"/>
                  </a:lnTo>
                  <a:lnTo>
                    <a:pt x="338" y="59"/>
                  </a:lnTo>
                  <a:lnTo>
                    <a:pt x="328" y="45"/>
                  </a:lnTo>
                  <a:lnTo>
                    <a:pt x="318" y="34"/>
                  </a:lnTo>
                  <a:lnTo>
                    <a:pt x="305" y="23"/>
                  </a:lnTo>
                  <a:lnTo>
                    <a:pt x="294" y="1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35" name="Freeform 378"/>
            <p:cNvSpPr/>
            <p:nvPr/>
          </p:nvSpPr>
          <p:spPr bwMode="auto">
            <a:xfrm>
              <a:off x="3267" y="2954"/>
              <a:ext cx="73" cy="74"/>
            </a:xfrm>
            <a:custGeom>
              <a:avLst/>
              <a:gdLst>
                <a:gd name="T0" fmla="*/ 10 w 401"/>
                <a:gd name="T1" fmla="*/ 14 h 384"/>
                <a:gd name="T2" fmla="*/ 11 w 401"/>
                <a:gd name="T3" fmla="*/ 13 h 384"/>
                <a:gd name="T4" fmla="*/ 11 w 401"/>
                <a:gd name="T5" fmla="*/ 13 h 384"/>
                <a:gd name="T6" fmla="*/ 11 w 401"/>
                <a:gd name="T7" fmla="*/ 13 h 384"/>
                <a:gd name="T8" fmla="*/ 11 w 401"/>
                <a:gd name="T9" fmla="*/ 12 h 384"/>
                <a:gd name="T10" fmla="*/ 12 w 401"/>
                <a:gd name="T11" fmla="*/ 12 h 384"/>
                <a:gd name="T12" fmla="*/ 12 w 401"/>
                <a:gd name="T13" fmla="*/ 11 h 384"/>
                <a:gd name="T14" fmla="*/ 12 w 401"/>
                <a:gd name="T15" fmla="*/ 11 h 384"/>
                <a:gd name="T16" fmla="*/ 12 w 401"/>
                <a:gd name="T17" fmla="*/ 10 h 384"/>
                <a:gd name="T18" fmla="*/ 12 w 401"/>
                <a:gd name="T19" fmla="*/ 10 h 384"/>
                <a:gd name="T20" fmla="*/ 13 w 401"/>
                <a:gd name="T21" fmla="*/ 10 h 384"/>
                <a:gd name="T22" fmla="*/ 13 w 401"/>
                <a:gd name="T23" fmla="*/ 10 h 384"/>
                <a:gd name="T24" fmla="*/ 13 w 401"/>
                <a:gd name="T25" fmla="*/ 9 h 384"/>
                <a:gd name="T26" fmla="*/ 13 w 401"/>
                <a:gd name="T27" fmla="*/ 9 h 384"/>
                <a:gd name="T28" fmla="*/ 13 w 401"/>
                <a:gd name="T29" fmla="*/ 8 h 384"/>
                <a:gd name="T30" fmla="*/ 13 w 401"/>
                <a:gd name="T31" fmla="*/ 6 h 384"/>
                <a:gd name="T32" fmla="*/ 12 w 401"/>
                <a:gd name="T33" fmla="*/ 4 h 384"/>
                <a:gd name="T34" fmla="*/ 12 w 401"/>
                <a:gd name="T35" fmla="*/ 3 h 384"/>
                <a:gd name="T36" fmla="*/ 11 w 401"/>
                <a:gd name="T37" fmla="*/ 2 h 384"/>
                <a:gd name="T38" fmla="*/ 11 w 401"/>
                <a:gd name="T39" fmla="*/ 2 h 384"/>
                <a:gd name="T40" fmla="*/ 11 w 401"/>
                <a:gd name="T41" fmla="*/ 1 h 384"/>
                <a:gd name="T42" fmla="*/ 10 w 401"/>
                <a:gd name="T43" fmla="*/ 0 h 384"/>
                <a:gd name="T44" fmla="*/ 5 w 401"/>
                <a:gd name="T45" fmla="*/ 0 h 384"/>
                <a:gd name="T46" fmla="*/ 5 w 401"/>
                <a:gd name="T47" fmla="*/ 0 h 384"/>
                <a:gd name="T48" fmla="*/ 4 w 401"/>
                <a:gd name="T49" fmla="*/ 0 h 384"/>
                <a:gd name="T50" fmla="*/ 4 w 401"/>
                <a:gd name="T51" fmla="*/ 0 h 384"/>
                <a:gd name="T52" fmla="*/ 4 w 401"/>
                <a:gd name="T53" fmla="*/ 0 h 384"/>
                <a:gd name="T54" fmla="*/ 4 w 401"/>
                <a:gd name="T55" fmla="*/ 1 h 384"/>
                <a:gd name="T56" fmla="*/ 3 w 401"/>
                <a:gd name="T57" fmla="*/ 1 h 384"/>
                <a:gd name="T58" fmla="*/ 1 w 401"/>
                <a:gd name="T59" fmla="*/ 3 h 384"/>
                <a:gd name="T60" fmla="*/ 1 w 401"/>
                <a:gd name="T61" fmla="*/ 3 h 384"/>
                <a:gd name="T62" fmla="*/ 1 w 401"/>
                <a:gd name="T63" fmla="*/ 4 h 384"/>
                <a:gd name="T64" fmla="*/ 0 w 401"/>
                <a:gd name="T65" fmla="*/ 5 h 384"/>
                <a:gd name="T66" fmla="*/ 0 w 401"/>
                <a:gd name="T67" fmla="*/ 6 h 384"/>
                <a:gd name="T68" fmla="*/ 0 w 401"/>
                <a:gd name="T69" fmla="*/ 7 h 384"/>
                <a:gd name="T70" fmla="*/ 0 w 401"/>
                <a:gd name="T71" fmla="*/ 8 h 384"/>
                <a:gd name="T72" fmla="*/ 0 w 401"/>
                <a:gd name="T73" fmla="*/ 9 h 384"/>
                <a:gd name="T74" fmla="*/ 0 w 401"/>
                <a:gd name="T75" fmla="*/ 10 h 384"/>
                <a:gd name="T76" fmla="*/ 1 w 401"/>
                <a:gd name="T77" fmla="*/ 11 h 384"/>
                <a:gd name="T78" fmla="*/ 2 w 401"/>
                <a:gd name="T79" fmla="*/ 13 h 384"/>
                <a:gd name="T80" fmla="*/ 3 w 401"/>
                <a:gd name="T81" fmla="*/ 13 h 384"/>
                <a:gd name="T82" fmla="*/ 4 w 401"/>
                <a:gd name="T83" fmla="*/ 14 h 384"/>
                <a:gd name="T84" fmla="*/ 5 w 401"/>
                <a:gd name="T85" fmla="*/ 14 h 384"/>
                <a:gd name="T86" fmla="*/ 6 w 401"/>
                <a:gd name="T87" fmla="*/ 14 h 384"/>
                <a:gd name="T88" fmla="*/ 6 w 401"/>
                <a:gd name="T89" fmla="*/ 14 h 384"/>
                <a:gd name="T90" fmla="*/ 9 w 401"/>
                <a:gd name="T91" fmla="*/ 14 h 384"/>
                <a:gd name="T92" fmla="*/ 9 w 401"/>
                <a:gd name="T93" fmla="*/ 14 h 384"/>
                <a:gd name="T94" fmla="*/ 9 w 401"/>
                <a:gd name="T95" fmla="*/ 14 h 384"/>
                <a:gd name="T96" fmla="*/ 9 w 401"/>
                <a:gd name="T97" fmla="*/ 14 h 384"/>
                <a:gd name="T98" fmla="*/ 9 w 401"/>
                <a:gd name="T99" fmla="*/ 14 h 384"/>
                <a:gd name="T100" fmla="*/ 10 w 401"/>
                <a:gd name="T101" fmla="*/ 14 h 384"/>
                <a:gd name="T102" fmla="*/ 10 w 401"/>
                <a:gd name="T103" fmla="*/ 14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08" y="367"/>
                  </a:moveTo>
                  <a:lnTo>
                    <a:pt x="321" y="355"/>
                  </a:lnTo>
                  <a:lnTo>
                    <a:pt x="327" y="348"/>
                  </a:lnTo>
                  <a:lnTo>
                    <a:pt x="334" y="342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5" y="274"/>
                  </a:lnTo>
                  <a:lnTo>
                    <a:pt x="376" y="270"/>
                  </a:lnTo>
                  <a:lnTo>
                    <a:pt x="378" y="266"/>
                  </a:lnTo>
                  <a:lnTo>
                    <a:pt x="380" y="257"/>
                  </a:lnTo>
                  <a:lnTo>
                    <a:pt x="381" y="253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1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32" y="85"/>
                  </a:lnTo>
                  <a:lnTo>
                    <a:pt x="19" y="103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1"/>
                  </a:lnTo>
                  <a:lnTo>
                    <a:pt x="4" y="262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2"/>
                  </a:lnTo>
                  <a:lnTo>
                    <a:pt x="277" y="381"/>
                  </a:lnTo>
                  <a:lnTo>
                    <a:pt x="282" y="379"/>
                  </a:lnTo>
                  <a:lnTo>
                    <a:pt x="284" y="378"/>
                  </a:lnTo>
                  <a:lnTo>
                    <a:pt x="287" y="378"/>
                  </a:lnTo>
                  <a:lnTo>
                    <a:pt x="296" y="373"/>
                  </a:lnTo>
                  <a:lnTo>
                    <a:pt x="308" y="367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36" name="Line 379"/>
            <p:cNvSpPr>
              <a:spLocks noChangeShapeType="1"/>
            </p:cNvSpPr>
            <p:nvPr/>
          </p:nvSpPr>
          <p:spPr bwMode="auto">
            <a:xfrm flipH="1">
              <a:off x="2698" y="1053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7" name="Line 380"/>
            <p:cNvSpPr>
              <a:spLocks noChangeShapeType="1"/>
            </p:cNvSpPr>
            <p:nvPr/>
          </p:nvSpPr>
          <p:spPr bwMode="auto">
            <a:xfrm>
              <a:off x="2704" y="1912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8" name="Line 381"/>
            <p:cNvSpPr>
              <a:spLocks noChangeShapeType="1"/>
            </p:cNvSpPr>
            <p:nvPr/>
          </p:nvSpPr>
          <p:spPr bwMode="auto">
            <a:xfrm>
              <a:off x="2701" y="1352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9" name="Line 382"/>
            <p:cNvSpPr>
              <a:spLocks noChangeShapeType="1"/>
            </p:cNvSpPr>
            <p:nvPr/>
          </p:nvSpPr>
          <p:spPr bwMode="auto">
            <a:xfrm>
              <a:off x="2701" y="1614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0" name="Line 383"/>
            <p:cNvSpPr>
              <a:spLocks noChangeShapeType="1"/>
            </p:cNvSpPr>
            <p:nvPr/>
          </p:nvSpPr>
          <p:spPr bwMode="auto">
            <a:xfrm>
              <a:off x="2701" y="2438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1" name="Line 384"/>
            <p:cNvSpPr>
              <a:spLocks noChangeShapeType="1"/>
            </p:cNvSpPr>
            <p:nvPr/>
          </p:nvSpPr>
          <p:spPr bwMode="auto">
            <a:xfrm>
              <a:off x="2701" y="2157"/>
              <a:ext cx="5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2" name="Line 385"/>
            <p:cNvSpPr>
              <a:spLocks noChangeShapeType="1"/>
            </p:cNvSpPr>
            <p:nvPr/>
          </p:nvSpPr>
          <p:spPr bwMode="auto">
            <a:xfrm>
              <a:off x="2700" y="2979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3" name="Line 386"/>
            <p:cNvSpPr>
              <a:spLocks noChangeShapeType="1"/>
            </p:cNvSpPr>
            <p:nvPr/>
          </p:nvSpPr>
          <p:spPr bwMode="auto">
            <a:xfrm>
              <a:off x="2700" y="2710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4" name="Rectangle 387"/>
            <p:cNvSpPr>
              <a:spLocks noChangeArrowheads="1"/>
            </p:cNvSpPr>
            <p:nvPr/>
          </p:nvSpPr>
          <p:spPr bwMode="auto">
            <a:xfrm>
              <a:off x="3401" y="985"/>
              <a:ext cx="6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宋体" pitchFamily="2" charset="-122"/>
                </a:rPr>
                <a:t>a</a:t>
              </a:r>
              <a:endParaRPr kumimoji="1" lang="en-US" altLang="zh-CN" sz="16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30745" name="Rectangle 388"/>
            <p:cNvSpPr>
              <a:spLocks noChangeArrowheads="1"/>
            </p:cNvSpPr>
            <p:nvPr/>
          </p:nvSpPr>
          <p:spPr bwMode="auto">
            <a:xfrm>
              <a:off x="3415" y="1276"/>
              <a:ext cx="7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宋体" pitchFamily="2" charset="-122"/>
                </a:rPr>
                <a:t>b</a:t>
              </a:r>
              <a:endParaRPr kumimoji="1" lang="en-US" altLang="zh-CN" sz="16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30746" name="Rectangle 389"/>
            <p:cNvSpPr>
              <a:spLocks noChangeArrowheads="1"/>
            </p:cNvSpPr>
            <p:nvPr/>
          </p:nvSpPr>
          <p:spPr bwMode="auto">
            <a:xfrm>
              <a:off x="3411" y="1543"/>
              <a:ext cx="6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宋体" pitchFamily="2" charset="-122"/>
                </a:rPr>
                <a:t>c</a:t>
              </a:r>
              <a:endParaRPr kumimoji="1" lang="en-US" altLang="zh-CN" sz="16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30747" name="Rectangle 390"/>
            <p:cNvSpPr>
              <a:spLocks noChangeArrowheads="1"/>
            </p:cNvSpPr>
            <p:nvPr/>
          </p:nvSpPr>
          <p:spPr bwMode="auto">
            <a:xfrm>
              <a:off x="3411" y="1816"/>
              <a:ext cx="7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宋体" pitchFamily="2" charset="-122"/>
                </a:rPr>
                <a:t>d</a:t>
              </a:r>
              <a:endParaRPr kumimoji="1" lang="en-US" altLang="zh-CN" sz="16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30748" name="Rectangle 391"/>
            <p:cNvSpPr>
              <a:spLocks noChangeArrowheads="1"/>
            </p:cNvSpPr>
            <p:nvPr/>
          </p:nvSpPr>
          <p:spPr bwMode="auto">
            <a:xfrm>
              <a:off x="3420" y="2098"/>
              <a:ext cx="6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宋体" pitchFamily="2" charset="-122"/>
                </a:rPr>
                <a:t>e</a:t>
              </a:r>
              <a:endParaRPr kumimoji="1" lang="en-US" altLang="zh-CN" sz="16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30749" name="Rectangle 392"/>
            <p:cNvSpPr>
              <a:spLocks noChangeArrowheads="1"/>
            </p:cNvSpPr>
            <p:nvPr/>
          </p:nvSpPr>
          <p:spPr bwMode="auto">
            <a:xfrm>
              <a:off x="3411" y="2381"/>
              <a:ext cx="4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宋体" pitchFamily="2" charset="-122"/>
                </a:rPr>
                <a:t>f</a:t>
              </a:r>
              <a:endParaRPr kumimoji="1" lang="en-US" altLang="zh-CN" sz="16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30750" name="Rectangle 393"/>
            <p:cNvSpPr>
              <a:spLocks noChangeArrowheads="1"/>
            </p:cNvSpPr>
            <p:nvPr/>
          </p:nvSpPr>
          <p:spPr bwMode="auto">
            <a:xfrm>
              <a:off x="3400" y="2654"/>
              <a:ext cx="6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宋体" pitchFamily="2" charset="-122"/>
                </a:rPr>
                <a:t>g</a:t>
              </a:r>
              <a:endParaRPr kumimoji="1" lang="en-US" altLang="zh-CN" sz="16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30751" name="Rectangle 394"/>
            <p:cNvSpPr>
              <a:spLocks noChangeArrowheads="1"/>
            </p:cNvSpPr>
            <p:nvPr/>
          </p:nvSpPr>
          <p:spPr bwMode="auto">
            <a:xfrm>
              <a:off x="3406" y="2928"/>
              <a:ext cx="15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宋体" pitchFamily="2" charset="-122"/>
                </a:rPr>
                <a:t>dp</a:t>
              </a:r>
              <a:endParaRPr kumimoji="1" lang="en-US" altLang="zh-CN" sz="16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30752" name="Freeform 395"/>
            <p:cNvSpPr/>
            <p:nvPr/>
          </p:nvSpPr>
          <p:spPr bwMode="auto">
            <a:xfrm>
              <a:off x="2052" y="3168"/>
              <a:ext cx="103" cy="91"/>
            </a:xfrm>
            <a:custGeom>
              <a:avLst/>
              <a:gdLst>
                <a:gd name="T0" fmla="*/ 3 w 400"/>
                <a:gd name="T1" fmla="*/ 4 h 385"/>
                <a:gd name="T2" fmla="*/ 2 w 400"/>
                <a:gd name="T3" fmla="*/ 5 h 385"/>
                <a:gd name="T4" fmla="*/ 1 w 400"/>
                <a:gd name="T5" fmla="*/ 6 h 385"/>
                <a:gd name="T6" fmla="*/ 1 w 400"/>
                <a:gd name="T7" fmla="*/ 8 h 385"/>
                <a:gd name="T8" fmla="*/ 0 w 400"/>
                <a:gd name="T9" fmla="*/ 9 h 385"/>
                <a:gd name="T10" fmla="*/ 0 w 400"/>
                <a:gd name="T11" fmla="*/ 11 h 385"/>
                <a:gd name="T12" fmla="*/ 0 w 400"/>
                <a:gd name="T13" fmla="*/ 13 h 385"/>
                <a:gd name="T14" fmla="*/ 0 w 400"/>
                <a:gd name="T15" fmla="*/ 15 h 385"/>
                <a:gd name="T16" fmla="*/ 2 w 400"/>
                <a:gd name="T17" fmla="*/ 17 h 385"/>
                <a:gd name="T18" fmla="*/ 3 w 400"/>
                <a:gd name="T19" fmla="*/ 18 h 385"/>
                <a:gd name="T20" fmla="*/ 4 w 400"/>
                <a:gd name="T21" fmla="*/ 19 h 385"/>
                <a:gd name="T22" fmla="*/ 6 w 400"/>
                <a:gd name="T23" fmla="*/ 20 h 385"/>
                <a:gd name="T24" fmla="*/ 7 w 400"/>
                <a:gd name="T25" fmla="*/ 21 h 385"/>
                <a:gd name="T26" fmla="*/ 12 w 400"/>
                <a:gd name="T27" fmla="*/ 22 h 385"/>
                <a:gd name="T28" fmla="*/ 18 w 400"/>
                <a:gd name="T29" fmla="*/ 21 h 385"/>
                <a:gd name="T30" fmla="*/ 18 w 400"/>
                <a:gd name="T31" fmla="*/ 21 h 385"/>
                <a:gd name="T32" fmla="*/ 19 w 400"/>
                <a:gd name="T33" fmla="*/ 21 h 385"/>
                <a:gd name="T34" fmla="*/ 20 w 400"/>
                <a:gd name="T35" fmla="*/ 21 h 385"/>
                <a:gd name="T36" fmla="*/ 20 w 400"/>
                <a:gd name="T37" fmla="*/ 21 h 385"/>
                <a:gd name="T38" fmla="*/ 20 w 400"/>
                <a:gd name="T39" fmla="*/ 21 h 385"/>
                <a:gd name="T40" fmla="*/ 21 w 400"/>
                <a:gd name="T41" fmla="*/ 20 h 385"/>
                <a:gd name="T42" fmla="*/ 22 w 400"/>
                <a:gd name="T43" fmla="*/ 19 h 385"/>
                <a:gd name="T44" fmla="*/ 23 w 400"/>
                <a:gd name="T45" fmla="*/ 18 h 385"/>
                <a:gd name="T46" fmla="*/ 24 w 400"/>
                <a:gd name="T47" fmla="*/ 17 h 385"/>
                <a:gd name="T48" fmla="*/ 24 w 400"/>
                <a:gd name="T49" fmla="*/ 17 h 385"/>
                <a:gd name="T50" fmla="*/ 25 w 400"/>
                <a:gd name="T51" fmla="*/ 16 h 385"/>
                <a:gd name="T52" fmla="*/ 25 w 400"/>
                <a:gd name="T53" fmla="*/ 15 h 385"/>
                <a:gd name="T54" fmla="*/ 25 w 400"/>
                <a:gd name="T55" fmla="*/ 15 h 385"/>
                <a:gd name="T56" fmla="*/ 25 w 400"/>
                <a:gd name="T57" fmla="*/ 15 h 385"/>
                <a:gd name="T58" fmla="*/ 25 w 400"/>
                <a:gd name="T59" fmla="*/ 14 h 385"/>
                <a:gd name="T60" fmla="*/ 27 w 400"/>
                <a:gd name="T61" fmla="*/ 10 h 385"/>
                <a:gd name="T62" fmla="*/ 25 w 400"/>
                <a:gd name="T63" fmla="*/ 8 h 385"/>
                <a:gd name="T64" fmla="*/ 24 w 400"/>
                <a:gd name="T65" fmla="*/ 6 h 385"/>
                <a:gd name="T66" fmla="*/ 22 w 400"/>
                <a:gd name="T67" fmla="*/ 3 h 385"/>
                <a:gd name="T68" fmla="*/ 22 w 400"/>
                <a:gd name="T69" fmla="*/ 2 h 385"/>
                <a:gd name="T70" fmla="*/ 21 w 400"/>
                <a:gd name="T71" fmla="*/ 2 h 385"/>
                <a:gd name="T72" fmla="*/ 20 w 400"/>
                <a:gd name="T73" fmla="*/ 1 h 385"/>
                <a:gd name="T74" fmla="*/ 9 w 400"/>
                <a:gd name="T75" fmla="*/ 0 h 385"/>
                <a:gd name="T76" fmla="*/ 9 w 400"/>
                <a:gd name="T77" fmla="*/ 0 h 385"/>
                <a:gd name="T78" fmla="*/ 9 w 400"/>
                <a:gd name="T79" fmla="*/ 0 h 385"/>
                <a:gd name="T80" fmla="*/ 9 w 400"/>
                <a:gd name="T81" fmla="*/ 0 h 385"/>
                <a:gd name="T82" fmla="*/ 9 w 400"/>
                <a:gd name="T83" fmla="*/ 0 h 385"/>
                <a:gd name="T84" fmla="*/ 7 w 400"/>
                <a:gd name="T85" fmla="*/ 1 h 385"/>
                <a:gd name="T86" fmla="*/ 6 w 400"/>
                <a:gd name="T87" fmla="*/ 1 h 385"/>
                <a:gd name="T88" fmla="*/ 3 w 400"/>
                <a:gd name="T89" fmla="*/ 4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0"/>
                <a:gd name="T136" fmla="*/ 0 h 385"/>
                <a:gd name="T137" fmla="*/ 400 w 400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0" h="385">
                  <a:moveTo>
                    <a:pt x="47" y="68"/>
                  </a:move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2" y="164"/>
                  </a:lnTo>
                  <a:lnTo>
                    <a:pt x="0" y="193"/>
                  </a:lnTo>
                  <a:lnTo>
                    <a:pt x="2" y="225"/>
                  </a:lnTo>
                  <a:lnTo>
                    <a:pt x="5" y="264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400" y="173"/>
                  </a:lnTo>
                  <a:lnTo>
                    <a:pt x="385" y="142"/>
                  </a:lnTo>
                  <a:lnTo>
                    <a:pt x="370" y="114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53" name="Rectangle 396"/>
            <p:cNvSpPr>
              <a:spLocks noChangeArrowheads="1"/>
            </p:cNvSpPr>
            <p:nvPr/>
          </p:nvSpPr>
          <p:spPr bwMode="auto">
            <a:xfrm>
              <a:off x="1232" y="3123"/>
              <a:ext cx="7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54" name="Rectangle 397"/>
            <p:cNvSpPr>
              <a:spLocks noChangeArrowheads="1"/>
            </p:cNvSpPr>
            <p:nvPr/>
          </p:nvSpPr>
          <p:spPr bwMode="auto">
            <a:xfrm>
              <a:off x="864" y="3123"/>
              <a:ext cx="9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55" name="Rectangle 398"/>
            <p:cNvSpPr>
              <a:spLocks noChangeArrowheads="1"/>
            </p:cNvSpPr>
            <p:nvPr/>
          </p:nvSpPr>
          <p:spPr bwMode="auto">
            <a:xfrm>
              <a:off x="672" y="3101"/>
              <a:ext cx="8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56" name="Rectangle 399"/>
            <p:cNvSpPr>
              <a:spLocks noChangeArrowheads="1"/>
            </p:cNvSpPr>
            <p:nvPr/>
          </p:nvSpPr>
          <p:spPr bwMode="auto">
            <a:xfrm>
              <a:off x="1392" y="3090"/>
              <a:ext cx="18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dp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57" name="Freeform 400"/>
            <p:cNvSpPr/>
            <p:nvPr/>
          </p:nvSpPr>
          <p:spPr bwMode="auto">
            <a:xfrm>
              <a:off x="1417" y="2609"/>
              <a:ext cx="71" cy="79"/>
            </a:xfrm>
            <a:custGeom>
              <a:avLst/>
              <a:gdLst>
                <a:gd name="T0" fmla="*/ 12 w 401"/>
                <a:gd name="T1" fmla="*/ 10 h 385"/>
                <a:gd name="T2" fmla="*/ 13 w 401"/>
                <a:gd name="T3" fmla="*/ 7 h 385"/>
                <a:gd name="T4" fmla="*/ 12 w 401"/>
                <a:gd name="T5" fmla="*/ 6 h 385"/>
                <a:gd name="T6" fmla="*/ 12 w 401"/>
                <a:gd name="T7" fmla="*/ 5 h 385"/>
                <a:gd name="T8" fmla="*/ 11 w 401"/>
                <a:gd name="T9" fmla="*/ 3 h 385"/>
                <a:gd name="T10" fmla="*/ 11 w 401"/>
                <a:gd name="T11" fmla="*/ 2 h 385"/>
                <a:gd name="T12" fmla="*/ 10 w 401"/>
                <a:gd name="T13" fmla="*/ 1 h 385"/>
                <a:gd name="T14" fmla="*/ 9 w 401"/>
                <a:gd name="T15" fmla="*/ 1 h 385"/>
                <a:gd name="T16" fmla="*/ 4 w 401"/>
                <a:gd name="T17" fmla="*/ 0 h 385"/>
                <a:gd name="T18" fmla="*/ 4 w 401"/>
                <a:gd name="T19" fmla="*/ 0 h 385"/>
                <a:gd name="T20" fmla="*/ 4 w 401"/>
                <a:gd name="T21" fmla="*/ 0 h 385"/>
                <a:gd name="T22" fmla="*/ 4 w 401"/>
                <a:gd name="T23" fmla="*/ 0 h 385"/>
                <a:gd name="T24" fmla="*/ 4 w 401"/>
                <a:gd name="T25" fmla="*/ 0 h 385"/>
                <a:gd name="T26" fmla="*/ 4 w 401"/>
                <a:gd name="T27" fmla="*/ 0 h 385"/>
                <a:gd name="T28" fmla="*/ 3 w 401"/>
                <a:gd name="T29" fmla="*/ 1 h 385"/>
                <a:gd name="T30" fmla="*/ 3 w 401"/>
                <a:gd name="T31" fmla="*/ 1 h 385"/>
                <a:gd name="T32" fmla="*/ 1 w 401"/>
                <a:gd name="T33" fmla="*/ 3 h 385"/>
                <a:gd name="T34" fmla="*/ 1 w 401"/>
                <a:gd name="T35" fmla="*/ 5 h 385"/>
                <a:gd name="T36" fmla="*/ 0 w 401"/>
                <a:gd name="T37" fmla="*/ 6 h 385"/>
                <a:gd name="T38" fmla="*/ 0 w 401"/>
                <a:gd name="T39" fmla="*/ 7 h 385"/>
                <a:gd name="T40" fmla="*/ 0 w 401"/>
                <a:gd name="T41" fmla="*/ 8 h 385"/>
                <a:gd name="T42" fmla="*/ 0 w 401"/>
                <a:gd name="T43" fmla="*/ 9 h 385"/>
                <a:gd name="T44" fmla="*/ 0 w 401"/>
                <a:gd name="T45" fmla="*/ 10 h 385"/>
                <a:gd name="T46" fmla="*/ 0 w 401"/>
                <a:gd name="T47" fmla="*/ 11 h 385"/>
                <a:gd name="T48" fmla="*/ 1 w 401"/>
                <a:gd name="T49" fmla="*/ 13 h 385"/>
                <a:gd name="T50" fmla="*/ 2 w 401"/>
                <a:gd name="T51" fmla="*/ 14 h 385"/>
                <a:gd name="T52" fmla="*/ 3 w 401"/>
                <a:gd name="T53" fmla="*/ 15 h 385"/>
                <a:gd name="T54" fmla="*/ 3 w 401"/>
                <a:gd name="T55" fmla="*/ 16 h 385"/>
                <a:gd name="T56" fmla="*/ 5 w 401"/>
                <a:gd name="T57" fmla="*/ 16 h 385"/>
                <a:gd name="T58" fmla="*/ 6 w 401"/>
                <a:gd name="T59" fmla="*/ 16 h 385"/>
                <a:gd name="T60" fmla="*/ 7 w 401"/>
                <a:gd name="T61" fmla="*/ 16 h 385"/>
                <a:gd name="T62" fmla="*/ 8 w 401"/>
                <a:gd name="T63" fmla="*/ 16 h 385"/>
                <a:gd name="T64" fmla="*/ 9 w 401"/>
                <a:gd name="T65" fmla="*/ 16 h 385"/>
                <a:gd name="T66" fmla="*/ 9 w 401"/>
                <a:gd name="T67" fmla="*/ 16 h 385"/>
                <a:gd name="T68" fmla="*/ 9 w 401"/>
                <a:gd name="T69" fmla="*/ 16 h 385"/>
                <a:gd name="T70" fmla="*/ 10 w 401"/>
                <a:gd name="T71" fmla="*/ 16 h 385"/>
                <a:gd name="T72" fmla="*/ 10 w 401"/>
                <a:gd name="T73" fmla="*/ 15 h 385"/>
                <a:gd name="T74" fmla="*/ 10 w 401"/>
                <a:gd name="T75" fmla="*/ 15 h 385"/>
                <a:gd name="T76" fmla="*/ 10 w 401"/>
                <a:gd name="T77" fmla="*/ 14 h 385"/>
                <a:gd name="T78" fmla="*/ 11 w 401"/>
                <a:gd name="T79" fmla="*/ 14 h 385"/>
                <a:gd name="T80" fmla="*/ 11 w 401"/>
                <a:gd name="T81" fmla="*/ 13 h 385"/>
                <a:gd name="T82" fmla="*/ 11 w 401"/>
                <a:gd name="T83" fmla="*/ 13 h 385"/>
                <a:gd name="T84" fmla="*/ 12 w 401"/>
                <a:gd name="T85" fmla="*/ 12 h 385"/>
                <a:gd name="T86" fmla="*/ 12 w 401"/>
                <a:gd name="T87" fmla="*/ 11 h 385"/>
                <a:gd name="T88" fmla="*/ 12 w 401"/>
                <a:gd name="T89" fmla="*/ 10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1"/>
                <a:gd name="T136" fmla="*/ 0 h 385"/>
                <a:gd name="T137" fmla="*/ 401 w 401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1" h="385">
                  <a:moveTo>
                    <a:pt x="385" y="250"/>
                  </a:move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18" y="34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5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8" y="106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4"/>
                  </a:lnTo>
                  <a:lnTo>
                    <a:pt x="3" y="244"/>
                  </a:lnTo>
                  <a:lnTo>
                    <a:pt x="4" y="264"/>
                  </a:lnTo>
                  <a:lnTo>
                    <a:pt x="32" y="301"/>
                  </a:lnTo>
                  <a:lnTo>
                    <a:pt x="63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4"/>
                  </a:lnTo>
                  <a:lnTo>
                    <a:pt x="189" y="385"/>
                  </a:lnTo>
                  <a:lnTo>
                    <a:pt x="227" y="385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8" y="379"/>
                  </a:lnTo>
                  <a:lnTo>
                    <a:pt x="297" y="374"/>
                  </a:lnTo>
                  <a:lnTo>
                    <a:pt x="309" y="368"/>
                  </a:lnTo>
                  <a:lnTo>
                    <a:pt x="322" y="355"/>
                  </a:lnTo>
                  <a:lnTo>
                    <a:pt x="328" y="348"/>
                  </a:lnTo>
                  <a:lnTo>
                    <a:pt x="335" y="342"/>
                  </a:lnTo>
                  <a:lnTo>
                    <a:pt x="346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9" y="266"/>
                  </a:lnTo>
                  <a:lnTo>
                    <a:pt x="385" y="250"/>
                  </a:lnTo>
                  <a:close/>
                </a:path>
              </a:pathLst>
            </a:custGeom>
            <a:solidFill>
              <a:schemeClr val="bg2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58" name="Line 401"/>
            <p:cNvSpPr>
              <a:spLocks noChangeShapeType="1"/>
            </p:cNvSpPr>
            <p:nvPr/>
          </p:nvSpPr>
          <p:spPr bwMode="auto">
            <a:xfrm flipH="1">
              <a:off x="903" y="1262"/>
              <a:ext cx="184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9" name="Line 402"/>
            <p:cNvSpPr>
              <a:spLocks noChangeShapeType="1"/>
            </p:cNvSpPr>
            <p:nvPr/>
          </p:nvSpPr>
          <p:spPr bwMode="auto">
            <a:xfrm flipH="1">
              <a:off x="1087" y="1262"/>
              <a:ext cx="20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0" name="Line 403"/>
            <p:cNvSpPr>
              <a:spLocks noChangeShapeType="1"/>
            </p:cNvSpPr>
            <p:nvPr/>
          </p:nvSpPr>
          <p:spPr bwMode="auto">
            <a:xfrm>
              <a:off x="1087" y="1087"/>
              <a:ext cx="2" cy="17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1" name="Freeform 404"/>
            <p:cNvSpPr/>
            <p:nvPr/>
          </p:nvSpPr>
          <p:spPr bwMode="auto">
            <a:xfrm>
              <a:off x="1287" y="1262"/>
              <a:ext cx="297" cy="1493"/>
            </a:xfrm>
            <a:custGeom>
              <a:avLst/>
              <a:gdLst>
                <a:gd name="T0" fmla="*/ 46 w 1103"/>
                <a:gd name="T1" fmla="*/ 381 h 5843"/>
                <a:gd name="T2" fmla="*/ 80 w 1103"/>
                <a:gd name="T3" fmla="*/ 381 h 5843"/>
                <a:gd name="T4" fmla="*/ 80 w 1103"/>
                <a:gd name="T5" fmla="*/ 0 h 5843"/>
                <a:gd name="T6" fmla="*/ 0 w 1103"/>
                <a:gd name="T7" fmla="*/ 0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3"/>
                <a:gd name="T13" fmla="*/ 0 h 5843"/>
                <a:gd name="T14" fmla="*/ 1103 w 1103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3" h="5843">
                  <a:moveTo>
                    <a:pt x="639" y="5843"/>
                  </a:moveTo>
                  <a:lnTo>
                    <a:pt x="1103" y="5843"/>
                  </a:lnTo>
                  <a:lnTo>
                    <a:pt x="1103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62" name="Line 405"/>
            <p:cNvSpPr>
              <a:spLocks noChangeShapeType="1"/>
            </p:cNvSpPr>
            <p:nvPr/>
          </p:nvSpPr>
          <p:spPr bwMode="auto">
            <a:xfrm flipH="1">
              <a:off x="704" y="1262"/>
              <a:ext cx="199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3" name="Line 406"/>
            <p:cNvSpPr>
              <a:spLocks noChangeShapeType="1"/>
            </p:cNvSpPr>
            <p:nvPr/>
          </p:nvSpPr>
          <p:spPr bwMode="auto">
            <a:xfrm>
              <a:off x="703" y="915"/>
              <a:ext cx="3" cy="34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4" name="Freeform 407"/>
            <p:cNvSpPr/>
            <p:nvPr/>
          </p:nvSpPr>
          <p:spPr bwMode="auto">
            <a:xfrm>
              <a:off x="576" y="1262"/>
              <a:ext cx="142" cy="1493"/>
            </a:xfrm>
            <a:custGeom>
              <a:avLst/>
              <a:gdLst>
                <a:gd name="T0" fmla="*/ 35 w 526"/>
                <a:gd name="T1" fmla="*/ 0 h 5843"/>
                <a:gd name="T2" fmla="*/ 0 w 526"/>
                <a:gd name="T3" fmla="*/ 0 h 5843"/>
                <a:gd name="T4" fmla="*/ 0 w 526"/>
                <a:gd name="T5" fmla="*/ 381 h 5843"/>
                <a:gd name="T6" fmla="*/ 38 w 526"/>
                <a:gd name="T7" fmla="*/ 381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6"/>
                <a:gd name="T13" fmla="*/ 0 h 5843"/>
                <a:gd name="T14" fmla="*/ 526 w 526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6" h="5843">
                  <a:moveTo>
                    <a:pt x="475" y="0"/>
                  </a:moveTo>
                  <a:lnTo>
                    <a:pt x="0" y="0"/>
                  </a:lnTo>
                  <a:lnTo>
                    <a:pt x="0" y="5843"/>
                  </a:lnTo>
                  <a:lnTo>
                    <a:pt x="526" y="5843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765" name="Line 408"/>
            <p:cNvSpPr>
              <a:spLocks noChangeShapeType="1"/>
            </p:cNvSpPr>
            <p:nvPr/>
          </p:nvSpPr>
          <p:spPr bwMode="auto">
            <a:xfrm flipH="1">
              <a:off x="859" y="2028"/>
              <a:ext cx="469" cy="1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6" name="Line 409"/>
            <p:cNvSpPr>
              <a:spLocks noChangeShapeType="1"/>
            </p:cNvSpPr>
            <p:nvPr/>
          </p:nvSpPr>
          <p:spPr bwMode="auto">
            <a:xfrm flipH="1">
              <a:off x="876" y="1456"/>
              <a:ext cx="468" cy="1"/>
            </a:xfrm>
            <a:prstGeom prst="line">
              <a:avLst/>
            </a:prstGeom>
            <a:noFill/>
            <a:ln w="57150">
              <a:solidFill>
                <a:srgbClr val="D806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7" name="Line 410"/>
            <p:cNvSpPr>
              <a:spLocks noChangeShapeType="1"/>
            </p:cNvSpPr>
            <p:nvPr/>
          </p:nvSpPr>
          <p:spPr bwMode="auto">
            <a:xfrm flipV="1">
              <a:off x="1394" y="1514"/>
              <a:ext cx="1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8" name="Line 411"/>
            <p:cNvSpPr>
              <a:spLocks noChangeShapeType="1"/>
            </p:cNvSpPr>
            <p:nvPr/>
          </p:nvSpPr>
          <p:spPr bwMode="auto">
            <a:xfrm>
              <a:off x="576" y="2752"/>
              <a:ext cx="703" cy="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9" name="Line 412"/>
            <p:cNvSpPr>
              <a:spLocks noChangeShapeType="1"/>
            </p:cNvSpPr>
            <p:nvPr/>
          </p:nvSpPr>
          <p:spPr bwMode="auto">
            <a:xfrm>
              <a:off x="1279" y="2755"/>
              <a:ext cx="18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0" name="Line 413"/>
            <p:cNvSpPr>
              <a:spLocks noChangeShapeType="1"/>
            </p:cNvSpPr>
            <p:nvPr/>
          </p:nvSpPr>
          <p:spPr bwMode="auto">
            <a:xfrm>
              <a:off x="718" y="2755"/>
              <a:ext cx="19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1" name="Line 414"/>
            <p:cNvSpPr>
              <a:spLocks noChangeShapeType="1"/>
            </p:cNvSpPr>
            <p:nvPr/>
          </p:nvSpPr>
          <p:spPr bwMode="auto">
            <a:xfrm flipH="1">
              <a:off x="861" y="2613"/>
              <a:ext cx="468" cy="1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2" name="Line 415"/>
            <p:cNvSpPr>
              <a:spLocks noChangeShapeType="1"/>
            </p:cNvSpPr>
            <p:nvPr/>
          </p:nvSpPr>
          <p:spPr bwMode="auto">
            <a:xfrm flipV="1">
              <a:off x="1380" y="2116"/>
              <a:ext cx="2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3" name="Rectangle 416"/>
            <p:cNvSpPr>
              <a:spLocks noChangeArrowheads="1"/>
            </p:cNvSpPr>
            <p:nvPr/>
          </p:nvSpPr>
          <p:spPr bwMode="auto">
            <a:xfrm>
              <a:off x="743" y="2776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74" name="Rectangle 417"/>
            <p:cNvSpPr>
              <a:spLocks noChangeArrowheads="1"/>
            </p:cNvSpPr>
            <p:nvPr/>
          </p:nvSpPr>
          <p:spPr bwMode="auto">
            <a:xfrm>
              <a:off x="936" y="2769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75" name="Rectangle 418"/>
            <p:cNvSpPr>
              <a:spLocks noChangeArrowheads="1"/>
            </p:cNvSpPr>
            <p:nvPr/>
          </p:nvSpPr>
          <p:spPr bwMode="auto">
            <a:xfrm>
              <a:off x="1133" y="2769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76" name="Rectangle 419"/>
            <p:cNvSpPr>
              <a:spLocks noChangeArrowheads="1"/>
            </p:cNvSpPr>
            <p:nvPr/>
          </p:nvSpPr>
          <p:spPr bwMode="auto">
            <a:xfrm>
              <a:off x="1304" y="2769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77" name="Rectangle 420"/>
            <p:cNvSpPr>
              <a:spLocks noChangeArrowheads="1"/>
            </p:cNvSpPr>
            <p:nvPr/>
          </p:nvSpPr>
          <p:spPr bwMode="auto">
            <a:xfrm>
              <a:off x="1497" y="2774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78" name="Rectangle 421"/>
            <p:cNvSpPr>
              <a:spLocks noChangeArrowheads="1"/>
            </p:cNvSpPr>
            <p:nvPr/>
          </p:nvSpPr>
          <p:spPr bwMode="auto">
            <a:xfrm>
              <a:off x="1532" y="1062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79" name="Rectangle 422"/>
            <p:cNvSpPr>
              <a:spLocks noChangeArrowheads="1"/>
            </p:cNvSpPr>
            <p:nvPr/>
          </p:nvSpPr>
          <p:spPr bwMode="auto">
            <a:xfrm>
              <a:off x="1345" y="1080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7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80" name="Rectangle 423"/>
            <p:cNvSpPr>
              <a:spLocks noChangeArrowheads="1"/>
            </p:cNvSpPr>
            <p:nvPr/>
          </p:nvSpPr>
          <p:spPr bwMode="auto">
            <a:xfrm>
              <a:off x="1148" y="1080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8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81" name="Rectangle 424"/>
            <p:cNvSpPr>
              <a:spLocks noChangeArrowheads="1"/>
            </p:cNvSpPr>
            <p:nvPr/>
          </p:nvSpPr>
          <p:spPr bwMode="auto">
            <a:xfrm>
              <a:off x="959" y="1078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9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82" name="Line 425"/>
            <p:cNvSpPr>
              <a:spLocks noChangeShapeType="1"/>
            </p:cNvSpPr>
            <p:nvPr/>
          </p:nvSpPr>
          <p:spPr bwMode="auto">
            <a:xfrm flipV="1">
              <a:off x="1487" y="963"/>
              <a:ext cx="1" cy="29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3" name="Line 426"/>
            <p:cNvSpPr>
              <a:spLocks noChangeShapeType="1"/>
            </p:cNvSpPr>
            <p:nvPr/>
          </p:nvSpPr>
          <p:spPr bwMode="auto">
            <a:xfrm>
              <a:off x="910" y="967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4" name="Line 427"/>
            <p:cNvSpPr>
              <a:spLocks noChangeShapeType="1"/>
            </p:cNvSpPr>
            <p:nvPr/>
          </p:nvSpPr>
          <p:spPr bwMode="auto">
            <a:xfrm>
              <a:off x="1309" y="967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5" name="Rectangle 428"/>
            <p:cNvSpPr>
              <a:spLocks noChangeArrowheads="1"/>
            </p:cNvSpPr>
            <p:nvPr/>
          </p:nvSpPr>
          <p:spPr bwMode="auto">
            <a:xfrm>
              <a:off x="720" y="1082"/>
              <a:ext cx="12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10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86" name="Rectangle 429"/>
            <p:cNvSpPr>
              <a:spLocks noChangeArrowheads="1"/>
            </p:cNvSpPr>
            <p:nvPr/>
          </p:nvSpPr>
          <p:spPr bwMode="auto">
            <a:xfrm>
              <a:off x="1257" y="730"/>
              <a:ext cx="8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87" name="Rectangle 430"/>
            <p:cNvSpPr>
              <a:spLocks noChangeArrowheads="1"/>
            </p:cNvSpPr>
            <p:nvPr/>
          </p:nvSpPr>
          <p:spPr bwMode="auto">
            <a:xfrm>
              <a:off x="1459" y="745"/>
              <a:ext cx="9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88" name="Rectangle 431"/>
            <p:cNvSpPr>
              <a:spLocks noChangeArrowheads="1"/>
            </p:cNvSpPr>
            <p:nvPr/>
          </p:nvSpPr>
          <p:spPr bwMode="auto">
            <a:xfrm>
              <a:off x="873" y="744"/>
              <a:ext cx="5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89" name="Rectangle 432"/>
            <p:cNvSpPr>
              <a:spLocks noChangeArrowheads="1"/>
            </p:cNvSpPr>
            <p:nvPr/>
          </p:nvSpPr>
          <p:spPr bwMode="auto">
            <a:xfrm>
              <a:off x="646" y="717"/>
              <a:ext cx="9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90" name="Rectangle 433"/>
            <p:cNvSpPr>
              <a:spLocks noChangeArrowheads="1"/>
            </p:cNvSpPr>
            <p:nvPr/>
          </p:nvSpPr>
          <p:spPr bwMode="auto">
            <a:xfrm>
              <a:off x="944" y="2969"/>
              <a:ext cx="2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91" name="Rectangle 434"/>
            <p:cNvSpPr>
              <a:spLocks noChangeArrowheads="1"/>
            </p:cNvSpPr>
            <p:nvPr/>
          </p:nvSpPr>
          <p:spPr bwMode="auto">
            <a:xfrm>
              <a:off x="947" y="901"/>
              <a:ext cx="2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92" name="Rectangle 435"/>
            <p:cNvSpPr>
              <a:spLocks noChangeArrowheads="1"/>
            </p:cNvSpPr>
            <p:nvPr/>
          </p:nvSpPr>
          <p:spPr bwMode="auto">
            <a:xfrm>
              <a:off x="1031" y="1270"/>
              <a:ext cx="5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93" name="Rectangle 436"/>
            <p:cNvSpPr>
              <a:spLocks noChangeArrowheads="1"/>
            </p:cNvSpPr>
            <p:nvPr/>
          </p:nvSpPr>
          <p:spPr bwMode="auto">
            <a:xfrm>
              <a:off x="1427" y="1648"/>
              <a:ext cx="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94" name="Rectangle 437"/>
            <p:cNvSpPr>
              <a:spLocks noChangeArrowheads="1"/>
            </p:cNvSpPr>
            <p:nvPr/>
          </p:nvSpPr>
          <p:spPr bwMode="auto">
            <a:xfrm>
              <a:off x="1425" y="2227"/>
              <a:ext cx="5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95" name="Rectangle 438"/>
            <p:cNvSpPr>
              <a:spLocks noChangeArrowheads="1"/>
            </p:cNvSpPr>
            <p:nvPr/>
          </p:nvSpPr>
          <p:spPr bwMode="auto">
            <a:xfrm>
              <a:off x="668" y="2200"/>
              <a:ext cx="5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96" name="Rectangle 439"/>
            <p:cNvSpPr>
              <a:spLocks noChangeArrowheads="1"/>
            </p:cNvSpPr>
            <p:nvPr/>
          </p:nvSpPr>
          <p:spPr bwMode="auto">
            <a:xfrm>
              <a:off x="658" y="1655"/>
              <a:ext cx="3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12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97" name="Line 440"/>
            <p:cNvSpPr>
              <a:spLocks noChangeShapeType="1"/>
            </p:cNvSpPr>
            <p:nvPr/>
          </p:nvSpPr>
          <p:spPr bwMode="auto">
            <a:xfrm flipV="1">
              <a:off x="811" y="1514"/>
              <a:ext cx="1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798" name="Group 441"/>
            <p:cNvGrpSpPr/>
            <p:nvPr/>
          </p:nvGrpSpPr>
          <p:grpSpPr bwMode="auto">
            <a:xfrm>
              <a:off x="696" y="2736"/>
              <a:ext cx="770" cy="384"/>
              <a:chOff x="958" y="2544"/>
              <a:chExt cx="743" cy="288"/>
            </a:xfrm>
          </p:grpSpPr>
          <p:sp>
            <p:nvSpPr>
              <p:cNvPr id="30858" name="Line 442"/>
              <p:cNvSpPr>
                <a:spLocks noChangeShapeType="1"/>
              </p:cNvSpPr>
              <p:nvPr/>
            </p:nvSpPr>
            <p:spPr bwMode="auto">
              <a:xfrm flipV="1">
                <a:off x="1519" y="2560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9" name="Line 443"/>
              <p:cNvSpPr>
                <a:spLocks noChangeShapeType="1"/>
              </p:cNvSpPr>
              <p:nvPr/>
            </p:nvSpPr>
            <p:spPr bwMode="auto">
              <a:xfrm flipV="1">
                <a:off x="1700" y="2544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60" name="Line 444"/>
              <p:cNvSpPr>
                <a:spLocks noChangeShapeType="1"/>
              </p:cNvSpPr>
              <p:nvPr/>
            </p:nvSpPr>
            <p:spPr bwMode="auto">
              <a:xfrm flipV="1">
                <a:off x="958" y="2560"/>
                <a:ext cx="1" cy="25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61" name="Line 445"/>
              <p:cNvSpPr>
                <a:spLocks noChangeShapeType="1"/>
              </p:cNvSpPr>
              <p:nvPr/>
            </p:nvSpPr>
            <p:spPr bwMode="auto">
              <a:xfrm>
                <a:off x="1152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0799" name="Line 446"/>
            <p:cNvSpPr>
              <a:spLocks noChangeShapeType="1"/>
            </p:cNvSpPr>
            <p:nvPr/>
          </p:nvSpPr>
          <p:spPr bwMode="auto">
            <a:xfrm>
              <a:off x="1104" y="2739"/>
              <a:ext cx="0" cy="28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800" name="Line 447"/>
            <p:cNvSpPr>
              <a:spLocks noChangeShapeType="1"/>
            </p:cNvSpPr>
            <p:nvPr/>
          </p:nvSpPr>
          <p:spPr bwMode="auto">
            <a:xfrm>
              <a:off x="2496" y="950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1" name="Line 448"/>
            <p:cNvSpPr>
              <a:spLocks noChangeShapeType="1"/>
            </p:cNvSpPr>
            <p:nvPr/>
          </p:nvSpPr>
          <p:spPr bwMode="auto">
            <a:xfrm flipV="1">
              <a:off x="2496" y="1051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2" name="Line 449"/>
            <p:cNvSpPr>
              <a:spLocks noChangeShapeType="1"/>
            </p:cNvSpPr>
            <p:nvPr/>
          </p:nvSpPr>
          <p:spPr bwMode="auto">
            <a:xfrm flipV="1">
              <a:off x="2503" y="2949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3" name="Line 450"/>
            <p:cNvSpPr>
              <a:spLocks noChangeShapeType="1"/>
            </p:cNvSpPr>
            <p:nvPr/>
          </p:nvSpPr>
          <p:spPr bwMode="auto">
            <a:xfrm flipV="1">
              <a:off x="2503" y="2848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4" name="Line 451"/>
            <p:cNvSpPr>
              <a:spLocks noChangeShapeType="1"/>
            </p:cNvSpPr>
            <p:nvPr/>
          </p:nvSpPr>
          <p:spPr bwMode="auto">
            <a:xfrm flipV="1">
              <a:off x="2508" y="2325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5" name="Line 452"/>
            <p:cNvSpPr>
              <a:spLocks noChangeShapeType="1"/>
            </p:cNvSpPr>
            <p:nvPr/>
          </p:nvSpPr>
          <p:spPr bwMode="auto">
            <a:xfrm flipV="1">
              <a:off x="2508" y="2425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6" name="Line 453"/>
            <p:cNvSpPr>
              <a:spLocks noChangeShapeType="1"/>
            </p:cNvSpPr>
            <p:nvPr/>
          </p:nvSpPr>
          <p:spPr bwMode="auto">
            <a:xfrm flipV="1">
              <a:off x="2506" y="2049"/>
              <a:ext cx="2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7" name="Line 454"/>
            <p:cNvSpPr>
              <a:spLocks noChangeShapeType="1"/>
            </p:cNvSpPr>
            <p:nvPr/>
          </p:nvSpPr>
          <p:spPr bwMode="auto">
            <a:xfrm flipV="1">
              <a:off x="2506" y="2150"/>
              <a:ext cx="2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8" name="Line 455"/>
            <p:cNvSpPr>
              <a:spLocks noChangeShapeType="1"/>
            </p:cNvSpPr>
            <p:nvPr/>
          </p:nvSpPr>
          <p:spPr bwMode="auto">
            <a:xfrm flipV="1">
              <a:off x="2505" y="1513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9" name="Line 456"/>
            <p:cNvSpPr>
              <a:spLocks noChangeShapeType="1"/>
            </p:cNvSpPr>
            <p:nvPr/>
          </p:nvSpPr>
          <p:spPr bwMode="auto">
            <a:xfrm flipV="1">
              <a:off x="2505" y="1613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0" name="Line 457"/>
            <p:cNvSpPr>
              <a:spLocks noChangeShapeType="1"/>
            </p:cNvSpPr>
            <p:nvPr/>
          </p:nvSpPr>
          <p:spPr bwMode="auto">
            <a:xfrm flipV="1">
              <a:off x="2504" y="1250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1" name="Line 458"/>
            <p:cNvSpPr>
              <a:spLocks noChangeShapeType="1"/>
            </p:cNvSpPr>
            <p:nvPr/>
          </p:nvSpPr>
          <p:spPr bwMode="auto">
            <a:xfrm flipV="1">
              <a:off x="2504" y="1350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2" name="Line 459"/>
            <p:cNvSpPr>
              <a:spLocks noChangeShapeType="1"/>
            </p:cNvSpPr>
            <p:nvPr/>
          </p:nvSpPr>
          <p:spPr bwMode="auto">
            <a:xfrm flipV="1">
              <a:off x="2505" y="2586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3" name="Line 460"/>
            <p:cNvSpPr>
              <a:spLocks noChangeShapeType="1"/>
            </p:cNvSpPr>
            <p:nvPr/>
          </p:nvSpPr>
          <p:spPr bwMode="auto">
            <a:xfrm flipV="1">
              <a:off x="2505" y="2687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4" name="Line 461"/>
            <p:cNvSpPr>
              <a:spLocks noChangeShapeType="1"/>
            </p:cNvSpPr>
            <p:nvPr/>
          </p:nvSpPr>
          <p:spPr bwMode="auto">
            <a:xfrm flipV="1">
              <a:off x="2503" y="1799"/>
              <a:ext cx="1" cy="10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5" name="Line 462"/>
            <p:cNvSpPr>
              <a:spLocks noChangeShapeType="1"/>
            </p:cNvSpPr>
            <p:nvPr/>
          </p:nvSpPr>
          <p:spPr bwMode="auto">
            <a:xfrm flipV="1">
              <a:off x="2503" y="1901"/>
              <a:ext cx="1" cy="99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6" name="Freeform 463"/>
            <p:cNvSpPr/>
            <p:nvPr/>
          </p:nvSpPr>
          <p:spPr bwMode="auto">
            <a:xfrm>
              <a:off x="2508" y="948"/>
              <a:ext cx="178" cy="130"/>
            </a:xfrm>
            <a:custGeom>
              <a:avLst/>
              <a:gdLst>
                <a:gd name="T0" fmla="*/ 46 w 686"/>
                <a:gd name="T1" fmla="*/ 31 h 552"/>
                <a:gd name="T2" fmla="*/ 46 w 686"/>
                <a:gd name="T3" fmla="*/ 0 h 552"/>
                <a:gd name="T4" fmla="*/ 0 w 686"/>
                <a:gd name="T5" fmla="*/ 26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17" name="Freeform 464"/>
            <p:cNvSpPr/>
            <p:nvPr/>
          </p:nvSpPr>
          <p:spPr bwMode="auto">
            <a:xfrm>
              <a:off x="2508" y="1059"/>
              <a:ext cx="178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18" name="Freeform 465"/>
            <p:cNvSpPr/>
            <p:nvPr/>
          </p:nvSpPr>
          <p:spPr bwMode="auto">
            <a:xfrm>
              <a:off x="2515" y="2845"/>
              <a:ext cx="176" cy="131"/>
            </a:xfrm>
            <a:custGeom>
              <a:avLst/>
              <a:gdLst>
                <a:gd name="T0" fmla="*/ 45 w 686"/>
                <a:gd name="T1" fmla="*/ 31 h 553"/>
                <a:gd name="T2" fmla="*/ 45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19" name="Freeform 466"/>
            <p:cNvSpPr/>
            <p:nvPr/>
          </p:nvSpPr>
          <p:spPr bwMode="auto">
            <a:xfrm>
              <a:off x="2515" y="2957"/>
              <a:ext cx="176" cy="100"/>
            </a:xfrm>
            <a:custGeom>
              <a:avLst/>
              <a:gdLst>
                <a:gd name="T0" fmla="*/ 0 w 686"/>
                <a:gd name="T1" fmla="*/ 0 h 422"/>
                <a:gd name="T2" fmla="*/ 45 w 686"/>
                <a:gd name="T3" fmla="*/ 24 h 422"/>
                <a:gd name="T4" fmla="*/ 45 w 686"/>
                <a:gd name="T5" fmla="*/ 5 h 422"/>
                <a:gd name="T6" fmla="*/ 0 60000 65536"/>
                <a:gd name="T7" fmla="*/ 0 60000 65536"/>
                <a:gd name="T8" fmla="*/ 0 60000 65536"/>
                <a:gd name="T9" fmla="*/ 0 w 686"/>
                <a:gd name="T10" fmla="*/ 0 h 422"/>
                <a:gd name="T11" fmla="*/ 686 w 686"/>
                <a:gd name="T12" fmla="*/ 422 h 4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2">
                  <a:moveTo>
                    <a:pt x="0" y="0"/>
                  </a:moveTo>
                  <a:lnTo>
                    <a:pt x="686" y="422"/>
                  </a:lnTo>
                  <a:lnTo>
                    <a:pt x="686" y="79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0" name="Freeform 467"/>
            <p:cNvSpPr/>
            <p:nvPr/>
          </p:nvSpPr>
          <p:spPr bwMode="auto">
            <a:xfrm>
              <a:off x="2520" y="2433"/>
              <a:ext cx="176" cy="101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4 h 423"/>
                <a:gd name="T4" fmla="*/ 45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1" name="Freeform 468"/>
            <p:cNvSpPr/>
            <p:nvPr/>
          </p:nvSpPr>
          <p:spPr bwMode="auto">
            <a:xfrm>
              <a:off x="2520" y="2321"/>
              <a:ext cx="176" cy="131"/>
            </a:xfrm>
            <a:custGeom>
              <a:avLst/>
              <a:gdLst>
                <a:gd name="T0" fmla="*/ 45 w 686"/>
                <a:gd name="T1" fmla="*/ 31 h 552"/>
                <a:gd name="T2" fmla="*/ 45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2" name="Freeform 469"/>
            <p:cNvSpPr/>
            <p:nvPr/>
          </p:nvSpPr>
          <p:spPr bwMode="auto">
            <a:xfrm>
              <a:off x="2518" y="2158"/>
              <a:ext cx="178" cy="100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4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3" name="Freeform 470"/>
            <p:cNvSpPr/>
            <p:nvPr/>
          </p:nvSpPr>
          <p:spPr bwMode="auto">
            <a:xfrm>
              <a:off x="2518" y="2045"/>
              <a:ext cx="178" cy="131"/>
            </a:xfrm>
            <a:custGeom>
              <a:avLst/>
              <a:gdLst>
                <a:gd name="T0" fmla="*/ 46 w 686"/>
                <a:gd name="T1" fmla="*/ 31 h 552"/>
                <a:gd name="T2" fmla="*/ 46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4" name="Freeform 471"/>
            <p:cNvSpPr/>
            <p:nvPr/>
          </p:nvSpPr>
          <p:spPr bwMode="auto">
            <a:xfrm>
              <a:off x="2517" y="1621"/>
              <a:ext cx="177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5" name="Freeform 472"/>
            <p:cNvSpPr/>
            <p:nvPr/>
          </p:nvSpPr>
          <p:spPr bwMode="auto">
            <a:xfrm>
              <a:off x="2517" y="1509"/>
              <a:ext cx="177" cy="131"/>
            </a:xfrm>
            <a:custGeom>
              <a:avLst/>
              <a:gdLst>
                <a:gd name="T0" fmla="*/ 46 w 686"/>
                <a:gd name="T1" fmla="*/ 31 h 553"/>
                <a:gd name="T2" fmla="*/ 46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6" name="Freeform 473"/>
            <p:cNvSpPr/>
            <p:nvPr/>
          </p:nvSpPr>
          <p:spPr bwMode="auto">
            <a:xfrm>
              <a:off x="2516" y="1358"/>
              <a:ext cx="176" cy="101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4 h 423"/>
                <a:gd name="T4" fmla="*/ 45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7" name="Freeform 474"/>
            <p:cNvSpPr/>
            <p:nvPr/>
          </p:nvSpPr>
          <p:spPr bwMode="auto">
            <a:xfrm>
              <a:off x="2516" y="1247"/>
              <a:ext cx="176" cy="130"/>
            </a:xfrm>
            <a:custGeom>
              <a:avLst/>
              <a:gdLst>
                <a:gd name="T0" fmla="*/ 45 w 686"/>
                <a:gd name="T1" fmla="*/ 31 h 553"/>
                <a:gd name="T2" fmla="*/ 45 w 686"/>
                <a:gd name="T3" fmla="*/ 0 h 553"/>
                <a:gd name="T4" fmla="*/ 0 w 686"/>
                <a:gd name="T5" fmla="*/ 26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8" name="Freeform 475"/>
            <p:cNvSpPr/>
            <p:nvPr/>
          </p:nvSpPr>
          <p:spPr bwMode="auto">
            <a:xfrm>
              <a:off x="2517" y="2695"/>
              <a:ext cx="177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29" name="Freeform 476"/>
            <p:cNvSpPr/>
            <p:nvPr/>
          </p:nvSpPr>
          <p:spPr bwMode="auto">
            <a:xfrm>
              <a:off x="2517" y="2583"/>
              <a:ext cx="177" cy="131"/>
            </a:xfrm>
            <a:custGeom>
              <a:avLst/>
              <a:gdLst>
                <a:gd name="T0" fmla="*/ 46 w 686"/>
                <a:gd name="T1" fmla="*/ 31 h 553"/>
                <a:gd name="T2" fmla="*/ 46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30" name="Freeform 477"/>
            <p:cNvSpPr/>
            <p:nvPr/>
          </p:nvSpPr>
          <p:spPr bwMode="auto">
            <a:xfrm>
              <a:off x="2515" y="1909"/>
              <a:ext cx="176" cy="99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3 h 423"/>
                <a:gd name="T4" fmla="*/ 45 w 686"/>
                <a:gd name="T5" fmla="*/ 4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31" name="Freeform 478"/>
            <p:cNvSpPr/>
            <p:nvPr/>
          </p:nvSpPr>
          <p:spPr bwMode="auto">
            <a:xfrm>
              <a:off x="2515" y="1796"/>
              <a:ext cx="176" cy="131"/>
            </a:xfrm>
            <a:custGeom>
              <a:avLst/>
              <a:gdLst>
                <a:gd name="T0" fmla="*/ 45 w 686"/>
                <a:gd name="T1" fmla="*/ 31 h 552"/>
                <a:gd name="T2" fmla="*/ 45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0832" name="Rectangle 479"/>
            <p:cNvSpPr>
              <a:spLocks noChangeArrowheads="1"/>
            </p:cNvSpPr>
            <p:nvPr/>
          </p:nvSpPr>
          <p:spPr bwMode="auto">
            <a:xfrm>
              <a:off x="1968" y="3216"/>
              <a:ext cx="2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16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30833" name="Group 480"/>
            <p:cNvGrpSpPr/>
            <p:nvPr/>
          </p:nvGrpSpPr>
          <p:grpSpPr bwMode="auto">
            <a:xfrm>
              <a:off x="2081" y="1056"/>
              <a:ext cx="415" cy="1932"/>
              <a:chOff x="2081" y="1083"/>
              <a:chExt cx="487" cy="2049"/>
            </a:xfrm>
          </p:grpSpPr>
          <p:sp>
            <p:nvSpPr>
              <p:cNvPr id="30836" name="Freeform 481"/>
              <p:cNvSpPr/>
              <p:nvPr/>
            </p:nvSpPr>
            <p:spPr bwMode="auto">
              <a:xfrm>
                <a:off x="2092" y="1352"/>
                <a:ext cx="50" cy="53"/>
              </a:xfrm>
              <a:custGeom>
                <a:avLst/>
                <a:gdLst>
                  <a:gd name="T0" fmla="*/ 3 w 246"/>
                  <a:gd name="T1" fmla="*/ 1 h 264"/>
                  <a:gd name="T2" fmla="*/ 3 w 246"/>
                  <a:gd name="T3" fmla="*/ 1 h 264"/>
                  <a:gd name="T4" fmla="*/ 2 w 246"/>
                  <a:gd name="T5" fmla="*/ 1 h 264"/>
                  <a:gd name="T6" fmla="*/ 1 w 246"/>
                  <a:gd name="T7" fmla="*/ 2 h 264"/>
                  <a:gd name="T8" fmla="*/ 0 w 246"/>
                  <a:gd name="T9" fmla="*/ 3 h 264"/>
                  <a:gd name="T10" fmla="*/ 0 w 246"/>
                  <a:gd name="T11" fmla="*/ 5 h 264"/>
                  <a:gd name="T12" fmla="*/ 0 w 246"/>
                  <a:gd name="T13" fmla="*/ 5 h 264"/>
                  <a:gd name="T14" fmla="*/ 0 w 246"/>
                  <a:gd name="T15" fmla="*/ 6 h 264"/>
                  <a:gd name="T16" fmla="*/ 0 w 246"/>
                  <a:gd name="T17" fmla="*/ 7 h 264"/>
                  <a:gd name="T18" fmla="*/ 0 w 246"/>
                  <a:gd name="T19" fmla="*/ 7 h 264"/>
                  <a:gd name="T20" fmla="*/ 0 w 246"/>
                  <a:gd name="T21" fmla="*/ 8 h 264"/>
                  <a:gd name="T22" fmla="*/ 1 w 246"/>
                  <a:gd name="T23" fmla="*/ 8 h 264"/>
                  <a:gd name="T24" fmla="*/ 1 w 246"/>
                  <a:gd name="T25" fmla="*/ 9 h 264"/>
                  <a:gd name="T26" fmla="*/ 2 w 246"/>
                  <a:gd name="T27" fmla="*/ 9 h 264"/>
                  <a:gd name="T28" fmla="*/ 2 w 246"/>
                  <a:gd name="T29" fmla="*/ 10 h 264"/>
                  <a:gd name="T30" fmla="*/ 3 w 246"/>
                  <a:gd name="T31" fmla="*/ 10 h 264"/>
                  <a:gd name="T32" fmla="*/ 3 w 246"/>
                  <a:gd name="T33" fmla="*/ 10 h 264"/>
                  <a:gd name="T34" fmla="*/ 4 w 246"/>
                  <a:gd name="T35" fmla="*/ 11 h 264"/>
                  <a:gd name="T36" fmla="*/ 5 w 246"/>
                  <a:gd name="T37" fmla="*/ 11 h 264"/>
                  <a:gd name="T38" fmla="*/ 6 w 246"/>
                  <a:gd name="T39" fmla="*/ 11 h 264"/>
                  <a:gd name="T40" fmla="*/ 6 w 246"/>
                  <a:gd name="T41" fmla="*/ 10 h 264"/>
                  <a:gd name="T42" fmla="*/ 7 w 246"/>
                  <a:gd name="T43" fmla="*/ 10 h 264"/>
                  <a:gd name="T44" fmla="*/ 7 w 246"/>
                  <a:gd name="T45" fmla="*/ 10 h 264"/>
                  <a:gd name="T46" fmla="*/ 8 w 246"/>
                  <a:gd name="T47" fmla="*/ 10 h 264"/>
                  <a:gd name="T48" fmla="*/ 8 w 246"/>
                  <a:gd name="T49" fmla="*/ 10 h 264"/>
                  <a:gd name="T50" fmla="*/ 9 w 246"/>
                  <a:gd name="T51" fmla="*/ 9 h 264"/>
                  <a:gd name="T52" fmla="*/ 10 w 246"/>
                  <a:gd name="T53" fmla="*/ 8 h 264"/>
                  <a:gd name="T54" fmla="*/ 10 w 246"/>
                  <a:gd name="T55" fmla="*/ 8 h 264"/>
                  <a:gd name="T56" fmla="*/ 10 w 246"/>
                  <a:gd name="T57" fmla="*/ 8 h 264"/>
                  <a:gd name="T58" fmla="*/ 10 w 246"/>
                  <a:gd name="T59" fmla="*/ 8 h 264"/>
                  <a:gd name="T60" fmla="*/ 10 w 246"/>
                  <a:gd name="T61" fmla="*/ 7 h 264"/>
                  <a:gd name="T62" fmla="*/ 10 w 246"/>
                  <a:gd name="T63" fmla="*/ 7 h 264"/>
                  <a:gd name="T64" fmla="*/ 10 w 246"/>
                  <a:gd name="T65" fmla="*/ 6 h 264"/>
                  <a:gd name="T66" fmla="*/ 10 w 246"/>
                  <a:gd name="T67" fmla="*/ 4 h 264"/>
                  <a:gd name="T68" fmla="*/ 10 w 246"/>
                  <a:gd name="T69" fmla="*/ 3 h 264"/>
                  <a:gd name="T70" fmla="*/ 10 w 246"/>
                  <a:gd name="T71" fmla="*/ 3 h 264"/>
                  <a:gd name="T72" fmla="*/ 9 w 246"/>
                  <a:gd name="T73" fmla="*/ 2 h 264"/>
                  <a:gd name="T74" fmla="*/ 8 w 246"/>
                  <a:gd name="T75" fmla="*/ 1 h 264"/>
                  <a:gd name="T76" fmla="*/ 8 w 246"/>
                  <a:gd name="T77" fmla="*/ 1 h 264"/>
                  <a:gd name="T78" fmla="*/ 7 w 246"/>
                  <a:gd name="T79" fmla="*/ 1 h 264"/>
                  <a:gd name="T80" fmla="*/ 6 w 246"/>
                  <a:gd name="T81" fmla="*/ 0 h 264"/>
                  <a:gd name="T82" fmla="*/ 5 w 246"/>
                  <a:gd name="T83" fmla="*/ 0 h 264"/>
                  <a:gd name="T84" fmla="*/ 4 w 246"/>
                  <a:gd name="T85" fmla="*/ 0 h 264"/>
                  <a:gd name="T86" fmla="*/ 3 w 246"/>
                  <a:gd name="T87" fmla="*/ 1 h 2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46"/>
                  <a:gd name="T133" fmla="*/ 0 h 264"/>
                  <a:gd name="T134" fmla="*/ 246 w 246"/>
                  <a:gd name="T135" fmla="*/ 264 h 26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46" h="264">
                    <a:moveTo>
                      <a:pt x="77" y="14"/>
                    </a:moveTo>
                    <a:lnTo>
                      <a:pt x="65" y="18"/>
                    </a:lnTo>
                    <a:lnTo>
                      <a:pt x="43" y="26"/>
                    </a:lnTo>
                    <a:lnTo>
                      <a:pt x="23" y="39"/>
                    </a:lnTo>
                    <a:lnTo>
                      <a:pt x="11" y="77"/>
                    </a:lnTo>
                    <a:lnTo>
                      <a:pt x="3" y="118"/>
                    </a:lnTo>
                    <a:lnTo>
                      <a:pt x="0" y="134"/>
                    </a:lnTo>
                    <a:lnTo>
                      <a:pt x="0" y="151"/>
                    </a:lnTo>
                    <a:lnTo>
                      <a:pt x="1" y="166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10"/>
                    </a:lnTo>
                    <a:lnTo>
                      <a:pt x="26" y="222"/>
                    </a:lnTo>
                    <a:lnTo>
                      <a:pt x="37" y="236"/>
                    </a:lnTo>
                    <a:lnTo>
                      <a:pt x="60" y="247"/>
                    </a:lnTo>
                    <a:lnTo>
                      <a:pt x="71" y="252"/>
                    </a:lnTo>
                    <a:lnTo>
                      <a:pt x="83" y="256"/>
                    </a:lnTo>
                    <a:lnTo>
                      <a:pt x="106" y="262"/>
                    </a:lnTo>
                    <a:lnTo>
                      <a:pt x="129" y="264"/>
                    </a:lnTo>
                    <a:lnTo>
                      <a:pt x="140" y="262"/>
                    </a:lnTo>
                    <a:lnTo>
                      <a:pt x="153" y="260"/>
                    </a:lnTo>
                    <a:lnTo>
                      <a:pt x="164" y="256"/>
                    </a:lnTo>
                    <a:lnTo>
                      <a:pt x="176" y="252"/>
                    </a:lnTo>
                    <a:lnTo>
                      <a:pt x="187" y="245"/>
                    </a:lnTo>
                    <a:lnTo>
                      <a:pt x="198" y="238"/>
                    </a:lnTo>
                    <a:lnTo>
                      <a:pt x="221" y="222"/>
                    </a:lnTo>
                    <a:lnTo>
                      <a:pt x="229" y="202"/>
                    </a:lnTo>
                    <a:lnTo>
                      <a:pt x="229" y="199"/>
                    </a:lnTo>
                    <a:lnTo>
                      <a:pt x="230" y="196"/>
                    </a:lnTo>
                    <a:lnTo>
                      <a:pt x="232" y="192"/>
                    </a:lnTo>
                    <a:lnTo>
                      <a:pt x="237" y="183"/>
                    </a:lnTo>
                    <a:lnTo>
                      <a:pt x="242" y="162"/>
                    </a:lnTo>
                    <a:lnTo>
                      <a:pt x="246" y="142"/>
                    </a:lnTo>
                    <a:lnTo>
                      <a:pt x="243" y="103"/>
                    </a:lnTo>
                    <a:lnTo>
                      <a:pt x="240" y="83"/>
                    </a:lnTo>
                    <a:lnTo>
                      <a:pt x="235" y="65"/>
                    </a:lnTo>
                    <a:lnTo>
                      <a:pt x="219" y="48"/>
                    </a:lnTo>
                    <a:lnTo>
                      <a:pt x="204" y="34"/>
                    </a:lnTo>
                    <a:lnTo>
                      <a:pt x="185" y="23"/>
                    </a:lnTo>
                    <a:lnTo>
                      <a:pt x="167" y="14"/>
                    </a:lnTo>
                    <a:lnTo>
                      <a:pt x="148" y="6"/>
                    </a:lnTo>
                    <a:lnTo>
                      <a:pt x="129" y="0"/>
                    </a:lnTo>
                    <a:lnTo>
                      <a:pt x="102" y="6"/>
                    </a:lnTo>
                    <a:lnTo>
                      <a:pt x="77" y="14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0837" name="Freeform 482"/>
              <p:cNvSpPr/>
              <p:nvPr/>
            </p:nvSpPr>
            <p:spPr bwMode="auto">
              <a:xfrm>
                <a:off x="2092" y="1615"/>
                <a:ext cx="50" cy="53"/>
              </a:xfrm>
              <a:custGeom>
                <a:avLst/>
                <a:gdLst>
                  <a:gd name="T0" fmla="*/ 10 w 246"/>
                  <a:gd name="T1" fmla="*/ 3 h 267"/>
                  <a:gd name="T2" fmla="*/ 9 w 246"/>
                  <a:gd name="T3" fmla="*/ 2 h 267"/>
                  <a:gd name="T4" fmla="*/ 8 w 246"/>
                  <a:gd name="T5" fmla="*/ 1 h 267"/>
                  <a:gd name="T6" fmla="*/ 8 w 246"/>
                  <a:gd name="T7" fmla="*/ 1 h 267"/>
                  <a:gd name="T8" fmla="*/ 7 w 246"/>
                  <a:gd name="T9" fmla="*/ 1 h 267"/>
                  <a:gd name="T10" fmla="*/ 6 w 246"/>
                  <a:gd name="T11" fmla="*/ 0 h 267"/>
                  <a:gd name="T12" fmla="*/ 5 w 246"/>
                  <a:gd name="T13" fmla="*/ 0 h 267"/>
                  <a:gd name="T14" fmla="*/ 4 w 246"/>
                  <a:gd name="T15" fmla="*/ 0 h 267"/>
                  <a:gd name="T16" fmla="*/ 3 w 246"/>
                  <a:gd name="T17" fmla="*/ 1 h 267"/>
                  <a:gd name="T18" fmla="*/ 3 w 246"/>
                  <a:gd name="T19" fmla="*/ 1 h 267"/>
                  <a:gd name="T20" fmla="*/ 2 w 246"/>
                  <a:gd name="T21" fmla="*/ 1 h 267"/>
                  <a:gd name="T22" fmla="*/ 1 w 246"/>
                  <a:gd name="T23" fmla="*/ 2 h 267"/>
                  <a:gd name="T24" fmla="*/ 1 w 246"/>
                  <a:gd name="T25" fmla="*/ 2 h 267"/>
                  <a:gd name="T26" fmla="*/ 0 w 246"/>
                  <a:gd name="T27" fmla="*/ 3 h 267"/>
                  <a:gd name="T28" fmla="*/ 0 w 246"/>
                  <a:gd name="T29" fmla="*/ 5 h 267"/>
                  <a:gd name="T30" fmla="*/ 0 w 246"/>
                  <a:gd name="T31" fmla="*/ 6 h 267"/>
                  <a:gd name="T32" fmla="*/ 0 w 246"/>
                  <a:gd name="T33" fmla="*/ 7 h 267"/>
                  <a:gd name="T34" fmla="*/ 0 w 246"/>
                  <a:gd name="T35" fmla="*/ 7 h 267"/>
                  <a:gd name="T36" fmla="*/ 0 w 246"/>
                  <a:gd name="T37" fmla="*/ 8 h 267"/>
                  <a:gd name="T38" fmla="*/ 1 w 246"/>
                  <a:gd name="T39" fmla="*/ 8 h 267"/>
                  <a:gd name="T40" fmla="*/ 2 w 246"/>
                  <a:gd name="T41" fmla="*/ 9 h 267"/>
                  <a:gd name="T42" fmla="*/ 2 w 246"/>
                  <a:gd name="T43" fmla="*/ 10 h 267"/>
                  <a:gd name="T44" fmla="*/ 2 w 246"/>
                  <a:gd name="T45" fmla="*/ 10 h 267"/>
                  <a:gd name="T46" fmla="*/ 2 w 246"/>
                  <a:gd name="T47" fmla="*/ 10 h 267"/>
                  <a:gd name="T48" fmla="*/ 2 w 246"/>
                  <a:gd name="T49" fmla="*/ 10 h 267"/>
                  <a:gd name="T50" fmla="*/ 3 w 246"/>
                  <a:gd name="T51" fmla="*/ 10 h 267"/>
                  <a:gd name="T52" fmla="*/ 3 w 246"/>
                  <a:gd name="T53" fmla="*/ 10 h 267"/>
                  <a:gd name="T54" fmla="*/ 4 w 246"/>
                  <a:gd name="T55" fmla="*/ 10 h 267"/>
                  <a:gd name="T56" fmla="*/ 5 w 246"/>
                  <a:gd name="T57" fmla="*/ 11 h 267"/>
                  <a:gd name="T58" fmla="*/ 5 w 246"/>
                  <a:gd name="T59" fmla="*/ 11 h 267"/>
                  <a:gd name="T60" fmla="*/ 6 w 246"/>
                  <a:gd name="T61" fmla="*/ 11 h 267"/>
                  <a:gd name="T62" fmla="*/ 6 w 246"/>
                  <a:gd name="T63" fmla="*/ 10 h 267"/>
                  <a:gd name="T64" fmla="*/ 6 w 246"/>
                  <a:gd name="T65" fmla="*/ 10 h 267"/>
                  <a:gd name="T66" fmla="*/ 7 w 246"/>
                  <a:gd name="T67" fmla="*/ 10 h 267"/>
                  <a:gd name="T68" fmla="*/ 7 w 246"/>
                  <a:gd name="T69" fmla="*/ 10 h 267"/>
                  <a:gd name="T70" fmla="*/ 7 w 246"/>
                  <a:gd name="T71" fmla="*/ 10 h 267"/>
                  <a:gd name="T72" fmla="*/ 7 w 246"/>
                  <a:gd name="T73" fmla="*/ 10 h 267"/>
                  <a:gd name="T74" fmla="*/ 8 w 246"/>
                  <a:gd name="T75" fmla="*/ 10 h 267"/>
                  <a:gd name="T76" fmla="*/ 8 w 246"/>
                  <a:gd name="T77" fmla="*/ 9 h 267"/>
                  <a:gd name="T78" fmla="*/ 9 w 246"/>
                  <a:gd name="T79" fmla="*/ 9 h 267"/>
                  <a:gd name="T80" fmla="*/ 9 w 246"/>
                  <a:gd name="T81" fmla="*/ 9 h 267"/>
                  <a:gd name="T82" fmla="*/ 10 w 246"/>
                  <a:gd name="T83" fmla="*/ 8 h 267"/>
                  <a:gd name="T84" fmla="*/ 10 w 246"/>
                  <a:gd name="T85" fmla="*/ 7 h 267"/>
                  <a:gd name="T86" fmla="*/ 10 w 246"/>
                  <a:gd name="T87" fmla="*/ 7 h 267"/>
                  <a:gd name="T88" fmla="*/ 10 w 246"/>
                  <a:gd name="T89" fmla="*/ 6 h 267"/>
                  <a:gd name="T90" fmla="*/ 10 w 246"/>
                  <a:gd name="T91" fmla="*/ 5 h 267"/>
                  <a:gd name="T92" fmla="*/ 10 w 246"/>
                  <a:gd name="T93" fmla="*/ 5 h 267"/>
                  <a:gd name="T94" fmla="*/ 10 w 246"/>
                  <a:gd name="T95" fmla="*/ 5 h 267"/>
                  <a:gd name="T96" fmla="*/ 10 w 246"/>
                  <a:gd name="T97" fmla="*/ 5 h 267"/>
                  <a:gd name="T98" fmla="*/ 10 w 246"/>
                  <a:gd name="T99" fmla="*/ 5 h 267"/>
                  <a:gd name="T100" fmla="*/ 10 w 246"/>
                  <a:gd name="T101" fmla="*/ 4 h 267"/>
                  <a:gd name="T102" fmla="*/ 10 w 246"/>
                  <a:gd name="T103" fmla="*/ 3 h 267"/>
                  <a:gd name="T104" fmla="*/ 10 w 246"/>
                  <a:gd name="T105" fmla="*/ 3 h 26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267"/>
                  <a:gd name="T161" fmla="*/ 246 w 246"/>
                  <a:gd name="T162" fmla="*/ 267 h 26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267">
                    <a:moveTo>
                      <a:pt x="235" y="66"/>
                    </a:moveTo>
                    <a:lnTo>
                      <a:pt x="219" y="48"/>
                    </a:lnTo>
                    <a:lnTo>
                      <a:pt x="204" y="37"/>
                    </a:lnTo>
                    <a:lnTo>
                      <a:pt x="185" y="25"/>
                    </a:lnTo>
                    <a:lnTo>
                      <a:pt x="167" y="16"/>
                    </a:lnTo>
                    <a:lnTo>
                      <a:pt x="148" y="7"/>
                    </a:lnTo>
                    <a:lnTo>
                      <a:pt x="129" y="0"/>
                    </a:lnTo>
                    <a:lnTo>
                      <a:pt x="102" y="5"/>
                    </a:lnTo>
                    <a:lnTo>
                      <a:pt x="77" y="14"/>
                    </a:lnTo>
                    <a:lnTo>
                      <a:pt x="65" y="19"/>
                    </a:lnTo>
                    <a:lnTo>
                      <a:pt x="45" y="28"/>
                    </a:lnTo>
                    <a:lnTo>
                      <a:pt x="26" y="40"/>
                    </a:lnTo>
                    <a:lnTo>
                      <a:pt x="18" y="59"/>
                    </a:lnTo>
                    <a:lnTo>
                      <a:pt x="12" y="80"/>
                    </a:lnTo>
                    <a:lnTo>
                      <a:pt x="3" y="121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5" y="183"/>
                    </a:lnTo>
                    <a:lnTo>
                      <a:pt x="10" y="197"/>
                    </a:lnTo>
                    <a:lnTo>
                      <a:pt x="18" y="211"/>
                    </a:lnTo>
                    <a:lnTo>
                      <a:pt x="37" y="239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7"/>
                    </a:lnTo>
                    <a:lnTo>
                      <a:pt x="56" y="249"/>
                    </a:lnTo>
                    <a:lnTo>
                      <a:pt x="77" y="259"/>
                    </a:lnTo>
                    <a:lnTo>
                      <a:pt x="86" y="261"/>
                    </a:lnTo>
                    <a:lnTo>
                      <a:pt x="96" y="264"/>
                    </a:lnTo>
                    <a:lnTo>
                      <a:pt x="116" y="267"/>
                    </a:lnTo>
                    <a:lnTo>
                      <a:pt x="134" y="266"/>
                    </a:lnTo>
                    <a:lnTo>
                      <a:pt x="144" y="265"/>
                    </a:lnTo>
                    <a:lnTo>
                      <a:pt x="148" y="264"/>
                    </a:lnTo>
                    <a:lnTo>
                      <a:pt x="154" y="264"/>
                    </a:lnTo>
                    <a:lnTo>
                      <a:pt x="157" y="261"/>
                    </a:lnTo>
                    <a:lnTo>
                      <a:pt x="162" y="260"/>
                    </a:lnTo>
                    <a:lnTo>
                      <a:pt x="171" y="257"/>
                    </a:lnTo>
                    <a:lnTo>
                      <a:pt x="179" y="252"/>
                    </a:lnTo>
                    <a:lnTo>
                      <a:pt x="188" y="249"/>
                    </a:lnTo>
                    <a:lnTo>
                      <a:pt x="204" y="237"/>
                    </a:lnTo>
                    <a:lnTo>
                      <a:pt x="212" y="231"/>
                    </a:lnTo>
                    <a:lnTo>
                      <a:pt x="221" y="225"/>
                    </a:lnTo>
                    <a:lnTo>
                      <a:pt x="229" y="205"/>
                    </a:lnTo>
                    <a:lnTo>
                      <a:pt x="237" y="184"/>
                    </a:lnTo>
                    <a:lnTo>
                      <a:pt x="242" y="164"/>
                    </a:lnTo>
                    <a:lnTo>
                      <a:pt x="246" y="144"/>
                    </a:lnTo>
                    <a:lnTo>
                      <a:pt x="246" y="124"/>
                    </a:lnTo>
                    <a:lnTo>
                      <a:pt x="244" y="122"/>
                    </a:lnTo>
                    <a:lnTo>
                      <a:pt x="244" y="121"/>
                    </a:lnTo>
                    <a:lnTo>
                      <a:pt x="244" y="118"/>
                    </a:lnTo>
                    <a:lnTo>
                      <a:pt x="244" y="114"/>
                    </a:lnTo>
                    <a:lnTo>
                      <a:pt x="244" y="105"/>
                    </a:lnTo>
                    <a:lnTo>
                      <a:pt x="241" y="84"/>
                    </a:lnTo>
                    <a:lnTo>
                      <a:pt x="235" y="6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0838" name="Freeform 483"/>
              <p:cNvSpPr/>
              <p:nvPr/>
            </p:nvSpPr>
            <p:spPr bwMode="auto">
              <a:xfrm>
                <a:off x="2092" y="1920"/>
                <a:ext cx="49" cy="53"/>
              </a:xfrm>
              <a:custGeom>
                <a:avLst/>
                <a:gdLst>
                  <a:gd name="T0" fmla="*/ 8 w 243"/>
                  <a:gd name="T1" fmla="*/ 1 h 265"/>
                  <a:gd name="T2" fmla="*/ 7 w 243"/>
                  <a:gd name="T3" fmla="*/ 1 h 265"/>
                  <a:gd name="T4" fmla="*/ 5 w 243"/>
                  <a:gd name="T5" fmla="*/ 0 h 265"/>
                  <a:gd name="T6" fmla="*/ 4 w 243"/>
                  <a:gd name="T7" fmla="*/ 0 h 265"/>
                  <a:gd name="T8" fmla="*/ 3 w 243"/>
                  <a:gd name="T9" fmla="*/ 1 h 265"/>
                  <a:gd name="T10" fmla="*/ 2 w 243"/>
                  <a:gd name="T11" fmla="*/ 1 h 265"/>
                  <a:gd name="T12" fmla="*/ 1 w 243"/>
                  <a:gd name="T13" fmla="*/ 2 h 265"/>
                  <a:gd name="T14" fmla="*/ 0 w 243"/>
                  <a:gd name="T15" fmla="*/ 3 h 265"/>
                  <a:gd name="T16" fmla="*/ 0 w 243"/>
                  <a:gd name="T17" fmla="*/ 5 h 265"/>
                  <a:gd name="T18" fmla="*/ 0 w 243"/>
                  <a:gd name="T19" fmla="*/ 6 h 265"/>
                  <a:gd name="T20" fmla="*/ 0 w 243"/>
                  <a:gd name="T21" fmla="*/ 7 h 265"/>
                  <a:gd name="T22" fmla="*/ 0 w 243"/>
                  <a:gd name="T23" fmla="*/ 7 h 265"/>
                  <a:gd name="T24" fmla="*/ 0 w 243"/>
                  <a:gd name="T25" fmla="*/ 8 h 265"/>
                  <a:gd name="T26" fmla="*/ 1 w 243"/>
                  <a:gd name="T27" fmla="*/ 8 h 265"/>
                  <a:gd name="T28" fmla="*/ 1 w 243"/>
                  <a:gd name="T29" fmla="*/ 9 h 265"/>
                  <a:gd name="T30" fmla="*/ 1 w 243"/>
                  <a:gd name="T31" fmla="*/ 10 h 265"/>
                  <a:gd name="T32" fmla="*/ 2 w 243"/>
                  <a:gd name="T33" fmla="*/ 10 h 265"/>
                  <a:gd name="T34" fmla="*/ 2 w 243"/>
                  <a:gd name="T35" fmla="*/ 10 h 265"/>
                  <a:gd name="T36" fmla="*/ 2 w 243"/>
                  <a:gd name="T37" fmla="*/ 10 h 265"/>
                  <a:gd name="T38" fmla="*/ 2 w 243"/>
                  <a:gd name="T39" fmla="*/ 10 h 265"/>
                  <a:gd name="T40" fmla="*/ 3 w 243"/>
                  <a:gd name="T41" fmla="*/ 10 h 265"/>
                  <a:gd name="T42" fmla="*/ 4 w 243"/>
                  <a:gd name="T43" fmla="*/ 10 h 265"/>
                  <a:gd name="T44" fmla="*/ 4 w 243"/>
                  <a:gd name="T45" fmla="*/ 11 h 265"/>
                  <a:gd name="T46" fmla="*/ 5 w 243"/>
                  <a:gd name="T47" fmla="*/ 11 h 265"/>
                  <a:gd name="T48" fmla="*/ 6 w 243"/>
                  <a:gd name="T49" fmla="*/ 10 h 265"/>
                  <a:gd name="T50" fmla="*/ 7 w 243"/>
                  <a:gd name="T51" fmla="*/ 10 h 265"/>
                  <a:gd name="T52" fmla="*/ 8 w 243"/>
                  <a:gd name="T53" fmla="*/ 10 h 265"/>
                  <a:gd name="T54" fmla="*/ 8 w 243"/>
                  <a:gd name="T55" fmla="*/ 10 h 265"/>
                  <a:gd name="T56" fmla="*/ 9 w 243"/>
                  <a:gd name="T57" fmla="*/ 9 h 265"/>
                  <a:gd name="T58" fmla="*/ 9 w 243"/>
                  <a:gd name="T59" fmla="*/ 8 h 265"/>
                  <a:gd name="T60" fmla="*/ 10 w 243"/>
                  <a:gd name="T61" fmla="*/ 7 h 265"/>
                  <a:gd name="T62" fmla="*/ 10 w 243"/>
                  <a:gd name="T63" fmla="*/ 6 h 265"/>
                  <a:gd name="T64" fmla="*/ 10 w 243"/>
                  <a:gd name="T65" fmla="*/ 6 h 265"/>
                  <a:gd name="T66" fmla="*/ 10 w 243"/>
                  <a:gd name="T67" fmla="*/ 5 h 265"/>
                  <a:gd name="T68" fmla="*/ 10 w 243"/>
                  <a:gd name="T69" fmla="*/ 5 h 265"/>
                  <a:gd name="T70" fmla="*/ 10 w 243"/>
                  <a:gd name="T71" fmla="*/ 5 h 265"/>
                  <a:gd name="T72" fmla="*/ 10 w 243"/>
                  <a:gd name="T73" fmla="*/ 5 h 265"/>
                  <a:gd name="T74" fmla="*/ 10 w 243"/>
                  <a:gd name="T75" fmla="*/ 5 h 265"/>
                  <a:gd name="T76" fmla="*/ 10 w 243"/>
                  <a:gd name="T77" fmla="*/ 4 h 265"/>
                  <a:gd name="T78" fmla="*/ 10 w 243"/>
                  <a:gd name="T79" fmla="*/ 3 h 265"/>
                  <a:gd name="T80" fmla="*/ 9 w 243"/>
                  <a:gd name="T81" fmla="*/ 3 h 265"/>
                  <a:gd name="T82" fmla="*/ 9 w 243"/>
                  <a:gd name="T83" fmla="*/ 2 h 265"/>
                  <a:gd name="T84" fmla="*/ 9 w 243"/>
                  <a:gd name="T85" fmla="*/ 2 h 265"/>
                  <a:gd name="T86" fmla="*/ 8 w 243"/>
                  <a:gd name="T87" fmla="*/ 2 h 265"/>
                  <a:gd name="T88" fmla="*/ 8 w 243"/>
                  <a:gd name="T89" fmla="*/ 1 h 26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3"/>
                  <a:gd name="T136" fmla="*/ 0 h 265"/>
                  <a:gd name="T137" fmla="*/ 243 w 243"/>
                  <a:gd name="T138" fmla="*/ 265 h 26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3" h="265">
                    <a:moveTo>
                      <a:pt x="204" y="34"/>
                    </a:moveTo>
                    <a:lnTo>
                      <a:pt x="181" y="21"/>
                    </a:lnTo>
                    <a:lnTo>
                      <a:pt x="129" y="0"/>
                    </a:lnTo>
                    <a:lnTo>
                      <a:pt x="96" y="7"/>
                    </a:lnTo>
                    <a:lnTo>
                      <a:pt x="65" y="18"/>
                    </a:lnTo>
                    <a:lnTo>
                      <a:pt x="43" y="27"/>
                    </a:lnTo>
                    <a:lnTo>
                      <a:pt x="23" y="40"/>
                    </a:lnTo>
                    <a:lnTo>
                      <a:pt x="11" y="79"/>
                    </a:lnTo>
                    <a:lnTo>
                      <a:pt x="3" y="120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4" y="182"/>
                    </a:lnTo>
                    <a:lnTo>
                      <a:pt x="9" y="196"/>
                    </a:lnTo>
                    <a:lnTo>
                      <a:pt x="17" y="211"/>
                    </a:lnTo>
                    <a:lnTo>
                      <a:pt x="24" y="224"/>
                    </a:lnTo>
                    <a:lnTo>
                      <a:pt x="37" y="238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6"/>
                    </a:lnTo>
                    <a:lnTo>
                      <a:pt x="56" y="248"/>
                    </a:lnTo>
                    <a:lnTo>
                      <a:pt x="77" y="257"/>
                    </a:lnTo>
                    <a:lnTo>
                      <a:pt x="90" y="261"/>
                    </a:lnTo>
                    <a:lnTo>
                      <a:pt x="104" y="263"/>
                    </a:lnTo>
                    <a:lnTo>
                      <a:pt x="131" y="265"/>
                    </a:lnTo>
                    <a:lnTo>
                      <a:pt x="156" y="261"/>
                    </a:lnTo>
                    <a:lnTo>
                      <a:pt x="181" y="254"/>
                    </a:lnTo>
                    <a:lnTo>
                      <a:pt x="190" y="246"/>
                    </a:lnTo>
                    <a:lnTo>
                      <a:pt x="200" y="23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0" y="162"/>
                    </a:lnTo>
                    <a:lnTo>
                      <a:pt x="243" y="144"/>
                    </a:lnTo>
                    <a:lnTo>
                      <a:pt x="243" y="123"/>
                    </a:lnTo>
                    <a:lnTo>
                      <a:pt x="242" y="121"/>
                    </a:lnTo>
                    <a:lnTo>
                      <a:pt x="242" y="120"/>
                    </a:lnTo>
                    <a:lnTo>
                      <a:pt x="242" y="118"/>
                    </a:lnTo>
                    <a:lnTo>
                      <a:pt x="242" y="113"/>
                    </a:lnTo>
                    <a:lnTo>
                      <a:pt x="242" y="104"/>
                    </a:lnTo>
                    <a:lnTo>
                      <a:pt x="239" y="84"/>
                    </a:lnTo>
                    <a:lnTo>
                      <a:pt x="233" y="66"/>
                    </a:lnTo>
                    <a:lnTo>
                      <a:pt x="225" y="55"/>
                    </a:lnTo>
                    <a:lnTo>
                      <a:pt x="218" y="47"/>
                    </a:lnTo>
                    <a:lnTo>
                      <a:pt x="210" y="40"/>
                    </a:lnTo>
                    <a:lnTo>
                      <a:pt x="204" y="34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0839" name="Freeform 484"/>
              <p:cNvSpPr/>
              <p:nvPr/>
            </p:nvSpPr>
            <p:spPr bwMode="auto">
              <a:xfrm>
                <a:off x="2091" y="2194"/>
                <a:ext cx="54" cy="63"/>
              </a:xfrm>
              <a:custGeom>
                <a:avLst/>
                <a:gdLst>
                  <a:gd name="T0" fmla="*/ 3 w 271"/>
                  <a:gd name="T1" fmla="*/ 1 h 316"/>
                  <a:gd name="T2" fmla="*/ 2 w 271"/>
                  <a:gd name="T3" fmla="*/ 1 h 316"/>
                  <a:gd name="T4" fmla="*/ 2 w 271"/>
                  <a:gd name="T5" fmla="*/ 1 h 316"/>
                  <a:gd name="T6" fmla="*/ 1 w 271"/>
                  <a:gd name="T7" fmla="*/ 2 h 316"/>
                  <a:gd name="T8" fmla="*/ 1 w 271"/>
                  <a:gd name="T9" fmla="*/ 2 h 316"/>
                  <a:gd name="T10" fmla="*/ 1 w 271"/>
                  <a:gd name="T11" fmla="*/ 3 h 316"/>
                  <a:gd name="T12" fmla="*/ 0 w 271"/>
                  <a:gd name="T13" fmla="*/ 4 h 316"/>
                  <a:gd name="T14" fmla="*/ 0 w 271"/>
                  <a:gd name="T15" fmla="*/ 7 h 316"/>
                  <a:gd name="T16" fmla="*/ 0 w 271"/>
                  <a:gd name="T17" fmla="*/ 7 h 316"/>
                  <a:gd name="T18" fmla="*/ 0 w 271"/>
                  <a:gd name="T19" fmla="*/ 8 h 316"/>
                  <a:gd name="T20" fmla="*/ 0 w 271"/>
                  <a:gd name="T21" fmla="*/ 9 h 316"/>
                  <a:gd name="T22" fmla="*/ 0 w 271"/>
                  <a:gd name="T23" fmla="*/ 9 h 316"/>
                  <a:gd name="T24" fmla="*/ 1 w 271"/>
                  <a:gd name="T25" fmla="*/ 10 h 316"/>
                  <a:gd name="T26" fmla="*/ 1 w 271"/>
                  <a:gd name="T27" fmla="*/ 11 h 316"/>
                  <a:gd name="T28" fmla="*/ 1 w 271"/>
                  <a:gd name="T29" fmla="*/ 11 h 316"/>
                  <a:gd name="T30" fmla="*/ 2 w 271"/>
                  <a:gd name="T31" fmla="*/ 12 h 316"/>
                  <a:gd name="T32" fmla="*/ 2 w 271"/>
                  <a:gd name="T33" fmla="*/ 12 h 316"/>
                  <a:gd name="T34" fmla="*/ 2 w 271"/>
                  <a:gd name="T35" fmla="*/ 12 h 316"/>
                  <a:gd name="T36" fmla="*/ 2 w 271"/>
                  <a:gd name="T37" fmla="*/ 12 h 316"/>
                  <a:gd name="T38" fmla="*/ 2 w 271"/>
                  <a:gd name="T39" fmla="*/ 12 h 316"/>
                  <a:gd name="T40" fmla="*/ 3 w 271"/>
                  <a:gd name="T41" fmla="*/ 12 h 316"/>
                  <a:gd name="T42" fmla="*/ 4 w 271"/>
                  <a:gd name="T43" fmla="*/ 13 h 316"/>
                  <a:gd name="T44" fmla="*/ 5 w 271"/>
                  <a:gd name="T45" fmla="*/ 13 h 316"/>
                  <a:gd name="T46" fmla="*/ 6 w 271"/>
                  <a:gd name="T47" fmla="*/ 13 h 316"/>
                  <a:gd name="T48" fmla="*/ 7 w 271"/>
                  <a:gd name="T49" fmla="*/ 12 h 316"/>
                  <a:gd name="T50" fmla="*/ 8 w 271"/>
                  <a:gd name="T51" fmla="*/ 12 h 316"/>
                  <a:gd name="T52" fmla="*/ 9 w 271"/>
                  <a:gd name="T53" fmla="*/ 12 h 316"/>
                  <a:gd name="T54" fmla="*/ 9 w 271"/>
                  <a:gd name="T55" fmla="*/ 12 h 316"/>
                  <a:gd name="T56" fmla="*/ 10 w 271"/>
                  <a:gd name="T57" fmla="*/ 9 h 316"/>
                  <a:gd name="T58" fmla="*/ 10 w 271"/>
                  <a:gd name="T59" fmla="*/ 8 h 316"/>
                  <a:gd name="T60" fmla="*/ 11 w 271"/>
                  <a:gd name="T61" fmla="*/ 7 h 316"/>
                  <a:gd name="T62" fmla="*/ 11 w 271"/>
                  <a:gd name="T63" fmla="*/ 6 h 316"/>
                  <a:gd name="T64" fmla="*/ 11 w 271"/>
                  <a:gd name="T65" fmla="*/ 6 h 316"/>
                  <a:gd name="T66" fmla="*/ 11 w 271"/>
                  <a:gd name="T67" fmla="*/ 5 h 316"/>
                  <a:gd name="T68" fmla="*/ 10 w 271"/>
                  <a:gd name="T69" fmla="*/ 4 h 316"/>
                  <a:gd name="T70" fmla="*/ 10 w 271"/>
                  <a:gd name="T71" fmla="*/ 3 h 316"/>
                  <a:gd name="T72" fmla="*/ 10 w 271"/>
                  <a:gd name="T73" fmla="*/ 3 h 316"/>
                  <a:gd name="T74" fmla="*/ 9 w 271"/>
                  <a:gd name="T75" fmla="*/ 2 h 316"/>
                  <a:gd name="T76" fmla="*/ 8 w 271"/>
                  <a:gd name="T77" fmla="*/ 1 h 316"/>
                  <a:gd name="T78" fmla="*/ 8 w 271"/>
                  <a:gd name="T79" fmla="*/ 1 h 316"/>
                  <a:gd name="T80" fmla="*/ 7 w 271"/>
                  <a:gd name="T81" fmla="*/ 1 h 316"/>
                  <a:gd name="T82" fmla="*/ 6 w 271"/>
                  <a:gd name="T83" fmla="*/ 0 h 316"/>
                  <a:gd name="T84" fmla="*/ 5 w 271"/>
                  <a:gd name="T85" fmla="*/ 0 h 316"/>
                  <a:gd name="T86" fmla="*/ 3 w 271"/>
                  <a:gd name="T87" fmla="*/ 1 h 3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71"/>
                  <a:gd name="T133" fmla="*/ 0 h 316"/>
                  <a:gd name="T134" fmla="*/ 271 w 271"/>
                  <a:gd name="T135" fmla="*/ 316 h 31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71" h="316">
                    <a:moveTo>
                      <a:pt x="71" y="15"/>
                    </a:moveTo>
                    <a:lnTo>
                      <a:pt x="57" y="20"/>
                    </a:lnTo>
                    <a:lnTo>
                      <a:pt x="43" y="28"/>
                    </a:lnTo>
                    <a:lnTo>
                      <a:pt x="36" y="39"/>
                    </a:lnTo>
                    <a:lnTo>
                      <a:pt x="29" y="52"/>
                    </a:lnTo>
                    <a:lnTo>
                      <a:pt x="16" y="73"/>
                    </a:lnTo>
                    <a:lnTo>
                      <a:pt x="3" y="94"/>
                    </a:lnTo>
                    <a:lnTo>
                      <a:pt x="1" y="172"/>
                    </a:lnTo>
                    <a:lnTo>
                      <a:pt x="0" y="188"/>
                    </a:lnTo>
                    <a:lnTo>
                      <a:pt x="1" y="205"/>
                    </a:lnTo>
                    <a:lnTo>
                      <a:pt x="3" y="220"/>
                    </a:lnTo>
                    <a:lnTo>
                      <a:pt x="9" y="235"/>
                    </a:lnTo>
                    <a:lnTo>
                      <a:pt x="15" y="249"/>
                    </a:lnTo>
                    <a:lnTo>
                      <a:pt x="23" y="264"/>
                    </a:lnTo>
                    <a:lnTo>
                      <a:pt x="32" y="276"/>
                    </a:lnTo>
                    <a:lnTo>
                      <a:pt x="43" y="290"/>
                    </a:lnTo>
                    <a:lnTo>
                      <a:pt x="52" y="294"/>
                    </a:lnTo>
                    <a:lnTo>
                      <a:pt x="57" y="297"/>
                    </a:lnTo>
                    <a:lnTo>
                      <a:pt x="59" y="298"/>
                    </a:lnTo>
                    <a:lnTo>
                      <a:pt x="62" y="300"/>
                    </a:lnTo>
                    <a:lnTo>
                      <a:pt x="83" y="308"/>
                    </a:lnTo>
                    <a:lnTo>
                      <a:pt x="108" y="314"/>
                    </a:lnTo>
                    <a:lnTo>
                      <a:pt x="135" y="316"/>
                    </a:lnTo>
                    <a:lnTo>
                      <a:pt x="157" y="314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27" y="290"/>
                    </a:lnTo>
                    <a:lnTo>
                      <a:pt x="255" y="226"/>
                    </a:lnTo>
                    <a:lnTo>
                      <a:pt x="262" y="204"/>
                    </a:lnTo>
                    <a:lnTo>
                      <a:pt x="267" y="183"/>
                    </a:lnTo>
                    <a:lnTo>
                      <a:pt x="270" y="163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3"/>
                    </a:lnTo>
                    <a:lnTo>
                      <a:pt x="241" y="65"/>
                    </a:lnTo>
                    <a:lnTo>
                      <a:pt x="225" y="47"/>
                    </a:lnTo>
                    <a:lnTo>
                      <a:pt x="210" y="36"/>
                    </a:lnTo>
                    <a:lnTo>
                      <a:pt x="191" y="24"/>
                    </a:lnTo>
                    <a:lnTo>
                      <a:pt x="173" y="15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71" y="15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0840" name="Freeform 485"/>
              <p:cNvSpPr/>
              <p:nvPr/>
            </p:nvSpPr>
            <p:spPr bwMode="auto">
              <a:xfrm>
                <a:off x="2081" y="2500"/>
                <a:ext cx="63" cy="63"/>
              </a:xfrm>
              <a:custGeom>
                <a:avLst/>
                <a:gdLst>
                  <a:gd name="T0" fmla="*/ 5 w 316"/>
                  <a:gd name="T1" fmla="*/ 0 h 317"/>
                  <a:gd name="T2" fmla="*/ 3 w 316"/>
                  <a:gd name="T3" fmla="*/ 1 h 317"/>
                  <a:gd name="T4" fmla="*/ 2 w 316"/>
                  <a:gd name="T5" fmla="*/ 1 h 317"/>
                  <a:gd name="T6" fmla="*/ 1 w 316"/>
                  <a:gd name="T7" fmla="*/ 2 h 317"/>
                  <a:gd name="T8" fmla="*/ 1 w 316"/>
                  <a:gd name="T9" fmla="*/ 2 h 317"/>
                  <a:gd name="T10" fmla="*/ 0 w 316"/>
                  <a:gd name="T11" fmla="*/ 4 h 317"/>
                  <a:gd name="T12" fmla="*/ 0 w 316"/>
                  <a:gd name="T13" fmla="*/ 5 h 317"/>
                  <a:gd name="T14" fmla="*/ 0 w 316"/>
                  <a:gd name="T15" fmla="*/ 6 h 317"/>
                  <a:gd name="T16" fmla="*/ 0 w 316"/>
                  <a:gd name="T17" fmla="*/ 6 h 317"/>
                  <a:gd name="T18" fmla="*/ 0 w 316"/>
                  <a:gd name="T19" fmla="*/ 7 h 317"/>
                  <a:gd name="T20" fmla="*/ 0 w 316"/>
                  <a:gd name="T21" fmla="*/ 7 h 317"/>
                  <a:gd name="T22" fmla="*/ 0 w 316"/>
                  <a:gd name="T23" fmla="*/ 8 h 317"/>
                  <a:gd name="T24" fmla="*/ 0 w 316"/>
                  <a:gd name="T25" fmla="*/ 9 h 317"/>
                  <a:gd name="T26" fmla="*/ 0 w 316"/>
                  <a:gd name="T27" fmla="*/ 9 h 317"/>
                  <a:gd name="T28" fmla="*/ 1 w 316"/>
                  <a:gd name="T29" fmla="*/ 10 h 317"/>
                  <a:gd name="T30" fmla="*/ 1 w 316"/>
                  <a:gd name="T31" fmla="*/ 10 h 317"/>
                  <a:gd name="T32" fmla="*/ 1 w 316"/>
                  <a:gd name="T33" fmla="*/ 11 h 317"/>
                  <a:gd name="T34" fmla="*/ 2 w 316"/>
                  <a:gd name="T35" fmla="*/ 12 h 317"/>
                  <a:gd name="T36" fmla="*/ 3 w 316"/>
                  <a:gd name="T37" fmla="*/ 12 h 317"/>
                  <a:gd name="T38" fmla="*/ 4 w 316"/>
                  <a:gd name="T39" fmla="*/ 12 h 317"/>
                  <a:gd name="T40" fmla="*/ 4 w 316"/>
                  <a:gd name="T41" fmla="*/ 12 h 317"/>
                  <a:gd name="T42" fmla="*/ 5 w 316"/>
                  <a:gd name="T43" fmla="*/ 13 h 317"/>
                  <a:gd name="T44" fmla="*/ 5 w 316"/>
                  <a:gd name="T45" fmla="*/ 13 h 317"/>
                  <a:gd name="T46" fmla="*/ 5 w 316"/>
                  <a:gd name="T47" fmla="*/ 13 h 317"/>
                  <a:gd name="T48" fmla="*/ 6 w 316"/>
                  <a:gd name="T49" fmla="*/ 12 h 317"/>
                  <a:gd name="T50" fmla="*/ 7 w 316"/>
                  <a:gd name="T51" fmla="*/ 12 h 317"/>
                  <a:gd name="T52" fmla="*/ 8 w 316"/>
                  <a:gd name="T53" fmla="*/ 12 h 317"/>
                  <a:gd name="T54" fmla="*/ 9 w 316"/>
                  <a:gd name="T55" fmla="*/ 12 h 317"/>
                  <a:gd name="T56" fmla="*/ 11 w 316"/>
                  <a:gd name="T57" fmla="*/ 9 h 317"/>
                  <a:gd name="T58" fmla="*/ 12 w 316"/>
                  <a:gd name="T59" fmla="*/ 8 h 317"/>
                  <a:gd name="T60" fmla="*/ 12 w 316"/>
                  <a:gd name="T61" fmla="*/ 8 h 317"/>
                  <a:gd name="T62" fmla="*/ 12 w 316"/>
                  <a:gd name="T63" fmla="*/ 8 h 317"/>
                  <a:gd name="T64" fmla="*/ 12 w 316"/>
                  <a:gd name="T65" fmla="*/ 7 h 317"/>
                  <a:gd name="T66" fmla="*/ 12 w 316"/>
                  <a:gd name="T67" fmla="*/ 7 h 317"/>
                  <a:gd name="T68" fmla="*/ 12 w 316"/>
                  <a:gd name="T69" fmla="*/ 6 h 317"/>
                  <a:gd name="T70" fmla="*/ 13 w 316"/>
                  <a:gd name="T71" fmla="*/ 6 h 317"/>
                  <a:gd name="T72" fmla="*/ 13 w 316"/>
                  <a:gd name="T73" fmla="*/ 5 h 317"/>
                  <a:gd name="T74" fmla="*/ 13 w 316"/>
                  <a:gd name="T75" fmla="*/ 5 h 317"/>
                  <a:gd name="T76" fmla="*/ 13 w 316"/>
                  <a:gd name="T77" fmla="*/ 5 h 317"/>
                  <a:gd name="T78" fmla="*/ 12 w 316"/>
                  <a:gd name="T79" fmla="*/ 4 h 317"/>
                  <a:gd name="T80" fmla="*/ 12 w 316"/>
                  <a:gd name="T81" fmla="*/ 3 h 317"/>
                  <a:gd name="T82" fmla="*/ 12 w 316"/>
                  <a:gd name="T83" fmla="*/ 3 h 317"/>
                  <a:gd name="T84" fmla="*/ 12 w 316"/>
                  <a:gd name="T85" fmla="*/ 3 h 317"/>
                  <a:gd name="T86" fmla="*/ 12 w 316"/>
                  <a:gd name="T87" fmla="*/ 3 h 317"/>
                  <a:gd name="T88" fmla="*/ 12 w 316"/>
                  <a:gd name="T89" fmla="*/ 3 h 317"/>
                  <a:gd name="T90" fmla="*/ 11 w 316"/>
                  <a:gd name="T91" fmla="*/ 2 h 317"/>
                  <a:gd name="T92" fmla="*/ 10 w 316"/>
                  <a:gd name="T93" fmla="*/ 2 h 317"/>
                  <a:gd name="T94" fmla="*/ 9 w 316"/>
                  <a:gd name="T95" fmla="*/ 1 h 317"/>
                  <a:gd name="T96" fmla="*/ 8 w 316"/>
                  <a:gd name="T97" fmla="*/ 1 h 317"/>
                  <a:gd name="T98" fmla="*/ 7 w 316"/>
                  <a:gd name="T99" fmla="*/ 0 h 317"/>
                  <a:gd name="T100" fmla="*/ 6 w 316"/>
                  <a:gd name="T101" fmla="*/ 0 h 317"/>
                  <a:gd name="T102" fmla="*/ 5 w 316"/>
                  <a:gd name="T103" fmla="*/ 0 h 317"/>
                  <a:gd name="T104" fmla="*/ 5 w 316"/>
                  <a:gd name="T105" fmla="*/ 0 h 317"/>
                  <a:gd name="T106" fmla="*/ 5 w 316"/>
                  <a:gd name="T107" fmla="*/ 0 h 317"/>
                  <a:gd name="T108" fmla="*/ 5 w 316"/>
                  <a:gd name="T109" fmla="*/ 0 h 317"/>
                  <a:gd name="T110" fmla="*/ 5 w 316"/>
                  <a:gd name="T111" fmla="*/ 0 h 31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6"/>
                  <a:gd name="T169" fmla="*/ 0 h 317"/>
                  <a:gd name="T170" fmla="*/ 316 w 316"/>
                  <a:gd name="T171" fmla="*/ 317 h 31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6" h="317">
                    <a:moveTo>
                      <a:pt x="133" y="6"/>
                    </a:moveTo>
                    <a:lnTo>
                      <a:pt x="69" y="18"/>
                    </a:lnTo>
                    <a:lnTo>
                      <a:pt x="43" y="26"/>
                    </a:lnTo>
                    <a:lnTo>
                      <a:pt x="35" y="38"/>
                    </a:lnTo>
                    <a:lnTo>
                      <a:pt x="29" y="52"/>
                    </a:lnTo>
                    <a:lnTo>
                      <a:pt x="3" y="92"/>
                    </a:lnTo>
                    <a:lnTo>
                      <a:pt x="2" y="131"/>
                    </a:lnTo>
                    <a:lnTo>
                      <a:pt x="1" y="140"/>
                    </a:lnTo>
                    <a:lnTo>
                      <a:pt x="1" y="150"/>
                    </a:lnTo>
                    <a:lnTo>
                      <a:pt x="1" y="170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4" y="247"/>
                    </a:lnTo>
                    <a:lnTo>
                      <a:pt x="22" y="262"/>
                    </a:lnTo>
                    <a:lnTo>
                      <a:pt x="31" y="276"/>
                    </a:lnTo>
                    <a:lnTo>
                      <a:pt x="43" y="291"/>
                    </a:lnTo>
                    <a:lnTo>
                      <a:pt x="65" y="301"/>
                    </a:lnTo>
                    <a:lnTo>
                      <a:pt x="88" y="310"/>
                    </a:lnTo>
                    <a:lnTo>
                      <a:pt x="111" y="314"/>
                    </a:lnTo>
                    <a:lnTo>
                      <a:pt x="122" y="316"/>
                    </a:lnTo>
                    <a:lnTo>
                      <a:pt x="128" y="316"/>
                    </a:lnTo>
                    <a:lnTo>
                      <a:pt x="135" y="317"/>
                    </a:lnTo>
                    <a:lnTo>
                      <a:pt x="160" y="314"/>
                    </a:lnTo>
                    <a:lnTo>
                      <a:pt x="187" y="309"/>
                    </a:lnTo>
                    <a:lnTo>
                      <a:pt x="207" y="301"/>
                    </a:lnTo>
                    <a:lnTo>
                      <a:pt x="228" y="291"/>
                    </a:lnTo>
                    <a:lnTo>
                      <a:pt x="279" y="223"/>
                    </a:lnTo>
                    <a:lnTo>
                      <a:pt x="292" y="203"/>
                    </a:lnTo>
                    <a:lnTo>
                      <a:pt x="295" y="198"/>
                    </a:lnTo>
                    <a:lnTo>
                      <a:pt x="298" y="193"/>
                    </a:lnTo>
                    <a:lnTo>
                      <a:pt x="305" y="184"/>
                    </a:lnTo>
                    <a:lnTo>
                      <a:pt x="310" y="164"/>
                    </a:lnTo>
                    <a:lnTo>
                      <a:pt x="313" y="153"/>
                    </a:lnTo>
                    <a:lnTo>
                      <a:pt x="315" y="144"/>
                    </a:lnTo>
                    <a:lnTo>
                      <a:pt x="316" y="133"/>
                    </a:lnTo>
                    <a:lnTo>
                      <a:pt x="316" y="124"/>
                    </a:lnTo>
                    <a:lnTo>
                      <a:pt x="315" y="115"/>
                    </a:lnTo>
                    <a:lnTo>
                      <a:pt x="313" y="106"/>
                    </a:lnTo>
                    <a:lnTo>
                      <a:pt x="304" y="85"/>
                    </a:lnTo>
                    <a:lnTo>
                      <a:pt x="301" y="82"/>
                    </a:lnTo>
                    <a:lnTo>
                      <a:pt x="300" y="80"/>
                    </a:lnTo>
                    <a:lnTo>
                      <a:pt x="298" y="75"/>
                    </a:lnTo>
                    <a:lnTo>
                      <a:pt x="293" y="66"/>
                    </a:lnTo>
                    <a:lnTo>
                      <a:pt x="277" y="48"/>
                    </a:lnTo>
                    <a:lnTo>
                      <a:pt x="262" y="38"/>
                    </a:lnTo>
                    <a:lnTo>
                      <a:pt x="224" y="23"/>
                    </a:lnTo>
                    <a:lnTo>
                      <a:pt x="205" y="16"/>
                    </a:lnTo>
                    <a:lnTo>
                      <a:pt x="187" y="12"/>
                    </a:lnTo>
                    <a:lnTo>
                      <a:pt x="160" y="4"/>
                    </a:lnTo>
                    <a:lnTo>
                      <a:pt x="135" y="0"/>
                    </a:lnTo>
                    <a:lnTo>
                      <a:pt x="133" y="0"/>
                    </a:lnTo>
                    <a:lnTo>
                      <a:pt x="133" y="1"/>
                    </a:lnTo>
                    <a:lnTo>
                      <a:pt x="133" y="4"/>
                    </a:lnTo>
                    <a:lnTo>
                      <a:pt x="133" y="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0841" name="Freeform 486"/>
              <p:cNvSpPr/>
              <p:nvPr/>
            </p:nvSpPr>
            <p:spPr bwMode="auto">
              <a:xfrm>
                <a:off x="2092" y="2795"/>
                <a:ext cx="50" cy="52"/>
              </a:xfrm>
              <a:custGeom>
                <a:avLst/>
                <a:gdLst>
                  <a:gd name="T0" fmla="*/ 2 w 246"/>
                  <a:gd name="T1" fmla="*/ 9 h 264"/>
                  <a:gd name="T2" fmla="*/ 2 w 246"/>
                  <a:gd name="T3" fmla="*/ 9 h 264"/>
                  <a:gd name="T4" fmla="*/ 2 w 246"/>
                  <a:gd name="T5" fmla="*/ 9 h 264"/>
                  <a:gd name="T6" fmla="*/ 2 w 246"/>
                  <a:gd name="T7" fmla="*/ 9 h 264"/>
                  <a:gd name="T8" fmla="*/ 2 w 246"/>
                  <a:gd name="T9" fmla="*/ 9 h 264"/>
                  <a:gd name="T10" fmla="*/ 3 w 246"/>
                  <a:gd name="T11" fmla="*/ 10 h 264"/>
                  <a:gd name="T12" fmla="*/ 3 w 246"/>
                  <a:gd name="T13" fmla="*/ 10 h 264"/>
                  <a:gd name="T14" fmla="*/ 4 w 246"/>
                  <a:gd name="T15" fmla="*/ 10 h 264"/>
                  <a:gd name="T16" fmla="*/ 5 w 246"/>
                  <a:gd name="T17" fmla="*/ 10 h 264"/>
                  <a:gd name="T18" fmla="*/ 5 w 246"/>
                  <a:gd name="T19" fmla="*/ 10 h 264"/>
                  <a:gd name="T20" fmla="*/ 6 w 246"/>
                  <a:gd name="T21" fmla="*/ 10 h 264"/>
                  <a:gd name="T22" fmla="*/ 6 w 246"/>
                  <a:gd name="T23" fmla="*/ 10 h 264"/>
                  <a:gd name="T24" fmla="*/ 6 w 246"/>
                  <a:gd name="T25" fmla="*/ 10 h 264"/>
                  <a:gd name="T26" fmla="*/ 7 w 246"/>
                  <a:gd name="T27" fmla="*/ 10 h 264"/>
                  <a:gd name="T28" fmla="*/ 7 w 246"/>
                  <a:gd name="T29" fmla="*/ 10 h 264"/>
                  <a:gd name="T30" fmla="*/ 7 w 246"/>
                  <a:gd name="T31" fmla="*/ 10 h 264"/>
                  <a:gd name="T32" fmla="*/ 7 w 246"/>
                  <a:gd name="T33" fmla="*/ 10 h 264"/>
                  <a:gd name="T34" fmla="*/ 8 w 246"/>
                  <a:gd name="T35" fmla="*/ 10 h 264"/>
                  <a:gd name="T36" fmla="*/ 8 w 246"/>
                  <a:gd name="T37" fmla="*/ 9 h 264"/>
                  <a:gd name="T38" fmla="*/ 9 w 246"/>
                  <a:gd name="T39" fmla="*/ 9 h 264"/>
                  <a:gd name="T40" fmla="*/ 9 w 246"/>
                  <a:gd name="T41" fmla="*/ 9 h 264"/>
                  <a:gd name="T42" fmla="*/ 10 w 246"/>
                  <a:gd name="T43" fmla="*/ 8 h 264"/>
                  <a:gd name="T44" fmla="*/ 10 w 246"/>
                  <a:gd name="T45" fmla="*/ 7 h 264"/>
                  <a:gd name="T46" fmla="*/ 10 w 246"/>
                  <a:gd name="T47" fmla="*/ 6 h 264"/>
                  <a:gd name="T48" fmla="*/ 10 w 246"/>
                  <a:gd name="T49" fmla="*/ 6 h 264"/>
                  <a:gd name="T50" fmla="*/ 10 w 246"/>
                  <a:gd name="T51" fmla="*/ 5 h 264"/>
                  <a:gd name="T52" fmla="*/ 10 w 246"/>
                  <a:gd name="T53" fmla="*/ 5 h 264"/>
                  <a:gd name="T54" fmla="*/ 10 w 246"/>
                  <a:gd name="T55" fmla="*/ 5 h 264"/>
                  <a:gd name="T56" fmla="*/ 10 w 246"/>
                  <a:gd name="T57" fmla="*/ 5 h 264"/>
                  <a:gd name="T58" fmla="*/ 10 w 246"/>
                  <a:gd name="T59" fmla="*/ 4 h 264"/>
                  <a:gd name="T60" fmla="*/ 10 w 246"/>
                  <a:gd name="T61" fmla="*/ 4 h 264"/>
                  <a:gd name="T62" fmla="*/ 10 w 246"/>
                  <a:gd name="T63" fmla="*/ 3 h 264"/>
                  <a:gd name="T64" fmla="*/ 10 w 246"/>
                  <a:gd name="T65" fmla="*/ 3 h 264"/>
                  <a:gd name="T66" fmla="*/ 9 w 246"/>
                  <a:gd name="T67" fmla="*/ 2 h 264"/>
                  <a:gd name="T68" fmla="*/ 8 w 246"/>
                  <a:gd name="T69" fmla="*/ 1 h 264"/>
                  <a:gd name="T70" fmla="*/ 7 w 246"/>
                  <a:gd name="T71" fmla="*/ 1 h 264"/>
                  <a:gd name="T72" fmla="*/ 5 w 246"/>
                  <a:gd name="T73" fmla="*/ 0 h 264"/>
                  <a:gd name="T74" fmla="*/ 4 w 246"/>
                  <a:gd name="T75" fmla="*/ 0 h 264"/>
                  <a:gd name="T76" fmla="*/ 3 w 246"/>
                  <a:gd name="T77" fmla="*/ 1 h 264"/>
                  <a:gd name="T78" fmla="*/ 3 w 246"/>
                  <a:gd name="T79" fmla="*/ 1 h 264"/>
                  <a:gd name="T80" fmla="*/ 2 w 246"/>
                  <a:gd name="T81" fmla="*/ 1 h 264"/>
                  <a:gd name="T82" fmla="*/ 1 w 246"/>
                  <a:gd name="T83" fmla="*/ 2 h 264"/>
                  <a:gd name="T84" fmla="*/ 0 w 246"/>
                  <a:gd name="T85" fmla="*/ 3 h 264"/>
                  <a:gd name="T86" fmla="*/ 0 w 246"/>
                  <a:gd name="T87" fmla="*/ 5 h 264"/>
                  <a:gd name="T88" fmla="*/ 0 w 246"/>
                  <a:gd name="T89" fmla="*/ 5 h 264"/>
                  <a:gd name="T90" fmla="*/ 0 w 246"/>
                  <a:gd name="T91" fmla="*/ 6 h 264"/>
                  <a:gd name="T92" fmla="*/ 0 w 246"/>
                  <a:gd name="T93" fmla="*/ 7 h 264"/>
                  <a:gd name="T94" fmla="*/ 0 w 246"/>
                  <a:gd name="T95" fmla="*/ 7 h 264"/>
                  <a:gd name="T96" fmla="*/ 0 w 246"/>
                  <a:gd name="T97" fmla="*/ 7 h 264"/>
                  <a:gd name="T98" fmla="*/ 1 w 246"/>
                  <a:gd name="T99" fmla="*/ 8 h 264"/>
                  <a:gd name="T100" fmla="*/ 1 w 246"/>
                  <a:gd name="T101" fmla="*/ 9 h 264"/>
                  <a:gd name="T102" fmla="*/ 2 w 246"/>
                  <a:gd name="T103" fmla="*/ 9 h 2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46"/>
                  <a:gd name="T157" fmla="*/ 0 h 264"/>
                  <a:gd name="T158" fmla="*/ 246 w 246"/>
                  <a:gd name="T159" fmla="*/ 264 h 2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46" h="264">
                    <a:moveTo>
                      <a:pt x="37" y="235"/>
                    </a:moveTo>
                    <a:lnTo>
                      <a:pt x="46" y="240"/>
                    </a:lnTo>
                    <a:lnTo>
                      <a:pt x="51" y="242"/>
                    </a:lnTo>
                    <a:lnTo>
                      <a:pt x="53" y="243"/>
                    </a:lnTo>
                    <a:lnTo>
                      <a:pt x="56" y="246"/>
                    </a:lnTo>
                    <a:lnTo>
                      <a:pt x="77" y="256"/>
                    </a:lnTo>
                    <a:lnTo>
                      <a:pt x="86" y="258"/>
                    </a:lnTo>
                    <a:lnTo>
                      <a:pt x="96" y="260"/>
                    </a:lnTo>
                    <a:lnTo>
                      <a:pt x="116" y="264"/>
                    </a:lnTo>
                    <a:lnTo>
                      <a:pt x="134" y="264"/>
                    </a:lnTo>
                    <a:lnTo>
                      <a:pt x="144" y="263"/>
                    </a:lnTo>
                    <a:lnTo>
                      <a:pt x="148" y="261"/>
                    </a:lnTo>
                    <a:lnTo>
                      <a:pt x="154" y="261"/>
                    </a:lnTo>
                    <a:lnTo>
                      <a:pt x="157" y="259"/>
                    </a:lnTo>
                    <a:lnTo>
                      <a:pt x="162" y="258"/>
                    </a:lnTo>
                    <a:lnTo>
                      <a:pt x="171" y="255"/>
                    </a:lnTo>
                    <a:lnTo>
                      <a:pt x="179" y="250"/>
                    </a:lnTo>
                    <a:lnTo>
                      <a:pt x="188" y="247"/>
                    </a:lnTo>
                    <a:lnTo>
                      <a:pt x="204" y="235"/>
                    </a:lnTo>
                    <a:lnTo>
                      <a:pt x="212" y="22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2" y="162"/>
                    </a:lnTo>
                    <a:lnTo>
                      <a:pt x="246" y="144"/>
                    </a:lnTo>
                    <a:lnTo>
                      <a:pt x="246" y="123"/>
                    </a:lnTo>
                    <a:lnTo>
                      <a:pt x="244" y="121"/>
                    </a:lnTo>
                    <a:lnTo>
                      <a:pt x="244" y="120"/>
                    </a:lnTo>
                    <a:lnTo>
                      <a:pt x="244" y="117"/>
                    </a:lnTo>
                    <a:lnTo>
                      <a:pt x="244" y="113"/>
                    </a:lnTo>
                    <a:lnTo>
                      <a:pt x="244" y="104"/>
                    </a:lnTo>
                    <a:lnTo>
                      <a:pt x="241" y="83"/>
                    </a:lnTo>
                    <a:lnTo>
                      <a:pt x="235" y="65"/>
                    </a:lnTo>
                    <a:lnTo>
                      <a:pt x="219" y="47"/>
                    </a:lnTo>
                    <a:lnTo>
                      <a:pt x="204" y="34"/>
                    </a:lnTo>
                    <a:lnTo>
                      <a:pt x="167" y="14"/>
                    </a:lnTo>
                    <a:lnTo>
                      <a:pt x="129" y="0"/>
                    </a:lnTo>
                    <a:lnTo>
                      <a:pt x="102" y="4"/>
                    </a:lnTo>
                    <a:lnTo>
                      <a:pt x="77" y="13"/>
                    </a:lnTo>
                    <a:lnTo>
                      <a:pt x="65" y="18"/>
                    </a:lnTo>
                    <a:lnTo>
                      <a:pt x="45" y="27"/>
                    </a:lnTo>
                    <a:lnTo>
                      <a:pt x="26" y="39"/>
                    </a:lnTo>
                    <a:lnTo>
                      <a:pt x="12" y="78"/>
                    </a:lnTo>
                    <a:lnTo>
                      <a:pt x="3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1" y="165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09"/>
                    </a:lnTo>
                    <a:lnTo>
                      <a:pt x="26" y="222"/>
                    </a:lnTo>
                    <a:lnTo>
                      <a:pt x="37" y="235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0842" name="Freeform 487"/>
              <p:cNvSpPr/>
              <p:nvPr/>
            </p:nvSpPr>
            <p:spPr bwMode="auto">
              <a:xfrm>
                <a:off x="2091" y="3068"/>
                <a:ext cx="54" cy="64"/>
              </a:xfrm>
              <a:custGeom>
                <a:avLst/>
                <a:gdLst>
                  <a:gd name="T0" fmla="*/ 10 w 271"/>
                  <a:gd name="T1" fmla="*/ 3 h 317"/>
                  <a:gd name="T2" fmla="*/ 9 w 271"/>
                  <a:gd name="T3" fmla="*/ 2 h 317"/>
                  <a:gd name="T4" fmla="*/ 8 w 271"/>
                  <a:gd name="T5" fmla="*/ 1 h 317"/>
                  <a:gd name="T6" fmla="*/ 8 w 271"/>
                  <a:gd name="T7" fmla="*/ 1 h 317"/>
                  <a:gd name="T8" fmla="*/ 7 w 271"/>
                  <a:gd name="T9" fmla="*/ 1 h 317"/>
                  <a:gd name="T10" fmla="*/ 6 w 271"/>
                  <a:gd name="T11" fmla="*/ 0 h 317"/>
                  <a:gd name="T12" fmla="*/ 5 w 271"/>
                  <a:gd name="T13" fmla="*/ 0 h 317"/>
                  <a:gd name="T14" fmla="*/ 3 w 271"/>
                  <a:gd name="T15" fmla="*/ 1 h 317"/>
                  <a:gd name="T16" fmla="*/ 3 w 271"/>
                  <a:gd name="T17" fmla="*/ 1 h 317"/>
                  <a:gd name="T18" fmla="*/ 2 w 271"/>
                  <a:gd name="T19" fmla="*/ 1 h 317"/>
                  <a:gd name="T20" fmla="*/ 1 w 271"/>
                  <a:gd name="T21" fmla="*/ 2 h 317"/>
                  <a:gd name="T22" fmla="*/ 1 w 271"/>
                  <a:gd name="T23" fmla="*/ 3 h 317"/>
                  <a:gd name="T24" fmla="*/ 0 w 271"/>
                  <a:gd name="T25" fmla="*/ 4 h 317"/>
                  <a:gd name="T26" fmla="*/ 0 w 271"/>
                  <a:gd name="T27" fmla="*/ 7 h 317"/>
                  <a:gd name="T28" fmla="*/ 0 w 271"/>
                  <a:gd name="T29" fmla="*/ 8 h 317"/>
                  <a:gd name="T30" fmla="*/ 0 w 271"/>
                  <a:gd name="T31" fmla="*/ 8 h 317"/>
                  <a:gd name="T32" fmla="*/ 0 w 271"/>
                  <a:gd name="T33" fmla="*/ 9 h 317"/>
                  <a:gd name="T34" fmla="*/ 0 w 271"/>
                  <a:gd name="T35" fmla="*/ 9 h 317"/>
                  <a:gd name="T36" fmla="*/ 1 w 271"/>
                  <a:gd name="T37" fmla="*/ 10 h 317"/>
                  <a:gd name="T38" fmla="*/ 1 w 271"/>
                  <a:gd name="T39" fmla="*/ 11 h 317"/>
                  <a:gd name="T40" fmla="*/ 1 w 271"/>
                  <a:gd name="T41" fmla="*/ 11 h 317"/>
                  <a:gd name="T42" fmla="*/ 2 w 271"/>
                  <a:gd name="T43" fmla="*/ 12 h 317"/>
                  <a:gd name="T44" fmla="*/ 3 w 271"/>
                  <a:gd name="T45" fmla="*/ 12 h 317"/>
                  <a:gd name="T46" fmla="*/ 4 w 271"/>
                  <a:gd name="T47" fmla="*/ 13 h 317"/>
                  <a:gd name="T48" fmla="*/ 4 w 271"/>
                  <a:gd name="T49" fmla="*/ 13 h 317"/>
                  <a:gd name="T50" fmla="*/ 5 w 271"/>
                  <a:gd name="T51" fmla="*/ 13 h 317"/>
                  <a:gd name="T52" fmla="*/ 5 w 271"/>
                  <a:gd name="T53" fmla="*/ 13 h 317"/>
                  <a:gd name="T54" fmla="*/ 6 w 271"/>
                  <a:gd name="T55" fmla="*/ 13 h 317"/>
                  <a:gd name="T56" fmla="*/ 7 w 271"/>
                  <a:gd name="T57" fmla="*/ 13 h 317"/>
                  <a:gd name="T58" fmla="*/ 8 w 271"/>
                  <a:gd name="T59" fmla="*/ 12 h 317"/>
                  <a:gd name="T60" fmla="*/ 9 w 271"/>
                  <a:gd name="T61" fmla="*/ 12 h 317"/>
                  <a:gd name="T62" fmla="*/ 9 w 271"/>
                  <a:gd name="T63" fmla="*/ 12 h 317"/>
                  <a:gd name="T64" fmla="*/ 9 w 271"/>
                  <a:gd name="T65" fmla="*/ 12 h 317"/>
                  <a:gd name="T66" fmla="*/ 9 w 271"/>
                  <a:gd name="T67" fmla="*/ 12 h 317"/>
                  <a:gd name="T68" fmla="*/ 9 w 271"/>
                  <a:gd name="T69" fmla="*/ 12 h 317"/>
                  <a:gd name="T70" fmla="*/ 9 w 271"/>
                  <a:gd name="T71" fmla="*/ 12 h 317"/>
                  <a:gd name="T72" fmla="*/ 10 w 271"/>
                  <a:gd name="T73" fmla="*/ 9 h 317"/>
                  <a:gd name="T74" fmla="*/ 10 w 271"/>
                  <a:gd name="T75" fmla="*/ 8 h 317"/>
                  <a:gd name="T76" fmla="*/ 11 w 271"/>
                  <a:gd name="T77" fmla="*/ 7 h 317"/>
                  <a:gd name="T78" fmla="*/ 11 w 271"/>
                  <a:gd name="T79" fmla="*/ 7 h 317"/>
                  <a:gd name="T80" fmla="*/ 11 w 271"/>
                  <a:gd name="T81" fmla="*/ 6 h 317"/>
                  <a:gd name="T82" fmla="*/ 11 w 271"/>
                  <a:gd name="T83" fmla="*/ 5 h 317"/>
                  <a:gd name="T84" fmla="*/ 10 w 271"/>
                  <a:gd name="T85" fmla="*/ 4 h 317"/>
                  <a:gd name="T86" fmla="*/ 10 w 271"/>
                  <a:gd name="T87" fmla="*/ 3 h 317"/>
                  <a:gd name="T88" fmla="*/ 10 w 271"/>
                  <a:gd name="T89" fmla="*/ 3 h 31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71"/>
                  <a:gd name="T136" fmla="*/ 0 h 317"/>
                  <a:gd name="T137" fmla="*/ 271 w 271"/>
                  <a:gd name="T138" fmla="*/ 317 h 31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71" h="317">
                    <a:moveTo>
                      <a:pt x="241" y="66"/>
                    </a:moveTo>
                    <a:lnTo>
                      <a:pt x="225" y="48"/>
                    </a:lnTo>
                    <a:lnTo>
                      <a:pt x="210" y="34"/>
                    </a:lnTo>
                    <a:lnTo>
                      <a:pt x="191" y="23"/>
                    </a:lnTo>
                    <a:lnTo>
                      <a:pt x="173" y="14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83" y="13"/>
                    </a:lnTo>
                    <a:lnTo>
                      <a:pt x="71" y="16"/>
                    </a:lnTo>
                    <a:lnTo>
                      <a:pt x="43" y="27"/>
                    </a:lnTo>
                    <a:lnTo>
                      <a:pt x="29" y="53"/>
                    </a:lnTo>
                    <a:lnTo>
                      <a:pt x="16" y="72"/>
                    </a:lnTo>
                    <a:lnTo>
                      <a:pt x="3" y="92"/>
                    </a:lnTo>
                    <a:lnTo>
                      <a:pt x="1" y="171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5" y="248"/>
                    </a:lnTo>
                    <a:lnTo>
                      <a:pt x="23" y="262"/>
                    </a:lnTo>
                    <a:lnTo>
                      <a:pt x="32" y="275"/>
                    </a:lnTo>
                    <a:lnTo>
                      <a:pt x="43" y="289"/>
                    </a:lnTo>
                    <a:lnTo>
                      <a:pt x="66" y="299"/>
                    </a:lnTo>
                    <a:lnTo>
                      <a:pt x="88" y="308"/>
                    </a:lnTo>
                    <a:lnTo>
                      <a:pt x="111" y="313"/>
                    </a:lnTo>
                    <a:lnTo>
                      <a:pt x="122" y="315"/>
                    </a:lnTo>
                    <a:lnTo>
                      <a:pt x="135" y="317"/>
                    </a:lnTo>
                    <a:lnTo>
                      <a:pt x="157" y="315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16" y="292"/>
                    </a:lnTo>
                    <a:lnTo>
                      <a:pt x="216" y="291"/>
                    </a:lnTo>
                    <a:lnTo>
                      <a:pt x="218" y="291"/>
                    </a:lnTo>
                    <a:lnTo>
                      <a:pt x="220" y="291"/>
                    </a:lnTo>
                    <a:lnTo>
                      <a:pt x="227" y="289"/>
                    </a:lnTo>
                    <a:lnTo>
                      <a:pt x="255" y="225"/>
                    </a:lnTo>
                    <a:lnTo>
                      <a:pt x="262" y="202"/>
                    </a:lnTo>
                    <a:lnTo>
                      <a:pt x="267" y="182"/>
                    </a:lnTo>
                    <a:lnTo>
                      <a:pt x="270" y="162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4"/>
                    </a:lnTo>
                    <a:lnTo>
                      <a:pt x="241" y="66"/>
                    </a:lnTo>
                    <a:close/>
                  </a:path>
                </a:pathLst>
              </a:custGeom>
              <a:solidFill>
                <a:srgbClr val="000000"/>
              </a:solidFill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0843" name="Line 488"/>
              <p:cNvSpPr>
                <a:spLocks noChangeShapeType="1"/>
              </p:cNvSpPr>
              <p:nvPr/>
            </p:nvSpPr>
            <p:spPr bwMode="auto">
              <a:xfrm flipV="1">
                <a:off x="2108" y="2846"/>
                <a:ext cx="1" cy="225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" name="Line 489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1" cy="27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" name="Line 490"/>
              <p:cNvSpPr>
                <a:spLocks noChangeShapeType="1"/>
              </p:cNvSpPr>
              <p:nvPr/>
            </p:nvSpPr>
            <p:spPr bwMode="auto">
              <a:xfrm flipV="1">
                <a:off x="2108" y="1667"/>
                <a:ext cx="1" cy="247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6" name="Line 491"/>
              <p:cNvSpPr>
                <a:spLocks noChangeShapeType="1"/>
              </p:cNvSpPr>
              <p:nvPr/>
            </p:nvSpPr>
            <p:spPr bwMode="auto">
              <a:xfrm flipV="1">
                <a:off x="2108" y="1972"/>
                <a:ext cx="1" cy="21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" name="Line 492"/>
              <p:cNvSpPr>
                <a:spLocks noChangeShapeType="1"/>
              </p:cNvSpPr>
              <p:nvPr/>
            </p:nvSpPr>
            <p:spPr bwMode="auto">
              <a:xfrm flipV="1">
                <a:off x="2108" y="2563"/>
                <a:ext cx="1" cy="234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" name="Line 493"/>
              <p:cNvSpPr>
                <a:spLocks noChangeShapeType="1"/>
              </p:cNvSpPr>
              <p:nvPr/>
            </p:nvSpPr>
            <p:spPr bwMode="auto">
              <a:xfrm>
                <a:off x="2108" y="1415"/>
                <a:ext cx="1" cy="203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9" name="Line 494"/>
              <p:cNvSpPr>
                <a:spLocks noChangeShapeType="1"/>
              </p:cNvSpPr>
              <p:nvPr/>
            </p:nvSpPr>
            <p:spPr bwMode="auto">
              <a:xfrm flipV="1">
                <a:off x="2108" y="2256"/>
                <a:ext cx="1" cy="236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0" name="Line 495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1" name="Line 496"/>
              <p:cNvSpPr>
                <a:spLocks noChangeShapeType="1"/>
              </p:cNvSpPr>
              <p:nvPr/>
            </p:nvSpPr>
            <p:spPr bwMode="auto">
              <a:xfrm>
                <a:off x="2116" y="1955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2" name="Line 497"/>
              <p:cNvSpPr>
                <a:spLocks noChangeShapeType="1"/>
              </p:cNvSpPr>
              <p:nvPr/>
            </p:nvSpPr>
            <p:spPr bwMode="auto">
              <a:xfrm>
                <a:off x="2112" y="13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3" name="Line 498"/>
              <p:cNvSpPr>
                <a:spLocks noChangeShapeType="1"/>
              </p:cNvSpPr>
              <p:nvPr/>
            </p:nvSpPr>
            <p:spPr bwMode="auto">
              <a:xfrm>
                <a:off x="2112" y="1657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4" name="Line 499"/>
              <p:cNvSpPr>
                <a:spLocks noChangeShapeType="1"/>
              </p:cNvSpPr>
              <p:nvPr/>
            </p:nvSpPr>
            <p:spPr bwMode="auto">
              <a:xfrm>
                <a:off x="2111" y="2529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5" name="Line 500"/>
              <p:cNvSpPr>
                <a:spLocks noChangeShapeType="1"/>
              </p:cNvSpPr>
              <p:nvPr/>
            </p:nvSpPr>
            <p:spPr bwMode="auto">
              <a:xfrm>
                <a:off x="2111" y="223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6" name="Line 501"/>
              <p:cNvSpPr>
                <a:spLocks noChangeShapeType="1"/>
              </p:cNvSpPr>
              <p:nvPr/>
            </p:nvSpPr>
            <p:spPr bwMode="auto">
              <a:xfrm>
                <a:off x="2111" y="310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57" name="Line 502"/>
              <p:cNvSpPr>
                <a:spLocks noChangeShapeType="1"/>
              </p:cNvSpPr>
              <p:nvPr/>
            </p:nvSpPr>
            <p:spPr bwMode="auto">
              <a:xfrm>
                <a:off x="2111" y="282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834" name="Line 503"/>
            <p:cNvSpPr>
              <a:spLocks noChangeShapeType="1"/>
            </p:cNvSpPr>
            <p:nvPr/>
          </p:nvSpPr>
          <p:spPr bwMode="auto">
            <a:xfrm flipV="1">
              <a:off x="816" y="2112"/>
              <a:ext cx="2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5" name="Rectangle 504"/>
            <p:cNvSpPr>
              <a:spLocks noChangeArrowheads="1"/>
            </p:cNvSpPr>
            <p:nvPr/>
          </p:nvSpPr>
          <p:spPr bwMode="auto">
            <a:xfrm>
              <a:off x="1066" y="1788"/>
              <a:ext cx="8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16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0725" name="Text Box 507"/>
          <p:cNvSpPr txBox="1">
            <a:spLocks noChangeArrowheads="1"/>
          </p:cNvSpPr>
          <p:nvPr/>
        </p:nvSpPr>
        <p:spPr bwMode="auto">
          <a:xfrm>
            <a:off x="0" y="260350"/>
            <a:ext cx="914400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 b="1">
                <a:latin typeface="Times New Roman" pitchFamily="18" charset="0"/>
              </a:rPr>
              <a:t>         </a:t>
            </a:r>
            <a:r>
              <a:rPr kumimoji="1" lang="en-US" altLang="zh-CN" sz="1800" b="1">
                <a:latin typeface="宋体" pitchFamily="2" charset="-122"/>
              </a:rPr>
              <a:t>LED</a:t>
            </a:r>
            <a:r>
              <a:rPr kumimoji="1" lang="zh-CN" altLang="en-US" sz="1800" b="1">
                <a:latin typeface="宋体" pitchFamily="2" charset="-122"/>
              </a:rPr>
              <a:t>数码管的</a:t>
            </a:r>
            <a:r>
              <a:rPr kumimoji="1" lang="en-US" altLang="zh-CN" sz="1800" b="1">
                <a:latin typeface="宋体" pitchFamily="2" charset="-122"/>
              </a:rPr>
              <a:t>a</a:t>
            </a:r>
            <a:r>
              <a:rPr kumimoji="1" lang="zh-CN" altLang="en-US" sz="1800" b="1">
                <a:latin typeface="宋体" pitchFamily="2" charset="-122"/>
              </a:rPr>
              <a:t>～</a:t>
            </a:r>
            <a:r>
              <a:rPr kumimoji="1" lang="en-US" altLang="zh-CN" sz="1800" b="1">
                <a:latin typeface="宋体" pitchFamily="2" charset="-122"/>
              </a:rPr>
              <a:t>g,dp</a:t>
            </a:r>
            <a:r>
              <a:rPr kumimoji="1" lang="zh-CN" altLang="en-US" sz="1800" b="1">
                <a:latin typeface="宋体" pitchFamily="2" charset="-122"/>
              </a:rPr>
              <a:t>八个发光二极管加正电压而发亮，加零电压而灭，不同亮灭的组合就能形成不同的字形，这种组合称之为字形码</a:t>
            </a:r>
            <a:r>
              <a:rPr kumimoji="1" lang="en-US" altLang="zh-CN" sz="1800" b="1">
                <a:latin typeface="宋体" pitchFamily="2" charset="-122"/>
              </a:rPr>
              <a:t>(</a:t>
            </a:r>
            <a:r>
              <a:rPr kumimoji="1" lang="zh-CN" altLang="en-US" sz="1800" b="1">
                <a:latin typeface="宋体" pitchFamily="2" charset="-122"/>
              </a:rPr>
              <a:t>段码</a:t>
            </a:r>
            <a:r>
              <a:rPr kumimoji="1" lang="en-US" altLang="zh-CN" sz="1800" b="1">
                <a:latin typeface="宋体" pitchFamily="2" charset="-122"/>
              </a:rPr>
              <a:t>)</a:t>
            </a:r>
            <a:r>
              <a:rPr kumimoji="1" lang="zh-CN" altLang="en-US" sz="1800" b="1">
                <a:latin typeface="宋体" pitchFamily="2" charset="-122"/>
              </a:rPr>
              <a:t>，如显示”</a:t>
            </a:r>
            <a:r>
              <a:rPr kumimoji="1" lang="en-US" altLang="zh-CN" sz="1800" b="1">
                <a:latin typeface="宋体" pitchFamily="2" charset="-122"/>
              </a:rPr>
              <a:t>0”,</a:t>
            </a:r>
            <a:r>
              <a:rPr kumimoji="1" lang="zh-CN" altLang="en-US" sz="1800" b="1">
                <a:latin typeface="宋体" pitchFamily="2" charset="-122"/>
              </a:rPr>
              <a:t>字形码为</a:t>
            </a:r>
            <a:r>
              <a:rPr kumimoji="1" lang="en-US" altLang="zh-CN" sz="1800" b="1">
                <a:latin typeface="宋体" pitchFamily="2" charset="-122"/>
              </a:rPr>
              <a:t>3fh(</a:t>
            </a:r>
            <a:r>
              <a:rPr kumimoji="1" lang="zh-CN" altLang="en-US" sz="1800" b="1">
                <a:latin typeface="宋体" pitchFamily="2" charset="-122"/>
              </a:rPr>
              <a:t>共阴极时）。</a:t>
            </a:r>
            <a:endParaRPr kumimoji="1" lang="zh-CN" altLang="en-US" sz="1800" b="1">
              <a:latin typeface="宋体" pitchFamily="2" charset="-122"/>
            </a:endParaRPr>
          </a:p>
        </p:txBody>
      </p:sp>
      <p:sp>
        <p:nvSpPr>
          <p:cNvPr id="185852" name="Text Box 508"/>
          <p:cNvSpPr txBox="1">
            <a:spLocks noChangeArrowheads="1"/>
          </p:cNvSpPr>
          <p:nvPr/>
        </p:nvSpPr>
        <p:spPr bwMode="auto">
          <a:xfrm>
            <a:off x="2916238" y="4292600"/>
            <a:ext cx="287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bg2"/>
                </a:solidFill>
                <a:latin typeface="Times New Roman" pitchFamily="18" charset="0"/>
              </a:rPr>
              <a:t>d</a:t>
            </a:r>
            <a:endParaRPr kumimoji="1" lang="en-US" altLang="zh-CN" sz="1800">
              <a:solidFill>
                <a:schemeClr val="bg2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63101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962" grpId="0"/>
      <p:bldP spid="40963" grpId="0"/>
      <p:bldP spid="1858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0" y="1125538"/>
            <a:ext cx="91440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kumimoji="1" lang="en-US" altLang="zh-CN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</a:t>
            </a:r>
            <a:r>
              <a:rPr kumimoji="1"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外设与</a:t>
            </a:r>
            <a:r>
              <a:rPr kumimoji="1" lang="en-US" altLang="zh-CN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CPU</a:t>
            </a:r>
            <a:r>
              <a:rPr kumimoji="1"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之间必须经过</a:t>
            </a:r>
            <a:r>
              <a:rPr kumimoji="1" lang="en-US" altLang="zh-CN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I/O</a:t>
            </a:r>
            <a:r>
              <a:rPr kumimoji="1"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接口。</a:t>
            </a:r>
            <a:r>
              <a:rPr kumimoji="1" lang="zh-CN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接口起着缓冲、锁存数据，地址译码、信息格式转换、传递外设状态，发布命令等功能。</a:t>
            </a:r>
            <a:r>
              <a:rPr kumimoji="1" lang="zh-CN" altLang="en-US" sz="3200" smtClean="0">
                <a:latin typeface="Times New Roman" pitchFamily="18" charset="0"/>
              </a:rPr>
              <a:t>              </a:t>
            </a:r>
            <a:endParaRPr kumimoji="1" lang="zh-CN" altLang="en-US" sz="3200" smtClean="0">
              <a:latin typeface="Times New Roman" pitchFamily="18" charset="0"/>
            </a:endParaRPr>
          </a:p>
        </p:txBody>
      </p:sp>
      <p:sp>
        <p:nvSpPr>
          <p:cNvPr id="194564" name="Text Box 4"/>
          <p:cNvSpPr txBox="1">
            <a:spLocks noChangeArrowheads="1"/>
          </p:cNvSpPr>
          <p:nvPr/>
        </p:nvSpPr>
        <p:spPr bwMode="auto">
          <a:xfrm>
            <a:off x="900113" y="188913"/>
            <a:ext cx="8893175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rPr>
              <a:t>第五章   输入、输出接口</a:t>
            </a:r>
            <a:r>
              <a:rPr kumimoji="1" lang="en-US" altLang="zh-CN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rPr>
              <a:t>P0～P3</a:t>
            </a:r>
            <a:endParaRPr kumimoji="1" lang="zh-CN" altLang="en-US" sz="4400"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2" name="Group 19"/>
          <p:cNvGrpSpPr/>
          <p:nvPr/>
        </p:nvGrpSpPr>
        <p:grpSpPr bwMode="auto">
          <a:xfrm>
            <a:off x="755650" y="3213100"/>
            <a:ext cx="7129463" cy="2808288"/>
            <a:chOff x="884" y="1344"/>
            <a:chExt cx="3455" cy="1361"/>
          </a:xfrm>
        </p:grpSpPr>
        <p:sp>
          <p:nvSpPr>
            <p:cNvPr id="4102" name="AutoShape 7"/>
            <p:cNvSpPr>
              <a:spLocks noChangeAspect="1" noChangeArrowheads="1"/>
            </p:cNvSpPr>
            <p:nvPr/>
          </p:nvSpPr>
          <p:spPr bwMode="auto">
            <a:xfrm>
              <a:off x="884" y="1344"/>
              <a:ext cx="3447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kumimoji="1" lang="zh-CN" altLang="zh-CN" sz="2000" b="1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  <p:sp>
          <p:nvSpPr>
            <p:cNvPr id="4103" name="Text Box 8"/>
            <p:cNvSpPr txBox="1">
              <a:spLocks noChangeArrowheads="1"/>
            </p:cNvSpPr>
            <p:nvPr/>
          </p:nvSpPr>
          <p:spPr bwMode="auto">
            <a:xfrm>
              <a:off x="884" y="1636"/>
              <a:ext cx="575" cy="29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b="1">
                  <a:solidFill>
                    <a:schemeClr val="bg2"/>
                  </a:solidFill>
                  <a:latin typeface="Times New Roman" pitchFamily="18" charset="0"/>
                </a:rPr>
                <a:t>CPU</a:t>
              </a:r>
              <a:endParaRPr kumimoji="1" lang="en-US" altLang="zh-CN" sz="2000" b="1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  <p:sp>
          <p:nvSpPr>
            <p:cNvPr id="4104" name="Text Box 9"/>
            <p:cNvSpPr txBox="1">
              <a:spLocks noChangeArrowheads="1"/>
            </p:cNvSpPr>
            <p:nvPr/>
          </p:nvSpPr>
          <p:spPr bwMode="auto">
            <a:xfrm>
              <a:off x="2033" y="1441"/>
              <a:ext cx="1005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chemeClr val="bg2"/>
                  </a:solidFill>
                  <a:latin typeface="Times New Roman" pitchFamily="18" charset="0"/>
                </a:rPr>
                <a:t>输入接口</a:t>
              </a:r>
              <a:endParaRPr kumimoji="1" lang="zh-CN" altLang="en-US" sz="2000" b="1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  <p:sp>
          <p:nvSpPr>
            <p:cNvPr id="4105" name="Text Box 10"/>
            <p:cNvSpPr txBox="1">
              <a:spLocks noChangeArrowheads="1"/>
            </p:cNvSpPr>
            <p:nvPr/>
          </p:nvSpPr>
          <p:spPr bwMode="auto">
            <a:xfrm>
              <a:off x="3334" y="1435"/>
              <a:ext cx="1005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chemeClr val="bg2"/>
                  </a:solidFill>
                  <a:latin typeface="Times New Roman" pitchFamily="18" charset="0"/>
                </a:rPr>
                <a:t>输入设备</a:t>
              </a:r>
              <a:endParaRPr kumimoji="1" lang="zh-CN" altLang="en-US" sz="2000" b="1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  <p:sp>
          <p:nvSpPr>
            <p:cNvPr id="4106" name="Text Box 11"/>
            <p:cNvSpPr txBox="1">
              <a:spLocks noChangeArrowheads="1"/>
            </p:cNvSpPr>
            <p:nvPr/>
          </p:nvSpPr>
          <p:spPr bwMode="auto">
            <a:xfrm>
              <a:off x="2033" y="1927"/>
              <a:ext cx="1005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chemeClr val="bg2"/>
                  </a:solidFill>
                  <a:latin typeface="Times New Roman" pitchFamily="18" charset="0"/>
                </a:rPr>
                <a:t>输出接口</a:t>
              </a:r>
              <a:endParaRPr kumimoji="1" lang="zh-CN" altLang="en-US" sz="2000" b="1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  <p:sp>
          <p:nvSpPr>
            <p:cNvPr id="4107" name="Text Box 12"/>
            <p:cNvSpPr txBox="1">
              <a:spLocks noChangeArrowheads="1"/>
            </p:cNvSpPr>
            <p:nvPr/>
          </p:nvSpPr>
          <p:spPr bwMode="auto">
            <a:xfrm>
              <a:off x="3326" y="1927"/>
              <a:ext cx="1005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chemeClr val="bg2"/>
                  </a:solidFill>
                  <a:latin typeface="Times New Roman" pitchFamily="18" charset="0"/>
                </a:rPr>
                <a:t>输出设备</a:t>
              </a:r>
              <a:endParaRPr kumimoji="1" lang="zh-CN" altLang="en-US" sz="2000" b="1">
                <a:solidFill>
                  <a:schemeClr val="bg2"/>
                </a:solidFill>
                <a:latin typeface="Times New Roman" pitchFamily="18" charset="0"/>
              </a:endParaRPr>
            </a:p>
          </p:txBody>
        </p:sp>
        <p:cxnSp>
          <p:nvCxnSpPr>
            <p:cNvPr id="4108" name="AutoShape 13"/>
            <p:cNvCxnSpPr>
              <a:cxnSpLocks noChangeShapeType="1"/>
              <a:stCxn id="4103" idx="3"/>
            </p:cNvCxnSpPr>
            <p:nvPr/>
          </p:nvCxnSpPr>
          <p:spPr bwMode="auto">
            <a:xfrm>
              <a:off x="1459" y="1782"/>
              <a:ext cx="574" cy="24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F9933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9" name="AutoShape 14"/>
            <p:cNvCxnSpPr>
              <a:cxnSpLocks noChangeShapeType="1"/>
              <a:stCxn id="4104" idx="1"/>
            </p:cNvCxnSpPr>
            <p:nvPr/>
          </p:nvCxnSpPr>
          <p:spPr bwMode="auto">
            <a:xfrm flipH="1">
              <a:off x="1746" y="1587"/>
              <a:ext cx="287" cy="0"/>
            </a:xfrm>
            <a:prstGeom prst="straightConnector1">
              <a:avLst/>
            </a:prstGeom>
            <a:noFill/>
            <a:ln w="9525">
              <a:solidFill>
                <a:srgbClr val="FF9933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0" name="Line 15"/>
            <p:cNvSpPr>
              <a:spLocks noChangeShapeType="1"/>
            </p:cNvSpPr>
            <p:nvPr/>
          </p:nvSpPr>
          <p:spPr bwMode="auto">
            <a:xfrm>
              <a:off x="1746" y="1580"/>
              <a:ext cx="1" cy="194"/>
            </a:xfrm>
            <a:prstGeom prst="line">
              <a:avLst/>
            </a:prstGeom>
            <a:noFill/>
            <a:ln w="9525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4111" name="AutoShape 16"/>
            <p:cNvCxnSpPr>
              <a:cxnSpLocks noChangeShapeType="1"/>
            </p:cNvCxnSpPr>
            <p:nvPr/>
          </p:nvCxnSpPr>
          <p:spPr bwMode="auto">
            <a:xfrm flipH="1">
              <a:off x="3038" y="1585"/>
              <a:ext cx="288" cy="1"/>
            </a:xfrm>
            <a:prstGeom prst="straightConnector1">
              <a:avLst/>
            </a:prstGeom>
            <a:noFill/>
            <a:ln w="9525">
              <a:solidFill>
                <a:srgbClr val="FF9933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2" name="AutoShape 17"/>
            <p:cNvCxnSpPr>
              <a:cxnSpLocks noChangeShapeType="1"/>
            </p:cNvCxnSpPr>
            <p:nvPr/>
          </p:nvCxnSpPr>
          <p:spPr bwMode="auto">
            <a:xfrm>
              <a:off x="3038" y="2114"/>
              <a:ext cx="288" cy="1"/>
            </a:xfrm>
            <a:prstGeom prst="straightConnector1">
              <a:avLst/>
            </a:prstGeom>
            <a:noFill/>
            <a:ln w="9525">
              <a:solidFill>
                <a:srgbClr val="FF9933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3" name="Text Box 18"/>
            <p:cNvSpPr txBox="1">
              <a:spLocks noChangeArrowheads="1"/>
            </p:cNvSpPr>
            <p:nvPr/>
          </p:nvSpPr>
          <p:spPr bwMode="auto">
            <a:xfrm>
              <a:off x="1746" y="2316"/>
              <a:ext cx="2154" cy="2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9933"/>
              </a:solidFill>
              <a:miter lim="800000"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rgbClr val="C10719"/>
                  </a:solidFill>
                  <a:latin typeface="宋体" pitchFamily="2" charset="-122"/>
                </a:rPr>
                <a:t>图</a:t>
              </a:r>
              <a:r>
                <a:rPr kumimoji="1" lang="en-US" altLang="zh-CN" sz="2000" b="1">
                  <a:solidFill>
                    <a:srgbClr val="C10719"/>
                  </a:solidFill>
                  <a:latin typeface="宋体" pitchFamily="2" charset="-122"/>
                </a:rPr>
                <a:t>5-1 </a:t>
              </a:r>
              <a:r>
                <a:rPr kumimoji="1" lang="zh-CN" altLang="en-US" sz="2000" b="1">
                  <a:solidFill>
                    <a:srgbClr val="C10719"/>
                  </a:solidFill>
                  <a:latin typeface="Times New Roman" pitchFamily="18" charset="0"/>
                </a:rPr>
                <a:t>输入接口和输出接口</a:t>
              </a:r>
              <a:endParaRPr kumimoji="1" lang="zh-CN" altLang="en-US" sz="2000" b="1">
                <a:solidFill>
                  <a:srgbClr val="C10719"/>
                </a:solidFill>
                <a:latin typeface="Times New Roman" pitchFamily="18" charset="0"/>
              </a:endParaRPr>
            </a:p>
          </p:txBody>
        </p:sp>
      </p:grp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408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170" grpId="0"/>
      <p:bldP spid="1945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692275" y="981075"/>
            <a:ext cx="4749800" cy="3960813"/>
            <a:chOff x="3198" y="1888"/>
            <a:chExt cx="2992" cy="2455"/>
          </a:xfrm>
        </p:grpSpPr>
        <p:sp>
          <p:nvSpPr>
            <p:cNvPr id="31751" name="Line 3"/>
            <p:cNvSpPr>
              <a:spLocks noChangeShapeType="1"/>
            </p:cNvSpPr>
            <p:nvPr/>
          </p:nvSpPr>
          <p:spPr bwMode="auto">
            <a:xfrm flipV="1">
              <a:off x="4730" y="4169"/>
              <a:ext cx="1" cy="17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2" name="Freeform 4"/>
            <p:cNvSpPr/>
            <p:nvPr/>
          </p:nvSpPr>
          <p:spPr bwMode="auto">
            <a:xfrm>
              <a:off x="5889" y="2197"/>
              <a:ext cx="73" cy="74"/>
            </a:xfrm>
            <a:custGeom>
              <a:avLst/>
              <a:gdLst>
                <a:gd name="T0" fmla="*/ 4 w 401"/>
                <a:gd name="T1" fmla="*/ 0 h 385"/>
                <a:gd name="T2" fmla="*/ 4 w 401"/>
                <a:gd name="T3" fmla="*/ 1 h 385"/>
                <a:gd name="T4" fmla="*/ 3 w 401"/>
                <a:gd name="T5" fmla="*/ 1 h 385"/>
                <a:gd name="T6" fmla="*/ 1 w 401"/>
                <a:gd name="T7" fmla="*/ 2 h 385"/>
                <a:gd name="T8" fmla="*/ 1 w 401"/>
                <a:gd name="T9" fmla="*/ 4 h 385"/>
                <a:gd name="T10" fmla="*/ 0 w 401"/>
                <a:gd name="T11" fmla="*/ 5 h 385"/>
                <a:gd name="T12" fmla="*/ 0 w 401"/>
                <a:gd name="T13" fmla="*/ 6 h 385"/>
                <a:gd name="T14" fmla="*/ 0 w 401"/>
                <a:gd name="T15" fmla="*/ 7 h 385"/>
                <a:gd name="T16" fmla="*/ 0 w 401"/>
                <a:gd name="T17" fmla="*/ 8 h 385"/>
                <a:gd name="T18" fmla="*/ 0 w 401"/>
                <a:gd name="T19" fmla="*/ 9 h 385"/>
                <a:gd name="T20" fmla="*/ 0 w 401"/>
                <a:gd name="T21" fmla="*/ 10 h 385"/>
                <a:gd name="T22" fmla="*/ 1 w 401"/>
                <a:gd name="T23" fmla="*/ 11 h 385"/>
                <a:gd name="T24" fmla="*/ 2 w 401"/>
                <a:gd name="T25" fmla="*/ 12 h 385"/>
                <a:gd name="T26" fmla="*/ 3 w 401"/>
                <a:gd name="T27" fmla="*/ 13 h 385"/>
                <a:gd name="T28" fmla="*/ 4 w 401"/>
                <a:gd name="T29" fmla="*/ 14 h 385"/>
                <a:gd name="T30" fmla="*/ 5 w 401"/>
                <a:gd name="T31" fmla="*/ 14 h 385"/>
                <a:gd name="T32" fmla="*/ 6 w 401"/>
                <a:gd name="T33" fmla="*/ 14 h 385"/>
                <a:gd name="T34" fmla="*/ 6 w 401"/>
                <a:gd name="T35" fmla="*/ 14 h 385"/>
                <a:gd name="T36" fmla="*/ 9 w 401"/>
                <a:gd name="T37" fmla="*/ 14 h 385"/>
                <a:gd name="T38" fmla="*/ 9 w 401"/>
                <a:gd name="T39" fmla="*/ 14 h 385"/>
                <a:gd name="T40" fmla="*/ 9 w 401"/>
                <a:gd name="T41" fmla="*/ 14 h 385"/>
                <a:gd name="T42" fmla="*/ 9 w 401"/>
                <a:gd name="T43" fmla="*/ 14 h 385"/>
                <a:gd name="T44" fmla="*/ 9 w 401"/>
                <a:gd name="T45" fmla="*/ 14 h 385"/>
                <a:gd name="T46" fmla="*/ 10 w 401"/>
                <a:gd name="T47" fmla="*/ 14 h 385"/>
                <a:gd name="T48" fmla="*/ 11 w 401"/>
                <a:gd name="T49" fmla="*/ 13 h 385"/>
                <a:gd name="T50" fmla="*/ 11 w 401"/>
                <a:gd name="T51" fmla="*/ 13 h 385"/>
                <a:gd name="T52" fmla="*/ 11 w 401"/>
                <a:gd name="T53" fmla="*/ 13 h 385"/>
                <a:gd name="T54" fmla="*/ 11 w 401"/>
                <a:gd name="T55" fmla="*/ 12 h 385"/>
                <a:gd name="T56" fmla="*/ 12 w 401"/>
                <a:gd name="T57" fmla="*/ 12 h 385"/>
                <a:gd name="T58" fmla="*/ 12 w 401"/>
                <a:gd name="T59" fmla="*/ 11 h 385"/>
                <a:gd name="T60" fmla="*/ 12 w 401"/>
                <a:gd name="T61" fmla="*/ 10 h 385"/>
                <a:gd name="T62" fmla="*/ 12 w 401"/>
                <a:gd name="T63" fmla="*/ 10 h 385"/>
                <a:gd name="T64" fmla="*/ 12 w 401"/>
                <a:gd name="T65" fmla="*/ 10 h 385"/>
                <a:gd name="T66" fmla="*/ 13 w 401"/>
                <a:gd name="T67" fmla="*/ 10 h 385"/>
                <a:gd name="T68" fmla="*/ 13 w 401"/>
                <a:gd name="T69" fmla="*/ 9 h 385"/>
                <a:gd name="T70" fmla="*/ 13 w 401"/>
                <a:gd name="T71" fmla="*/ 9 h 385"/>
                <a:gd name="T72" fmla="*/ 13 w 401"/>
                <a:gd name="T73" fmla="*/ 9 h 385"/>
                <a:gd name="T74" fmla="*/ 13 w 401"/>
                <a:gd name="T75" fmla="*/ 8 h 385"/>
                <a:gd name="T76" fmla="*/ 13 w 401"/>
                <a:gd name="T77" fmla="*/ 6 h 385"/>
                <a:gd name="T78" fmla="*/ 12 w 401"/>
                <a:gd name="T79" fmla="*/ 4 h 385"/>
                <a:gd name="T80" fmla="*/ 12 w 401"/>
                <a:gd name="T81" fmla="*/ 3 h 385"/>
                <a:gd name="T82" fmla="*/ 11 w 401"/>
                <a:gd name="T83" fmla="*/ 2 h 385"/>
                <a:gd name="T84" fmla="*/ 11 w 401"/>
                <a:gd name="T85" fmla="*/ 2 h 385"/>
                <a:gd name="T86" fmla="*/ 11 w 401"/>
                <a:gd name="T87" fmla="*/ 1 h 385"/>
                <a:gd name="T88" fmla="*/ 10 w 401"/>
                <a:gd name="T89" fmla="*/ 0 h 385"/>
                <a:gd name="T90" fmla="*/ 5 w 401"/>
                <a:gd name="T91" fmla="*/ 0 h 385"/>
                <a:gd name="T92" fmla="*/ 5 w 401"/>
                <a:gd name="T93" fmla="*/ 0 h 385"/>
                <a:gd name="T94" fmla="*/ 4 w 401"/>
                <a:gd name="T95" fmla="*/ 0 h 385"/>
                <a:gd name="T96" fmla="*/ 4 w 401"/>
                <a:gd name="T97" fmla="*/ 0 h 385"/>
                <a:gd name="T98" fmla="*/ 4 w 401"/>
                <a:gd name="T99" fmla="*/ 0 h 38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01"/>
                <a:gd name="T151" fmla="*/ 0 h 385"/>
                <a:gd name="T152" fmla="*/ 401 w 401"/>
                <a:gd name="T153" fmla="*/ 385 h 38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01" h="385">
                  <a:moveTo>
                    <a:pt x="134" y="8"/>
                  </a:move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19" y="104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4"/>
                  </a:lnTo>
                  <a:lnTo>
                    <a:pt x="3" y="242"/>
                  </a:lnTo>
                  <a:lnTo>
                    <a:pt x="4" y="262"/>
                  </a:lnTo>
                  <a:lnTo>
                    <a:pt x="32" y="301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5"/>
                  </a:lnTo>
                  <a:lnTo>
                    <a:pt x="268" y="382"/>
                  </a:lnTo>
                  <a:lnTo>
                    <a:pt x="277" y="380"/>
                  </a:lnTo>
                  <a:lnTo>
                    <a:pt x="282" y="378"/>
                  </a:lnTo>
                  <a:lnTo>
                    <a:pt x="284" y="377"/>
                  </a:lnTo>
                  <a:lnTo>
                    <a:pt x="287" y="377"/>
                  </a:lnTo>
                  <a:lnTo>
                    <a:pt x="308" y="368"/>
                  </a:lnTo>
                  <a:lnTo>
                    <a:pt x="321" y="355"/>
                  </a:lnTo>
                  <a:lnTo>
                    <a:pt x="327" y="348"/>
                  </a:lnTo>
                  <a:lnTo>
                    <a:pt x="334" y="343"/>
                  </a:lnTo>
                  <a:lnTo>
                    <a:pt x="345" y="328"/>
                  </a:lnTo>
                  <a:lnTo>
                    <a:pt x="356" y="314"/>
                  </a:lnTo>
                  <a:lnTo>
                    <a:pt x="364" y="298"/>
                  </a:lnTo>
                  <a:lnTo>
                    <a:pt x="372" y="283"/>
                  </a:lnTo>
                  <a:lnTo>
                    <a:pt x="375" y="273"/>
                  </a:lnTo>
                  <a:lnTo>
                    <a:pt x="376" y="269"/>
                  </a:lnTo>
                  <a:lnTo>
                    <a:pt x="378" y="266"/>
                  </a:lnTo>
                  <a:lnTo>
                    <a:pt x="380" y="256"/>
                  </a:lnTo>
                  <a:lnTo>
                    <a:pt x="381" y="252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3" name="Freeform 5"/>
            <p:cNvSpPr/>
            <p:nvPr/>
          </p:nvSpPr>
          <p:spPr bwMode="auto">
            <a:xfrm>
              <a:off x="5889" y="2481"/>
              <a:ext cx="73" cy="73"/>
            </a:xfrm>
            <a:custGeom>
              <a:avLst/>
              <a:gdLst>
                <a:gd name="T0" fmla="*/ 11 w 401"/>
                <a:gd name="T1" fmla="*/ 2 h 384"/>
                <a:gd name="T2" fmla="*/ 11 w 401"/>
                <a:gd name="T3" fmla="*/ 2 h 384"/>
                <a:gd name="T4" fmla="*/ 11 w 401"/>
                <a:gd name="T5" fmla="*/ 1 h 384"/>
                <a:gd name="T6" fmla="*/ 10 w 401"/>
                <a:gd name="T7" fmla="*/ 1 h 384"/>
                <a:gd name="T8" fmla="*/ 7 w 401"/>
                <a:gd name="T9" fmla="*/ 0 h 384"/>
                <a:gd name="T10" fmla="*/ 5 w 401"/>
                <a:gd name="T11" fmla="*/ 0 h 384"/>
                <a:gd name="T12" fmla="*/ 5 w 401"/>
                <a:gd name="T13" fmla="*/ 0 h 384"/>
                <a:gd name="T14" fmla="*/ 5 w 401"/>
                <a:gd name="T15" fmla="*/ 0 h 384"/>
                <a:gd name="T16" fmla="*/ 4 w 401"/>
                <a:gd name="T17" fmla="*/ 0 h 384"/>
                <a:gd name="T18" fmla="*/ 4 w 401"/>
                <a:gd name="T19" fmla="*/ 0 h 384"/>
                <a:gd name="T20" fmla="*/ 4 w 401"/>
                <a:gd name="T21" fmla="*/ 0 h 384"/>
                <a:gd name="T22" fmla="*/ 4 w 401"/>
                <a:gd name="T23" fmla="*/ 1 h 384"/>
                <a:gd name="T24" fmla="*/ 3 w 401"/>
                <a:gd name="T25" fmla="*/ 1 h 384"/>
                <a:gd name="T26" fmla="*/ 1 w 401"/>
                <a:gd name="T27" fmla="*/ 2 h 384"/>
                <a:gd name="T28" fmla="*/ 1 w 401"/>
                <a:gd name="T29" fmla="*/ 4 h 384"/>
                <a:gd name="T30" fmla="*/ 0 w 401"/>
                <a:gd name="T31" fmla="*/ 5 h 384"/>
                <a:gd name="T32" fmla="*/ 0 w 401"/>
                <a:gd name="T33" fmla="*/ 6 h 384"/>
                <a:gd name="T34" fmla="*/ 0 w 401"/>
                <a:gd name="T35" fmla="*/ 7 h 384"/>
                <a:gd name="T36" fmla="*/ 0 w 401"/>
                <a:gd name="T37" fmla="*/ 8 h 384"/>
                <a:gd name="T38" fmla="*/ 0 w 401"/>
                <a:gd name="T39" fmla="*/ 10 h 384"/>
                <a:gd name="T40" fmla="*/ 1 w 401"/>
                <a:gd name="T41" fmla="*/ 11 h 384"/>
                <a:gd name="T42" fmla="*/ 2 w 401"/>
                <a:gd name="T43" fmla="*/ 12 h 384"/>
                <a:gd name="T44" fmla="*/ 3 w 401"/>
                <a:gd name="T45" fmla="*/ 13 h 384"/>
                <a:gd name="T46" fmla="*/ 4 w 401"/>
                <a:gd name="T47" fmla="*/ 14 h 384"/>
                <a:gd name="T48" fmla="*/ 5 w 401"/>
                <a:gd name="T49" fmla="*/ 14 h 384"/>
                <a:gd name="T50" fmla="*/ 6 w 401"/>
                <a:gd name="T51" fmla="*/ 14 h 384"/>
                <a:gd name="T52" fmla="*/ 6 w 401"/>
                <a:gd name="T53" fmla="*/ 14 h 384"/>
                <a:gd name="T54" fmla="*/ 9 w 401"/>
                <a:gd name="T55" fmla="*/ 14 h 384"/>
                <a:gd name="T56" fmla="*/ 9 w 401"/>
                <a:gd name="T57" fmla="*/ 14 h 384"/>
                <a:gd name="T58" fmla="*/ 9 w 401"/>
                <a:gd name="T59" fmla="*/ 14 h 384"/>
                <a:gd name="T60" fmla="*/ 9 w 401"/>
                <a:gd name="T61" fmla="*/ 14 h 384"/>
                <a:gd name="T62" fmla="*/ 9 w 401"/>
                <a:gd name="T63" fmla="*/ 14 h 384"/>
                <a:gd name="T64" fmla="*/ 10 w 401"/>
                <a:gd name="T65" fmla="*/ 13 h 384"/>
                <a:gd name="T66" fmla="*/ 11 w 401"/>
                <a:gd name="T67" fmla="*/ 13 h 384"/>
                <a:gd name="T68" fmla="*/ 11 w 401"/>
                <a:gd name="T69" fmla="*/ 13 h 384"/>
                <a:gd name="T70" fmla="*/ 11 w 401"/>
                <a:gd name="T71" fmla="*/ 13 h 384"/>
                <a:gd name="T72" fmla="*/ 11 w 401"/>
                <a:gd name="T73" fmla="*/ 12 h 384"/>
                <a:gd name="T74" fmla="*/ 12 w 401"/>
                <a:gd name="T75" fmla="*/ 11 h 384"/>
                <a:gd name="T76" fmla="*/ 12 w 401"/>
                <a:gd name="T77" fmla="*/ 11 h 384"/>
                <a:gd name="T78" fmla="*/ 12 w 401"/>
                <a:gd name="T79" fmla="*/ 10 h 384"/>
                <a:gd name="T80" fmla="*/ 12 w 401"/>
                <a:gd name="T81" fmla="*/ 10 h 384"/>
                <a:gd name="T82" fmla="*/ 12 w 401"/>
                <a:gd name="T83" fmla="*/ 10 h 384"/>
                <a:gd name="T84" fmla="*/ 13 w 401"/>
                <a:gd name="T85" fmla="*/ 10 h 384"/>
                <a:gd name="T86" fmla="*/ 13 w 401"/>
                <a:gd name="T87" fmla="*/ 9 h 384"/>
                <a:gd name="T88" fmla="*/ 13 w 401"/>
                <a:gd name="T89" fmla="*/ 9 h 384"/>
                <a:gd name="T90" fmla="*/ 13 w 401"/>
                <a:gd name="T91" fmla="*/ 9 h 384"/>
                <a:gd name="T92" fmla="*/ 13 w 401"/>
                <a:gd name="T93" fmla="*/ 8 h 384"/>
                <a:gd name="T94" fmla="*/ 13 w 401"/>
                <a:gd name="T95" fmla="*/ 6 h 384"/>
                <a:gd name="T96" fmla="*/ 13 w 401"/>
                <a:gd name="T97" fmla="*/ 5 h 384"/>
                <a:gd name="T98" fmla="*/ 12 w 401"/>
                <a:gd name="T99" fmla="*/ 4 h 384"/>
                <a:gd name="T100" fmla="*/ 12 w 401"/>
                <a:gd name="T101" fmla="*/ 3 h 384"/>
                <a:gd name="T102" fmla="*/ 11 w 401"/>
                <a:gd name="T103" fmla="*/ 2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38" y="60"/>
                  </a:moveTo>
                  <a:lnTo>
                    <a:pt x="328" y="47"/>
                  </a:lnTo>
                  <a:lnTo>
                    <a:pt x="318" y="35"/>
                  </a:lnTo>
                  <a:lnTo>
                    <a:pt x="294" y="14"/>
                  </a:lnTo>
                  <a:lnTo>
                    <a:pt x="215" y="7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9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32" y="302"/>
                  </a:lnTo>
                  <a:lnTo>
                    <a:pt x="62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2" y="380"/>
                  </a:lnTo>
                  <a:lnTo>
                    <a:pt x="284" y="379"/>
                  </a:lnTo>
                  <a:lnTo>
                    <a:pt x="287" y="379"/>
                  </a:lnTo>
                  <a:lnTo>
                    <a:pt x="308" y="370"/>
                  </a:lnTo>
                  <a:lnTo>
                    <a:pt x="321" y="357"/>
                  </a:lnTo>
                  <a:lnTo>
                    <a:pt x="327" y="350"/>
                  </a:lnTo>
                  <a:lnTo>
                    <a:pt x="334" y="345"/>
                  </a:lnTo>
                  <a:lnTo>
                    <a:pt x="345" y="330"/>
                  </a:lnTo>
                  <a:lnTo>
                    <a:pt x="356" y="316"/>
                  </a:lnTo>
                  <a:lnTo>
                    <a:pt x="364" y="301"/>
                  </a:lnTo>
                  <a:lnTo>
                    <a:pt x="372" y="285"/>
                  </a:lnTo>
                  <a:lnTo>
                    <a:pt x="375" y="276"/>
                  </a:lnTo>
                  <a:lnTo>
                    <a:pt x="376" y="271"/>
                  </a:lnTo>
                  <a:lnTo>
                    <a:pt x="378" y="268"/>
                  </a:lnTo>
                  <a:lnTo>
                    <a:pt x="380" y="259"/>
                  </a:lnTo>
                  <a:lnTo>
                    <a:pt x="381" y="254"/>
                  </a:lnTo>
                  <a:lnTo>
                    <a:pt x="384" y="251"/>
                  </a:lnTo>
                  <a:lnTo>
                    <a:pt x="393" y="211"/>
                  </a:ln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6"/>
                  </a:lnTo>
                  <a:lnTo>
                    <a:pt x="338" y="6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4" name="Freeform 6"/>
            <p:cNvSpPr/>
            <p:nvPr/>
          </p:nvSpPr>
          <p:spPr bwMode="auto">
            <a:xfrm>
              <a:off x="5880" y="2742"/>
              <a:ext cx="72" cy="74"/>
            </a:xfrm>
            <a:custGeom>
              <a:avLst/>
              <a:gdLst>
                <a:gd name="T0" fmla="*/ 5 w 398"/>
                <a:gd name="T1" fmla="*/ 0 h 385"/>
                <a:gd name="T2" fmla="*/ 4 w 398"/>
                <a:gd name="T3" fmla="*/ 0 h 385"/>
                <a:gd name="T4" fmla="*/ 4 w 398"/>
                <a:gd name="T5" fmla="*/ 0 h 385"/>
                <a:gd name="T6" fmla="*/ 4 w 398"/>
                <a:gd name="T7" fmla="*/ 0 h 385"/>
                <a:gd name="T8" fmla="*/ 4 w 398"/>
                <a:gd name="T9" fmla="*/ 0 h 385"/>
                <a:gd name="T10" fmla="*/ 4 w 398"/>
                <a:gd name="T11" fmla="*/ 0 h 385"/>
                <a:gd name="T12" fmla="*/ 4 w 398"/>
                <a:gd name="T13" fmla="*/ 1 h 385"/>
                <a:gd name="T14" fmla="*/ 3 w 398"/>
                <a:gd name="T15" fmla="*/ 1 h 385"/>
                <a:gd name="T16" fmla="*/ 2 w 398"/>
                <a:gd name="T17" fmla="*/ 2 h 385"/>
                <a:gd name="T18" fmla="*/ 1 w 398"/>
                <a:gd name="T19" fmla="*/ 3 h 385"/>
                <a:gd name="T20" fmla="*/ 1 w 398"/>
                <a:gd name="T21" fmla="*/ 4 h 385"/>
                <a:gd name="T22" fmla="*/ 0 w 398"/>
                <a:gd name="T23" fmla="*/ 5 h 385"/>
                <a:gd name="T24" fmla="*/ 0 w 398"/>
                <a:gd name="T25" fmla="*/ 6 h 385"/>
                <a:gd name="T26" fmla="*/ 0 w 398"/>
                <a:gd name="T27" fmla="*/ 7 h 385"/>
                <a:gd name="T28" fmla="*/ 0 w 398"/>
                <a:gd name="T29" fmla="*/ 8 h 385"/>
                <a:gd name="T30" fmla="*/ 0 w 398"/>
                <a:gd name="T31" fmla="*/ 10 h 385"/>
                <a:gd name="T32" fmla="*/ 1 w 398"/>
                <a:gd name="T33" fmla="*/ 10 h 385"/>
                <a:gd name="T34" fmla="*/ 1 w 398"/>
                <a:gd name="T35" fmla="*/ 11 h 385"/>
                <a:gd name="T36" fmla="*/ 2 w 398"/>
                <a:gd name="T37" fmla="*/ 12 h 385"/>
                <a:gd name="T38" fmla="*/ 3 w 398"/>
                <a:gd name="T39" fmla="*/ 13 h 385"/>
                <a:gd name="T40" fmla="*/ 4 w 398"/>
                <a:gd name="T41" fmla="*/ 14 h 385"/>
                <a:gd name="T42" fmla="*/ 6 w 398"/>
                <a:gd name="T43" fmla="*/ 14 h 385"/>
                <a:gd name="T44" fmla="*/ 9 w 398"/>
                <a:gd name="T45" fmla="*/ 14 h 385"/>
                <a:gd name="T46" fmla="*/ 9 w 398"/>
                <a:gd name="T47" fmla="*/ 14 h 385"/>
                <a:gd name="T48" fmla="*/ 9 w 398"/>
                <a:gd name="T49" fmla="*/ 14 h 385"/>
                <a:gd name="T50" fmla="*/ 10 w 398"/>
                <a:gd name="T51" fmla="*/ 14 h 385"/>
                <a:gd name="T52" fmla="*/ 10 w 398"/>
                <a:gd name="T53" fmla="*/ 14 h 385"/>
                <a:gd name="T54" fmla="*/ 10 w 398"/>
                <a:gd name="T55" fmla="*/ 14 h 385"/>
                <a:gd name="T56" fmla="*/ 10 w 398"/>
                <a:gd name="T57" fmla="*/ 13 h 385"/>
                <a:gd name="T58" fmla="*/ 11 w 398"/>
                <a:gd name="T59" fmla="*/ 13 h 385"/>
                <a:gd name="T60" fmla="*/ 11 w 398"/>
                <a:gd name="T61" fmla="*/ 12 h 385"/>
                <a:gd name="T62" fmla="*/ 12 w 398"/>
                <a:gd name="T63" fmla="*/ 12 h 385"/>
                <a:gd name="T64" fmla="*/ 12 w 398"/>
                <a:gd name="T65" fmla="*/ 11 h 385"/>
                <a:gd name="T66" fmla="*/ 12 w 398"/>
                <a:gd name="T67" fmla="*/ 11 h 385"/>
                <a:gd name="T68" fmla="*/ 12 w 398"/>
                <a:gd name="T69" fmla="*/ 10 h 385"/>
                <a:gd name="T70" fmla="*/ 12 w 398"/>
                <a:gd name="T71" fmla="*/ 10 h 385"/>
                <a:gd name="T72" fmla="*/ 12 w 398"/>
                <a:gd name="T73" fmla="*/ 10 h 385"/>
                <a:gd name="T74" fmla="*/ 13 w 398"/>
                <a:gd name="T75" fmla="*/ 9 h 385"/>
                <a:gd name="T76" fmla="*/ 13 w 398"/>
                <a:gd name="T77" fmla="*/ 6 h 385"/>
                <a:gd name="T78" fmla="*/ 12 w 398"/>
                <a:gd name="T79" fmla="*/ 4 h 385"/>
                <a:gd name="T80" fmla="*/ 11 w 398"/>
                <a:gd name="T81" fmla="*/ 2 h 385"/>
                <a:gd name="T82" fmla="*/ 11 w 398"/>
                <a:gd name="T83" fmla="*/ 2 h 385"/>
                <a:gd name="T84" fmla="*/ 10 w 398"/>
                <a:gd name="T85" fmla="*/ 1 h 385"/>
                <a:gd name="T86" fmla="*/ 10 w 398"/>
                <a:gd name="T87" fmla="*/ 1 h 385"/>
                <a:gd name="T88" fmla="*/ 10 w 398"/>
                <a:gd name="T89" fmla="*/ 1 h 385"/>
                <a:gd name="T90" fmla="*/ 5 w 398"/>
                <a:gd name="T91" fmla="*/ 0 h 38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98"/>
                <a:gd name="T139" fmla="*/ 0 h 385"/>
                <a:gd name="T140" fmla="*/ 398 w 398"/>
                <a:gd name="T141" fmla="*/ 385 h 38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98" h="385">
                  <a:moveTo>
                    <a:pt x="136" y="0"/>
                  </a:moveTo>
                  <a:lnTo>
                    <a:pt x="135" y="2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6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4" y="264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2"/>
                  </a:lnTo>
                  <a:lnTo>
                    <a:pt x="187" y="385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0"/>
                  </a:lnTo>
                  <a:lnTo>
                    <a:pt x="370" y="112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305" y="23"/>
                  </a:lnTo>
                  <a:lnTo>
                    <a:pt x="294" y="15"/>
                  </a:lnTo>
                  <a:lnTo>
                    <a:pt x="136" y="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5" name="Freeform 7"/>
            <p:cNvSpPr/>
            <p:nvPr/>
          </p:nvSpPr>
          <p:spPr bwMode="auto">
            <a:xfrm>
              <a:off x="5880" y="3025"/>
              <a:ext cx="72" cy="73"/>
            </a:xfrm>
            <a:custGeom>
              <a:avLst/>
              <a:gdLst>
                <a:gd name="T0" fmla="*/ 13 w 398"/>
                <a:gd name="T1" fmla="*/ 6 h 385"/>
                <a:gd name="T2" fmla="*/ 12 w 398"/>
                <a:gd name="T3" fmla="*/ 4 h 385"/>
                <a:gd name="T4" fmla="*/ 11 w 398"/>
                <a:gd name="T5" fmla="*/ 2 h 385"/>
                <a:gd name="T6" fmla="*/ 11 w 398"/>
                <a:gd name="T7" fmla="*/ 2 h 385"/>
                <a:gd name="T8" fmla="*/ 10 w 398"/>
                <a:gd name="T9" fmla="*/ 1 h 385"/>
                <a:gd name="T10" fmla="*/ 10 w 398"/>
                <a:gd name="T11" fmla="*/ 1 h 385"/>
                <a:gd name="T12" fmla="*/ 10 w 398"/>
                <a:gd name="T13" fmla="*/ 0 h 385"/>
                <a:gd name="T14" fmla="*/ 5 w 398"/>
                <a:gd name="T15" fmla="*/ 0 h 385"/>
                <a:gd name="T16" fmla="*/ 4 w 398"/>
                <a:gd name="T17" fmla="*/ 0 h 385"/>
                <a:gd name="T18" fmla="*/ 4 w 398"/>
                <a:gd name="T19" fmla="*/ 0 h 385"/>
                <a:gd name="T20" fmla="*/ 4 w 398"/>
                <a:gd name="T21" fmla="*/ 0 h 385"/>
                <a:gd name="T22" fmla="*/ 4 w 398"/>
                <a:gd name="T23" fmla="*/ 0 h 385"/>
                <a:gd name="T24" fmla="*/ 4 w 398"/>
                <a:gd name="T25" fmla="*/ 0 h 385"/>
                <a:gd name="T26" fmla="*/ 4 w 398"/>
                <a:gd name="T27" fmla="*/ 1 h 385"/>
                <a:gd name="T28" fmla="*/ 3 w 398"/>
                <a:gd name="T29" fmla="*/ 1 h 385"/>
                <a:gd name="T30" fmla="*/ 2 w 398"/>
                <a:gd name="T31" fmla="*/ 2 h 385"/>
                <a:gd name="T32" fmla="*/ 1 w 398"/>
                <a:gd name="T33" fmla="*/ 3 h 385"/>
                <a:gd name="T34" fmla="*/ 1 w 398"/>
                <a:gd name="T35" fmla="*/ 4 h 385"/>
                <a:gd name="T36" fmla="*/ 0 w 398"/>
                <a:gd name="T37" fmla="*/ 5 h 385"/>
                <a:gd name="T38" fmla="*/ 0 w 398"/>
                <a:gd name="T39" fmla="*/ 6 h 385"/>
                <a:gd name="T40" fmla="*/ 0 w 398"/>
                <a:gd name="T41" fmla="*/ 7 h 385"/>
                <a:gd name="T42" fmla="*/ 0 w 398"/>
                <a:gd name="T43" fmla="*/ 8 h 385"/>
                <a:gd name="T44" fmla="*/ 0 w 398"/>
                <a:gd name="T45" fmla="*/ 9 h 385"/>
                <a:gd name="T46" fmla="*/ 0 w 398"/>
                <a:gd name="T47" fmla="*/ 9 h 385"/>
                <a:gd name="T48" fmla="*/ 0 w 398"/>
                <a:gd name="T49" fmla="*/ 9 h 385"/>
                <a:gd name="T50" fmla="*/ 0 w 398"/>
                <a:gd name="T51" fmla="*/ 9 h 385"/>
                <a:gd name="T52" fmla="*/ 0 w 398"/>
                <a:gd name="T53" fmla="*/ 9 h 385"/>
                <a:gd name="T54" fmla="*/ 0 w 398"/>
                <a:gd name="T55" fmla="*/ 9 h 385"/>
                <a:gd name="T56" fmla="*/ 1 w 398"/>
                <a:gd name="T57" fmla="*/ 10 h 385"/>
                <a:gd name="T58" fmla="*/ 1 w 398"/>
                <a:gd name="T59" fmla="*/ 11 h 385"/>
                <a:gd name="T60" fmla="*/ 1 w 398"/>
                <a:gd name="T61" fmla="*/ 11 h 385"/>
                <a:gd name="T62" fmla="*/ 2 w 398"/>
                <a:gd name="T63" fmla="*/ 12 h 385"/>
                <a:gd name="T64" fmla="*/ 3 w 398"/>
                <a:gd name="T65" fmla="*/ 13 h 385"/>
                <a:gd name="T66" fmla="*/ 4 w 398"/>
                <a:gd name="T67" fmla="*/ 14 h 385"/>
                <a:gd name="T68" fmla="*/ 6 w 398"/>
                <a:gd name="T69" fmla="*/ 14 h 385"/>
                <a:gd name="T70" fmla="*/ 9 w 398"/>
                <a:gd name="T71" fmla="*/ 14 h 385"/>
                <a:gd name="T72" fmla="*/ 9 w 398"/>
                <a:gd name="T73" fmla="*/ 14 h 385"/>
                <a:gd name="T74" fmla="*/ 9 w 398"/>
                <a:gd name="T75" fmla="*/ 14 h 385"/>
                <a:gd name="T76" fmla="*/ 10 w 398"/>
                <a:gd name="T77" fmla="*/ 13 h 385"/>
                <a:gd name="T78" fmla="*/ 10 w 398"/>
                <a:gd name="T79" fmla="*/ 13 h 385"/>
                <a:gd name="T80" fmla="*/ 10 w 398"/>
                <a:gd name="T81" fmla="*/ 13 h 385"/>
                <a:gd name="T82" fmla="*/ 10 w 398"/>
                <a:gd name="T83" fmla="*/ 13 h 385"/>
                <a:gd name="T84" fmla="*/ 11 w 398"/>
                <a:gd name="T85" fmla="*/ 12 h 385"/>
                <a:gd name="T86" fmla="*/ 11 w 398"/>
                <a:gd name="T87" fmla="*/ 12 h 385"/>
                <a:gd name="T88" fmla="*/ 12 w 398"/>
                <a:gd name="T89" fmla="*/ 11 h 385"/>
                <a:gd name="T90" fmla="*/ 12 w 398"/>
                <a:gd name="T91" fmla="*/ 11 h 385"/>
                <a:gd name="T92" fmla="*/ 12 w 398"/>
                <a:gd name="T93" fmla="*/ 10 h 385"/>
                <a:gd name="T94" fmla="*/ 12 w 398"/>
                <a:gd name="T95" fmla="*/ 10 h 385"/>
                <a:gd name="T96" fmla="*/ 12 w 398"/>
                <a:gd name="T97" fmla="*/ 10 h 385"/>
                <a:gd name="T98" fmla="*/ 12 w 398"/>
                <a:gd name="T99" fmla="*/ 10 h 385"/>
                <a:gd name="T100" fmla="*/ 13 w 398"/>
                <a:gd name="T101" fmla="*/ 9 h 385"/>
                <a:gd name="T102" fmla="*/ 13 w 398"/>
                <a:gd name="T103" fmla="*/ 6 h 38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8"/>
                <a:gd name="T157" fmla="*/ 0 h 385"/>
                <a:gd name="T158" fmla="*/ 398 w 398"/>
                <a:gd name="T159" fmla="*/ 385 h 38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8" h="385">
                  <a:moveTo>
                    <a:pt x="398" y="171"/>
                  </a:moveTo>
                  <a:lnTo>
                    <a:pt x="370" y="113"/>
                  </a:lnTo>
                  <a:lnTo>
                    <a:pt x="338" y="58"/>
                  </a:lnTo>
                  <a:lnTo>
                    <a:pt x="328" y="45"/>
                  </a:lnTo>
                  <a:lnTo>
                    <a:pt x="318" y="33"/>
                  </a:lnTo>
                  <a:lnTo>
                    <a:pt x="305" y="22"/>
                  </a:lnTo>
                  <a:lnTo>
                    <a:pt x="294" y="13"/>
                  </a:lnTo>
                  <a:lnTo>
                    <a:pt x="136" y="0"/>
                  </a:lnTo>
                  <a:lnTo>
                    <a:pt x="135" y="3"/>
                  </a:lnTo>
                  <a:lnTo>
                    <a:pt x="135" y="5"/>
                  </a:lnTo>
                  <a:lnTo>
                    <a:pt x="134" y="5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9"/>
                  </a:lnTo>
                  <a:lnTo>
                    <a:pt x="84" y="26"/>
                  </a:lnTo>
                  <a:lnTo>
                    <a:pt x="47" y="68"/>
                  </a:lnTo>
                  <a:lnTo>
                    <a:pt x="31" y="87"/>
                  </a:lnTo>
                  <a:lnTo>
                    <a:pt x="18" y="107"/>
                  </a:lnTo>
                  <a:lnTo>
                    <a:pt x="8" y="134"/>
                  </a:lnTo>
                  <a:lnTo>
                    <a:pt x="3" y="164"/>
                  </a:lnTo>
                  <a:lnTo>
                    <a:pt x="0" y="193"/>
                  </a:lnTo>
                  <a:lnTo>
                    <a:pt x="3" y="225"/>
                  </a:lnTo>
                  <a:lnTo>
                    <a:pt x="3" y="243"/>
                  </a:lnTo>
                  <a:lnTo>
                    <a:pt x="3" y="252"/>
                  </a:lnTo>
                  <a:lnTo>
                    <a:pt x="3" y="257"/>
                  </a:lnTo>
                  <a:lnTo>
                    <a:pt x="3" y="259"/>
                  </a:lnTo>
                  <a:lnTo>
                    <a:pt x="3" y="260"/>
                  </a:lnTo>
                  <a:lnTo>
                    <a:pt x="4" y="262"/>
                  </a:lnTo>
                  <a:lnTo>
                    <a:pt x="16" y="282"/>
                  </a:lnTo>
                  <a:lnTo>
                    <a:pt x="31" y="301"/>
                  </a:lnTo>
                  <a:lnTo>
                    <a:pt x="46" y="319"/>
                  </a:lnTo>
                  <a:lnTo>
                    <a:pt x="63" y="338"/>
                  </a:lnTo>
                  <a:lnTo>
                    <a:pt x="84" y="361"/>
                  </a:lnTo>
                  <a:lnTo>
                    <a:pt x="110" y="383"/>
                  </a:lnTo>
                  <a:lnTo>
                    <a:pt x="187" y="385"/>
                  </a:lnTo>
                  <a:lnTo>
                    <a:pt x="267" y="383"/>
                  </a:lnTo>
                  <a:lnTo>
                    <a:pt x="276" y="381"/>
                  </a:lnTo>
                  <a:lnTo>
                    <a:pt x="287" y="379"/>
                  </a:lnTo>
                  <a:lnTo>
                    <a:pt x="296" y="375"/>
                  </a:lnTo>
                  <a:lnTo>
                    <a:pt x="301" y="371"/>
                  </a:lnTo>
                  <a:lnTo>
                    <a:pt x="306" y="369"/>
                  </a:lnTo>
                  <a:lnTo>
                    <a:pt x="320" y="355"/>
                  </a:lnTo>
                  <a:lnTo>
                    <a:pt x="334" y="343"/>
                  </a:lnTo>
                  <a:lnTo>
                    <a:pt x="345" y="329"/>
                  </a:lnTo>
                  <a:lnTo>
                    <a:pt x="356" y="316"/>
                  </a:lnTo>
                  <a:lnTo>
                    <a:pt x="365" y="300"/>
                  </a:lnTo>
                  <a:lnTo>
                    <a:pt x="373" y="284"/>
                  </a:lnTo>
                  <a:lnTo>
                    <a:pt x="376" y="275"/>
                  </a:lnTo>
                  <a:lnTo>
                    <a:pt x="377" y="270"/>
                  </a:lnTo>
                  <a:lnTo>
                    <a:pt x="379" y="267"/>
                  </a:lnTo>
                  <a:lnTo>
                    <a:pt x="385" y="251"/>
                  </a:lnTo>
                  <a:lnTo>
                    <a:pt x="398" y="171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6" name="Freeform 8"/>
            <p:cNvSpPr/>
            <p:nvPr/>
          </p:nvSpPr>
          <p:spPr bwMode="auto">
            <a:xfrm>
              <a:off x="5870" y="3307"/>
              <a:ext cx="73" cy="74"/>
            </a:xfrm>
            <a:custGeom>
              <a:avLst/>
              <a:gdLst>
                <a:gd name="T0" fmla="*/ 11 w 398"/>
                <a:gd name="T1" fmla="*/ 2 h 384"/>
                <a:gd name="T2" fmla="*/ 11 w 398"/>
                <a:gd name="T3" fmla="*/ 2 h 384"/>
                <a:gd name="T4" fmla="*/ 11 w 398"/>
                <a:gd name="T5" fmla="*/ 1 h 384"/>
                <a:gd name="T6" fmla="*/ 10 w 398"/>
                <a:gd name="T7" fmla="*/ 1 h 384"/>
                <a:gd name="T8" fmla="*/ 10 w 398"/>
                <a:gd name="T9" fmla="*/ 0 h 384"/>
                <a:gd name="T10" fmla="*/ 5 w 398"/>
                <a:gd name="T11" fmla="*/ 0 h 384"/>
                <a:gd name="T12" fmla="*/ 5 w 398"/>
                <a:gd name="T13" fmla="*/ 0 h 384"/>
                <a:gd name="T14" fmla="*/ 4 w 398"/>
                <a:gd name="T15" fmla="*/ 0 h 384"/>
                <a:gd name="T16" fmla="*/ 4 w 398"/>
                <a:gd name="T17" fmla="*/ 0 h 384"/>
                <a:gd name="T18" fmla="*/ 4 w 398"/>
                <a:gd name="T19" fmla="*/ 1 h 384"/>
                <a:gd name="T20" fmla="*/ 4 w 398"/>
                <a:gd name="T21" fmla="*/ 1 h 384"/>
                <a:gd name="T22" fmla="*/ 4 w 398"/>
                <a:gd name="T23" fmla="*/ 1 h 384"/>
                <a:gd name="T24" fmla="*/ 4 w 398"/>
                <a:gd name="T25" fmla="*/ 1 h 384"/>
                <a:gd name="T26" fmla="*/ 4 w 398"/>
                <a:gd name="T27" fmla="*/ 1 h 384"/>
                <a:gd name="T28" fmla="*/ 3 w 398"/>
                <a:gd name="T29" fmla="*/ 1 h 384"/>
                <a:gd name="T30" fmla="*/ 1 w 398"/>
                <a:gd name="T31" fmla="*/ 3 h 384"/>
                <a:gd name="T32" fmla="*/ 1 w 398"/>
                <a:gd name="T33" fmla="*/ 4 h 384"/>
                <a:gd name="T34" fmla="*/ 0 w 398"/>
                <a:gd name="T35" fmla="*/ 5 h 384"/>
                <a:gd name="T36" fmla="*/ 0 w 398"/>
                <a:gd name="T37" fmla="*/ 6 h 384"/>
                <a:gd name="T38" fmla="*/ 0 w 398"/>
                <a:gd name="T39" fmla="*/ 7 h 384"/>
                <a:gd name="T40" fmla="*/ 0 w 398"/>
                <a:gd name="T41" fmla="*/ 8 h 384"/>
                <a:gd name="T42" fmla="*/ 0 w 398"/>
                <a:gd name="T43" fmla="*/ 9 h 384"/>
                <a:gd name="T44" fmla="*/ 0 w 398"/>
                <a:gd name="T45" fmla="*/ 9 h 384"/>
                <a:gd name="T46" fmla="*/ 0 w 398"/>
                <a:gd name="T47" fmla="*/ 9 h 384"/>
                <a:gd name="T48" fmla="*/ 0 w 398"/>
                <a:gd name="T49" fmla="*/ 10 h 384"/>
                <a:gd name="T50" fmla="*/ 0 w 398"/>
                <a:gd name="T51" fmla="*/ 10 h 384"/>
                <a:gd name="T52" fmla="*/ 0 w 398"/>
                <a:gd name="T53" fmla="*/ 10 h 384"/>
                <a:gd name="T54" fmla="*/ 1 w 398"/>
                <a:gd name="T55" fmla="*/ 10 h 384"/>
                <a:gd name="T56" fmla="*/ 1 w 398"/>
                <a:gd name="T57" fmla="*/ 11 h 384"/>
                <a:gd name="T58" fmla="*/ 2 w 398"/>
                <a:gd name="T59" fmla="*/ 13 h 384"/>
                <a:gd name="T60" fmla="*/ 3 w 398"/>
                <a:gd name="T61" fmla="*/ 13 h 384"/>
                <a:gd name="T62" fmla="*/ 3 w 398"/>
                <a:gd name="T63" fmla="*/ 14 h 384"/>
                <a:gd name="T64" fmla="*/ 4 w 398"/>
                <a:gd name="T65" fmla="*/ 14 h 384"/>
                <a:gd name="T66" fmla="*/ 6 w 398"/>
                <a:gd name="T67" fmla="*/ 14 h 384"/>
                <a:gd name="T68" fmla="*/ 9 w 398"/>
                <a:gd name="T69" fmla="*/ 14 h 384"/>
                <a:gd name="T70" fmla="*/ 9 w 398"/>
                <a:gd name="T71" fmla="*/ 14 h 384"/>
                <a:gd name="T72" fmla="*/ 10 w 398"/>
                <a:gd name="T73" fmla="*/ 14 h 384"/>
                <a:gd name="T74" fmla="*/ 10 w 398"/>
                <a:gd name="T75" fmla="*/ 14 h 384"/>
                <a:gd name="T76" fmla="*/ 10 w 398"/>
                <a:gd name="T77" fmla="*/ 14 h 384"/>
                <a:gd name="T78" fmla="*/ 11 w 398"/>
                <a:gd name="T79" fmla="*/ 13 h 384"/>
                <a:gd name="T80" fmla="*/ 11 w 398"/>
                <a:gd name="T81" fmla="*/ 13 h 384"/>
                <a:gd name="T82" fmla="*/ 11 w 398"/>
                <a:gd name="T83" fmla="*/ 13 h 384"/>
                <a:gd name="T84" fmla="*/ 12 w 398"/>
                <a:gd name="T85" fmla="*/ 12 h 384"/>
                <a:gd name="T86" fmla="*/ 12 w 398"/>
                <a:gd name="T87" fmla="*/ 12 h 384"/>
                <a:gd name="T88" fmla="*/ 12 w 398"/>
                <a:gd name="T89" fmla="*/ 11 h 384"/>
                <a:gd name="T90" fmla="*/ 12 w 398"/>
                <a:gd name="T91" fmla="*/ 11 h 384"/>
                <a:gd name="T92" fmla="*/ 12 w 398"/>
                <a:gd name="T93" fmla="*/ 10 h 384"/>
                <a:gd name="T94" fmla="*/ 13 w 398"/>
                <a:gd name="T95" fmla="*/ 10 h 384"/>
                <a:gd name="T96" fmla="*/ 13 w 398"/>
                <a:gd name="T97" fmla="*/ 10 h 384"/>
                <a:gd name="T98" fmla="*/ 13 w 398"/>
                <a:gd name="T99" fmla="*/ 9 h 384"/>
                <a:gd name="T100" fmla="*/ 13 w 398"/>
                <a:gd name="T101" fmla="*/ 8 h 384"/>
                <a:gd name="T102" fmla="*/ 13 w 398"/>
                <a:gd name="T103" fmla="*/ 6 h 384"/>
                <a:gd name="T104" fmla="*/ 12 w 398"/>
                <a:gd name="T105" fmla="*/ 4 h 384"/>
                <a:gd name="T106" fmla="*/ 12 w 398"/>
                <a:gd name="T107" fmla="*/ 3 h 384"/>
                <a:gd name="T108" fmla="*/ 11 w 398"/>
                <a:gd name="T109" fmla="*/ 2 h 38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98"/>
                <a:gd name="T166" fmla="*/ 0 h 384"/>
                <a:gd name="T167" fmla="*/ 398 w 398"/>
                <a:gd name="T168" fmla="*/ 384 h 38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98" h="384">
                  <a:moveTo>
                    <a:pt x="336" y="58"/>
                  </a:moveTo>
                  <a:lnTo>
                    <a:pt x="327" y="44"/>
                  </a:lnTo>
                  <a:lnTo>
                    <a:pt x="316" y="33"/>
                  </a:lnTo>
                  <a:lnTo>
                    <a:pt x="305" y="21"/>
                  </a:lnTo>
                  <a:lnTo>
                    <a:pt x="294" y="12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3" y="8"/>
                  </a:lnTo>
                  <a:lnTo>
                    <a:pt x="119" y="12"/>
                  </a:lnTo>
                  <a:lnTo>
                    <a:pt x="112" y="14"/>
                  </a:lnTo>
                  <a:lnTo>
                    <a:pt x="110" y="14"/>
                  </a:lnTo>
                  <a:lnTo>
                    <a:pt x="109" y="14"/>
                  </a:lnTo>
                  <a:lnTo>
                    <a:pt x="109" y="16"/>
                  </a:lnTo>
                  <a:lnTo>
                    <a:pt x="107" y="18"/>
                  </a:lnTo>
                  <a:lnTo>
                    <a:pt x="82" y="26"/>
                  </a:lnTo>
                  <a:lnTo>
                    <a:pt x="44" y="68"/>
                  </a:lnTo>
                  <a:lnTo>
                    <a:pt x="16" y="104"/>
                  </a:lnTo>
                  <a:lnTo>
                    <a:pt x="7" y="132"/>
                  </a:lnTo>
                  <a:lnTo>
                    <a:pt x="2" y="162"/>
                  </a:lnTo>
                  <a:lnTo>
                    <a:pt x="0" y="192"/>
                  </a:lnTo>
                  <a:lnTo>
                    <a:pt x="2" y="224"/>
                  </a:lnTo>
                  <a:lnTo>
                    <a:pt x="3" y="242"/>
                  </a:lnTo>
                  <a:lnTo>
                    <a:pt x="3" y="251"/>
                  </a:lnTo>
                  <a:lnTo>
                    <a:pt x="3" y="256"/>
                  </a:lnTo>
                  <a:lnTo>
                    <a:pt x="3" y="258"/>
                  </a:lnTo>
                  <a:lnTo>
                    <a:pt x="3" y="259"/>
                  </a:lnTo>
                  <a:lnTo>
                    <a:pt x="5" y="262"/>
                  </a:lnTo>
                  <a:lnTo>
                    <a:pt x="17" y="281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3" y="360"/>
                  </a:lnTo>
                  <a:lnTo>
                    <a:pt x="94" y="371"/>
                  </a:lnTo>
                  <a:lnTo>
                    <a:pt x="108" y="382"/>
                  </a:lnTo>
                  <a:lnTo>
                    <a:pt x="187" y="384"/>
                  </a:lnTo>
                  <a:lnTo>
                    <a:pt x="267" y="382"/>
                  </a:lnTo>
                  <a:lnTo>
                    <a:pt x="276" y="381"/>
                  </a:lnTo>
                  <a:lnTo>
                    <a:pt x="286" y="378"/>
                  </a:lnTo>
                  <a:lnTo>
                    <a:pt x="295" y="374"/>
                  </a:lnTo>
                  <a:lnTo>
                    <a:pt x="306" y="368"/>
                  </a:lnTo>
                  <a:lnTo>
                    <a:pt x="320" y="355"/>
                  </a:lnTo>
                  <a:lnTo>
                    <a:pt x="325" y="348"/>
                  </a:lnTo>
                  <a:lnTo>
                    <a:pt x="332" y="342"/>
                  </a:lnTo>
                  <a:lnTo>
                    <a:pt x="344" y="329"/>
                  </a:lnTo>
                  <a:lnTo>
                    <a:pt x="355" y="315"/>
                  </a:lnTo>
                  <a:lnTo>
                    <a:pt x="363" y="299"/>
                  </a:lnTo>
                  <a:lnTo>
                    <a:pt x="371" y="283"/>
                  </a:lnTo>
                  <a:lnTo>
                    <a:pt x="373" y="274"/>
                  </a:lnTo>
                  <a:lnTo>
                    <a:pt x="374" y="270"/>
                  </a:lnTo>
                  <a:lnTo>
                    <a:pt x="377" y="266"/>
                  </a:lnTo>
                  <a:lnTo>
                    <a:pt x="382" y="250"/>
                  </a:lnTo>
                  <a:lnTo>
                    <a:pt x="390" y="209"/>
                  </a:lnTo>
                  <a:lnTo>
                    <a:pt x="398" y="170"/>
                  </a:lnTo>
                  <a:lnTo>
                    <a:pt x="369" y="112"/>
                  </a:lnTo>
                  <a:lnTo>
                    <a:pt x="353" y="85"/>
                  </a:lnTo>
                  <a:lnTo>
                    <a:pt x="336" y="58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7" name="Freeform 9"/>
            <p:cNvSpPr/>
            <p:nvPr/>
          </p:nvSpPr>
          <p:spPr bwMode="auto">
            <a:xfrm>
              <a:off x="5881" y="3569"/>
              <a:ext cx="81" cy="85"/>
            </a:xfrm>
            <a:custGeom>
              <a:avLst/>
              <a:gdLst>
                <a:gd name="T0" fmla="*/ 14 w 449"/>
                <a:gd name="T1" fmla="*/ 11 h 442"/>
                <a:gd name="T2" fmla="*/ 14 w 449"/>
                <a:gd name="T3" fmla="*/ 10 h 442"/>
                <a:gd name="T4" fmla="*/ 14 w 449"/>
                <a:gd name="T5" fmla="*/ 8 h 442"/>
                <a:gd name="T6" fmla="*/ 14 w 449"/>
                <a:gd name="T7" fmla="*/ 8 h 442"/>
                <a:gd name="T8" fmla="*/ 15 w 449"/>
                <a:gd name="T9" fmla="*/ 6 h 442"/>
                <a:gd name="T10" fmla="*/ 14 w 449"/>
                <a:gd name="T11" fmla="*/ 5 h 442"/>
                <a:gd name="T12" fmla="*/ 14 w 449"/>
                <a:gd name="T13" fmla="*/ 4 h 442"/>
                <a:gd name="T14" fmla="*/ 13 w 449"/>
                <a:gd name="T15" fmla="*/ 3 h 442"/>
                <a:gd name="T16" fmla="*/ 13 w 449"/>
                <a:gd name="T17" fmla="*/ 2 h 442"/>
                <a:gd name="T18" fmla="*/ 12 w 449"/>
                <a:gd name="T19" fmla="*/ 2 h 442"/>
                <a:gd name="T20" fmla="*/ 12 w 449"/>
                <a:gd name="T21" fmla="*/ 1 h 442"/>
                <a:gd name="T22" fmla="*/ 11 w 449"/>
                <a:gd name="T23" fmla="*/ 1 h 442"/>
                <a:gd name="T24" fmla="*/ 8 w 449"/>
                <a:gd name="T25" fmla="*/ 0 h 442"/>
                <a:gd name="T26" fmla="*/ 4 w 449"/>
                <a:gd name="T27" fmla="*/ 0 h 442"/>
                <a:gd name="T28" fmla="*/ 3 w 449"/>
                <a:gd name="T29" fmla="*/ 0 h 442"/>
                <a:gd name="T30" fmla="*/ 3 w 449"/>
                <a:gd name="T31" fmla="*/ 1 h 442"/>
                <a:gd name="T32" fmla="*/ 2 w 449"/>
                <a:gd name="T33" fmla="*/ 1 h 442"/>
                <a:gd name="T34" fmla="*/ 2 w 449"/>
                <a:gd name="T35" fmla="*/ 2 h 442"/>
                <a:gd name="T36" fmla="*/ 1 w 449"/>
                <a:gd name="T37" fmla="*/ 3 h 442"/>
                <a:gd name="T38" fmla="*/ 1 w 449"/>
                <a:gd name="T39" fmla="*/ 4 h 442"/>
                <a:gd name="T40" fmla="*/ 1 w 449"/>
                <a:gd name="T41" fmla="*/ 4 h 442"/>
                <a:gd name="T42" fmla="*/ 1 w 449"/>
                <a:gd name="T43" fmla="*/ 5 h 442"/>
                <a:gd name="T44" fmla="*/ 0 w 449"/>
                <a:gd name="T45" fmla="*/ 6 h 442"/>
                <a:gd name="T46" fmla="*/ 0 w 449"/>
                <a:gd name="T47" fmla="*/ 9 h 442"/>
                <a:gd name="T48" fmla="*/ 0 w 449"/>
                <a:gd name="T49" fmla="*/ 12 h 442"/>
                <a:gd name="T50" fmla="*/ 0 w 449"/>
                <a:gd name="T51" fmla="*/ 12 h 442"/>
                <a:gd name="T52" fmla="*/ 1 w 449"/>
                <a:gd name="T53" fmla="*/ 13 h 442"/>
                <a:gd name="T54" fmla="*/ 1 w 449"/>
                <a:gd name="T55" fmla="*/ 14 h 442"/>
                <a:gd name="T56" fmla="*/ 2 w 449"/>
                <a:gd name="T57" fmla="*/ 14 h 442"/>
                <a:gd name="T58" fmla="*/ 3 w 449"/>
                <a:gd name="T59" fmla="*/ 15 h 442"/>
                <a:gd name="T60" fmla="*/ 3 w 449"/>
                <a:gd name="T61" fmla="*/ 16 h 442"/>
                <a:gd name="T62" fmla="*/ 6 w 449"/>
                <a:gd name="T63" fmla="*/ 16 h 442"/>
                <a:gd name="T64" fmla="*/ 9 w 449"/>
                <a:gd name="T65" fmla="*/ 16 h 442"/>
                <a:gd name="T66" fmla="*/ 9 w 449"/>
                <a:gd name="T67" fmla="*/ 16 h 442"/>
                <a:gd name="T68" fmla="*/ 9 w 449"/>
                <a:gd name="T69" fmla="*/ 16 h 442"/>
                <a:gd name="T70" fmla="*/ 10 w 449"/>
                <a:gd name="T71" fmla="*/ 16 h 442"/>
                <a:gd name="T72" fmla="*/ 10 w 449"/>
                <a:gd name="T73" fmla="*/ 16 h 442"/>
                <a:gd name="T74" fmla="*/ 10 w 449"/>
                <a:gd name="T75" fmla="*/ 15 h 442"/>
                <a:gd name="T76" fmla="*/ 11 w 449"/>
                <a:gd name="T77" fmla="*/ 15 h 442"/>
                <a:gd name="T78" fmla="*/ 11 w 449"/>
                <a:gd name="T79" fmla="*/ 14 h 442"/>
                <a:gd name="T80" fmla="*/ 12 w 449"/>
                <a:gd name="T81" fmla="*/ 14 h 442"/>
                <a:gd name="T82" fmla="*/ 12 w 449"/>
                <a:gd name="T83" fmla="*/ 14 h 442"/>
                <a:gd name="T84" fmla="*/ 12 w 449"/>
                <a:gd name="T85" fmla="*/ 13 h 442"/>
                <a:gd name="T86" fmla="*/ 12 w 449"/>
                <a:gd name="T87" fmla="*/ 13 h 442"/>
                <a:gd name="T88" fmla="*/ 12 w 449"/>
                <a:gd name="T89" fmla="*/ 13 h 442"/>
                <a:gd name="T90" fmla="*/ 13 w 449"/>
                <a:gd name="T91" fmla="*/ 12 h 442"/>
                <a:gd name="T92" fmla="*/ 13 w 449"/>
                <a:gd name="T93" fmla="*/ 12 h 442"/>
                <a:gd name="T94" fmla="*/ 14 w 449"/>
                <a:gd name="T95" fmla="*/ 11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49"/>
                <a:gd name="T145" fmla="*/ 0 h 442"/>
                <a:gd name="T146" fmla="*/ 449 w 449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49" h="442">
                  <a:moveTo>
                    <a:pt x="420" y="290"/>
                  </a:moveTo>
                  <a:lnTo>
                    <a:pt x="432" y="260"/>
                  </a:lnTo>
                  <a:lnTo>
                    <a:pt x="441" y="231"/>
                  </a:lnTo>
                  <a:lnTo>
                    <a:pt x="446" y="201"/>
                  </a:lnTo>
                  <a:lnTo>
                    <a:pt x="449" y="172"/>
                  </a:lnTo>
                  <a:lnTo>
                    <a:pt x="434" y="141"/>
                  </a:lnTo>
                  <a:lnTo>
                    <a:pt x="419" y="113"/>
                  </a:lnTo>
                  <a:lnTo>
                    <a:pt x="403" y="86"/>
                  </a:lnTo>
                  <a:lnTo>
                    <a:pt x="386" y="61"/>
                  </a:lnTo>
                  <a:lnTo>
                    <a:pt x="376" y="47"/>
                  </a:lnTo>
                  <a:lnTo>
                    <a:pt x="366" y="36"/>
                  </a:lnTo>
                  <a:lnTo>
                    <a:pt x="342" y="14"/>
                  </a:lnTo>
                  <a:lnTo>
                    <a:pt x="237" y="6"/>
                  </a:lnTo>
                  <a:lnTo>
                    <a:pt x="132" y="0"/>
                  </a:lnTo>
                  <a:lnTo>
                    <a:pt x="108" y="10"/>
                  </a:lnTo>
                  <a:lnTo>
                    <a:pt x="87" y="22"/>
                  </a:lnTo>
                  <a:lnTo>
                    <a:pt x="68" y="38"/>
                  </a:lnTo>
                  <a:lnTo>
                    <a:pt x="52" y="57"/>
                  </a:lnTo>
                  <a:lnTo>
                    <a:pt x="37" y="79"/>
                  </a:lnTo>
                  <a:lnTo>
                    <a:pt x="27" y="103"/>
                  </a:lnTo>
                  <a:lnTo>
                    <a:pt x="21" y="115"/>
                  </a:lnTo>
                  <a:lnTo>
                    <a:pt x="18" y="130"/>
                  </a:lnTo>
                  <a:lnTo>
                    <a:pt x="12" y="160"/>
                  </a:lnTo>
                  <a:lnTo>
                    <a:pt x="2" y="236"/>
                  </a:lnTo>
                  <a:lnTo>
                    <a:pt x="0" y="316"/>
                  </a:lnTo>
                  <a:lnTo>
                    <a:pt x="12" y="335"/>
                  </a:lnTo>
                  <a:lnTo>
                    <a:pt x="27" y="354"/>
                  </a:lnTo>
                  <a:lnTo>
                    <a:pt x="42" y="372"/>
                  </a:lnTo>
                  <a:lnTo>
                    <a:pt x="59" y="391"/>
                  </a:lnTo>
                  <a:lnTo>
                    <a:pt x="80" y="412"/>
                  </a:lnTo>
                  <a:lnTo>
                    <a:pt x="106" y="434"/>
                  </a:lnTo>
                  <a:lnTo>
                    <a:pt x="184" y="439"/>
                  </a:lnTo>
                  <a:lnTo>
                    <a:pt x="264" y="442"/>
                  </a:lnTo>
                  <a:lnTo>
                    <a:pt x="276" y="439"/>
                  </a:lnTo>
                  <a:lnTo>
                    <a:pt x="290" y="434"/>
                  </a:lnTo>
                  <a:lnTo>
                    <a:pt x="299" y="426"/>
                  </a:lnTo>
                  <a:lnTo>
                    <a:pt x="309" y="419"/>
                  </a:lnTo>
                  <a:lnTo>
                    <a:pt x="318" y="411"/>
                  </a:lnTo>
                  <a:lnTo>
                    <a:pt x="328" y="404"/>
                  </a:lnTo>
                  <a:lnTo>
                    <a:pt x="347" y="387"/>
                  </a:lnTo>
                  <a:lnTo>
                    <a:pt x="355" y="378"/>
                  </a:lnTo>
                  <a:lnTo>
                    <a:pt x="364" y="370"/>
                  </a:lnTo>
                  <a:lnTo>
                    <a:pt x="370" y="360"/>
                  </a:lnTo>
                  <a:lnTo>
                    <a:pt x="378" y="351"/>
                  </a:lnTo>
                  <a:lnTo>
                    <a:pt x="385" y="341"/>
                  </a:lnTo>
                  <a:lnTo>
                    <a:pt x="393" y="332"/>
                  </a:lnTo>
                  <a:lnTo>
                    <a:pt x="407" y="311"/>
                  </a:lnTo>
                  <a:lnTo>
                    <a:pt x="420" y="29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8" name="Freeform 10"/>
            <p:cNvSpPr/>
            <p:nvPr/>
          </p:nvSpPr>
          <p:spPr bwMode="auto">
            <a:xfrm>
              <a:off x="5880" y="3862"/>
              <a:ext cx="72" cy="74"/>
            </a:xfrm>
            <a:custGeom>
              <a:avLst/>
              <a:gdLst>
                <a:gd name="T0" fmla="*/ 5 w 398"/>
                <a:gd name="T1" fmla="*/ 0 h 384"/>
                <a:gd name="T2" fmla="*/ 4 w 398"/>
                <a:gd name="T3" fmla="*/ 0 h 384"/>
                <a:gd name="T4" fmla="*/ 4 w 398"/>
                <a:gd name="T5" fmla="*/ 0 h 384"/>
                <a:gd name="T6" fmla="*/ 4 w 398"/>
                <a:gd name="T7" fmla="*/ 0 h 384"/>
                <a:gd name="T8" fmla="*/ 4 w 398"/>
                <a:gd name="T9" fmla="*/ 0 h 384"/>
                <a:gd name="T10" fmla="*/ 4 w 398"/>
                <a:gd name="T11" fmla="*/ 0 h 384"/>
                <a:gd name="T12" fmla="*/ 4 w 398"/>
                <a:gd name="T13" fmla="*/ 1 h 384"/>
                <a:gd name="T14" fmla="*/ 3 w 398"/>
                <a:gd name="T15" fmla="*/ 1 h 384"/>
                <a:gd name="T16" fmla="*/ 2 w 398"/>
                <a:gd name="T17" fmla="*/ 2 h 384"/>
                <a:gd name="T18" fmla="*/ 2 w 398"/>
                <a:gd name="T19" fmla="*/ 3 h 384"/>
                <a:gd name="T20" fmla="*/ 1 w 398"/>
                <a:gd name="T21" fmla="*/ 3 h 384"/>
                <a:gd name="T22" fmla="*/ 1 w 398"/>
                <a:gd name="T23" fmla="*/ 4 h 384"/>
                <a:gd name="T24" fmla="*/ 0 w 398"/>
                <a:gd name="T25" fmla="*/ 5 h 384"/>
                <a:gd name="T26" fmla="*/ 0 w 398"/>
                <a:gd name="T27" fmla="*/ 6 h 384"/>
                <a:gd name="T28" fmla="*/ 0 w 398"/>
                <a:gd name="T29" fmla="*/ 7 h 384"/>
                <a:gd name="T30" fmla="*/ 0 w 398"/>
                <a:gd name="T31" fmla="*/ 8 h 384"/>
                <a:gd name="T32" fmla="*/ 0 w 398"/>
                <a:gd name="T33" fmla="*/ 9 h 384"/>
                <a:gd name="T34" fmla="*/ 0 w 398"/>
                <a:gd name="T35" fmla="*/ 10 h 384"/>
                <a:gd name="T36" fmla="*/ 1 w 398"/>
                <a:gd name="T37" fmla="*/ 10 h 384"/>
                <a:gd name="T38" fmla="*/ 1 w 398"/>
                <a:gd name="T39" fmla="*/ 11 h 384"/>
                <a:gd name="T40" fmla="*/ 1 w 398"/>
                <a:gd name="T41" fmla="*/ 12 h 384"/>
                <a:gd name="T42" fmla="*/ 2 w 398"/>
                <a:gd name="T43" fmla="*/ 13 h 384"/>
                <a:gd name="T44" fmla="*/ 3 w 398"/>
                <a:gd name="T45" fmla="*/ 13 h 384"/>
                <a:gd name="T46" fmla="*/ 4 w 398"/>
                <a:gd name="T47" fmla="*/ 14 h 384"/>
                <a:gd name="T48" fmla="*/ 5 w 398"/>
                <a:gd name="T49" fmla="*/ 14 h 384"/>
                <a:gd name="T50" fmla="*/ 6 w 398"/>
                <a:gd name="T51" fmla="*/ 14 h 384"/>
                <a:gd name="T52" fmla="*/ 7 w 398"/>
                <a:gd name="T53" fmla="*/ 14 h 384"/>
                <a:gd name="T54" fmla="*/ 9 w 398"/>
                <a:gd name="T55" fmla="*/ 14 h 384"/>
                <a:gd name="T56" fmla="*/ 9 w 398"/>
                <a:gd name="T57" fmla="*/ 14 h 384"/>
                <a:gd name="T58" fmla="*/ 10 w 398"/>
                <a:gd name="T59" fmla="*/ 14 h 384"/>
                <a:gd name="T60" fmla="*/ 10 w 398"/>
                <a:gd name="T61" fmla="*/ 14 h 384"/>
                <a:gd name="T62" fmla="*/ 10 w 398"/>
                <a:gd name="T63" fmla="*/ 13 h 384"/>
                <a:gd name="T64" fmla="*/ 11 w 398"/>
                <a:gd name="T65" fmla="*/ 13 h 384"/>
                <a:gd name="T66" fmla="*/ 11 w 398"/>
                <a:gd name="T67" fmla="*/ 12 h 384"/>
                <a:gd name="T68" fmla="*/ 12 w 398"/>
                <a:gd name="T69" fmla="*/ 12 h 384"/>
                <a:gd name="T70" fmla="*/ 12 w 398"/>
                <a:gd name="T71" fmla="*/ 11 h 384"/>
                <a:gd name="T72" fmla="*/ 12 w 398"/>
                <a:gd name="T73" fmla="*/ 11 h 384"/>
                <a:gd name="T74" fmla="*/ 12 w 398"/>
                <a:gd name="T75" fmla="*/ 10 h 384"/>
                <a:gd name="T76" fmla="*/ 12 w 398"/>
                <a:gd name="T77" fmla="*/ 10 h 384"/>
                <a:gd name="T78" fmla="*/ 12 w 398"/>
                <a:gd name="T79" fmla="*/ 10 h 384"/>
                <a:gd name="T80" fmla="*/ 12 w 398"/>
                <a:gd name="T81" fmla="*/ 10 h 384"/>
                <a:gd name="T82" fmla="*/ 12 w 398"/>
                <a:gd name="T83" fmla="*/ 9 h 384"/>
                <a:gd name="T84" fmla="*/ 13 w 398"/>
                <a:gd name="T85" fmla="*/ 9 h 384"/>
                <a:gd name="T86" fmla="*/ 13 w 398"/>
                <a:gd name="T87" fmla="*/ 8 h 384"/>
                <a:gd name="T88" fmla="*/ 13 w 398"/>
                <a:gd name="T89" fmla="*/ 6 h 384"/>
                <a:gd name="T90" fmla="*/ 12 w 398"/>
                <a:gd name="T91" fmla="*/ 5 h 384"/>
                <a:gd name="T92" fmla="*/ 12 w 398"/>
                <a:gd name="T93" fmla="*/ 4 h 384"/>
                <a:gd name="T94" fmla="*/ 11 w 398"/>
                <a:gd name="T95" fmla="*/ 2 h 384"/>
                <a:gd name="T96" fmla="*/ 11 w 398"/>
                <a:gd name="T97" fmla="*/ 2 h 384"/>
                <a:gd name="T98" fmla="*/ 10 w 398"/>
                <a:gd name="T99" fmla="*/ 1 h 384"/>
                <a:gd name="T100" fmla="*/ 10 w 398"/>
                <a:gd name="T101" fmla="*/ 1 h 384"/>
                <a:gd name="T102" fmla="*/ 10 w 398"/>
                <a:gd name="T103" fmla="*/ 1 h 384"/>
                <a:gd name="T104" fmla="*/ 5 w 398"/>
                <a:gd name="T105" fmla="*/ 0 h 3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98"/>
                <a:gd name="T160" fmla="*/ 0 h 384"/>
                <a:gd name="T161" fmla="*/ 398 w 398"/>
                <a:gd name="T162" fmla="*/ 384 h 3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98" h="384">
                  <a:moveTo>
                    <a:pt x="136" y="0"/>
                  </a:moveTo>
                  <a:lnTo>
                    <a:pt x="135" y="2"/>
                  </a:lnTo>
                  <a:lnTo>
                    <a:pt x="135" y="6"/>
                  </a:lnTo>
                  <a:lnTo>
                    <a:pt x="134" y="6"/>
                  </a:lnTo>
                  <a:lnTo>
                    <a:pt x="134" y="7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7"/>
                  </a:lnTo>
                  <a:lnTo>
                    <a:pt x="64" y="45"/>
                  </a:lnTo>
                  <a:lnTo>
                    <a:pt x="47" y="67"/>
                  </a:lnTo>
                  <a:lnTo>
                    <a:pt x="31" y="85"/>
                  </a:lnTo>
                  <a:lnTo>
                    <a:pt x="18" y="105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3"/>
                  </a:lnTo>
                  <a:lnTo>
                    <a:pt x="4" y="263"/>
                  </a:lnTo>
                  <a:lnTo>
                    <a:pt x="16" y="282"/>
                  </a:lnTo>
                  <a:lnTo>
                    <a:pt x="31" y="302"/>
                  </a:lnTo>
                  <a:lnTo>
                    <a:pt x="46" y="320"/>
                  </a:lnTo>
                  <a:lnTo>
                    <a:pt x="63" y="338"/>
                  </a:lnTo>
                  <a:lnTo>
                    <a:pt x="84" y="359"/>
                  </a:lnTo>
                  <a:lnTo>
                    <a:pt x="110" y="381"/>
                  </a:lnTo>
                  <a:lnTo>
                    <a:pt x="149" y="383"/>
                  </a:lnTo>
                  <a:lnTo>
                    <a:pt x="187" y="384"/>
                  </a:lnTo>
                  <a:lnTo>
                    <a:pt x="226" y="384"/>
                  </a:lnTo>
                  <a:lnTo>
                    <a:pt x="267" y="383"/>
                  </a:lnTo>
                  <a:lnTo>
                    <a:pt x="287" y="379"/>
                  </a:lnTo>
                  <a:lnTo>
                    <a:pt x="296" y="374"/>
                  </a:lnTo>
                  <a:lnTo>
                    <a:pt x="306" y="370"/>
                  </a:lnTo>
                  <a:lnTo>
                    <a:pt x="320" y="356"/>
                  </a:lnTo>
                  <a:lnTo>
                    <a:pt x="334" y="344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5" y="299"/>
                  </a:lnTo>
                  <a:lnTo>
                    <a:pt x="373" y="283"/>
                  </a:lnTo>
                  <a:lnTo>
                    <a:pt x="376" y="274"/>
                  </a:lnTo>
                  <a:lnTo>
                    <a:pt x="377" y="270"/>
                  </a:lnTo>
                  <a:lnTo>
                    <a:pt x="379" y="266"/>
                  </a:lnTo>
                  <a:lnTo>
                    <a:pt x="381" y="257"/>
                  </a:lnTo>
                  <a:lnTo>
                    <a:pt x="382" y="253"/>
                  </a:lnTo>
                  <a:lnTo>
                    <a:pt x="385" y="249"/>
                  </a:lnTo>
                  <a:lnTo>
                    <a:pt x="391" y="210"/>
                  </a:lnTo>
                  <a:lnTo>
                    <a:pt x="398" y="171"/>
                  </a:lnTo>
                  <a:lnTo>
                    <a:pt x="383" y="141"/>
                  </a:lnTo>
                  <a:lnTo>
                    <a:pt x="370" y="112"/>
                  </a:lnTo>
                  <a:lnTo>
                    <a:pt x="338" y="59"/>
                  </a:lnTo>
                  <a:lnTo>
                    <a:pt x="328" y="45"/>
                  </a:lnTo>
                  <a:lnTo>
                    <a:pt x="318" y="34"/>
                  </a:lnTo>
                  <a:lnTo>
                    <a:pt x="305" y="23"/>
                  </a:lnTo>
                  <a:lnTo>
                    <a:pt x="294" y="14"/>
                  </a:lnTo>
                  <a:lnTo>
                    <a:pt x="136" y="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9" name="Freeform 11"/>
            <p:cNvSpPr/>
            <p:nvPr/>
          </p:nvSpPr>
          <p:spPr bwMode="auto">
            <a:xfrm>
              <a:off x="5889" y="4125"/>
              <a:ext cx="73" cy="74"/>
            </a:xfrm>
            <a:custGeom>
              <a:avLst/>
              <a:gdLst>
                <a:gd name="T0" fmla="*/ 10 w 401"/>
                <a:gd name="T1" fmla="*/ 14 h 384"/>
                <a:gd name="T2" fmla="*/ 11 w 401"/>
                <a:gd name="T3" fmla="*/ 13 h 384"/>
                <a:gd name="T4" fmla="*/ 11 w 401"/>
                <a:gd name="T5" fmla="*/ 13 h 384"/>
                <a:gd name="T6" fmla="*/ 11 w 401"/>
                <a:gd name="T7" fmla="*/ 13 h 384"/>
                <a:gd name="T8" fmla="*/ 11 w 401"/>
                <a:gd name="T9" fmla="*/ 12 h 384"/>
                <a:gd name="T10" fmla="*/ 12 w 401"/>
                <a:gd name="T11" fmla="*/ 12 h 384"/>
                <a:gd name="T12" fmla="*/ 12 w 401"/>
                <a:gd name="T13" fmla="*/ 11 h 384"/>
                <a:gd name="T14" fmla="*/ 12 w 401"/>
                <a:gd name="T15" fmla="*/ 11 h 384"/>
                <a:gd name="T16" fmla="*/ 12 w 401"/>
                <a:gd name="T17" fmla="*/ 10 h 384"/>
                <a:gd name="T18" fmla="*/ 12 w 401"/>
                <a:gd name="T19" fmla="*/ 10 h 384"/>
                <a:gd name="T20" fmla="*/ 13 w 401"/>
                <a:gd name="T21" fmla="*/ 10 h 384"/>
                <a:gd name="T22" fmla="*/ 13 w 401"/>
                <a:gd name="T23" fmla="*/ 10 h 384"/>
                <a:gd name="T24" fmla="*/ 13 w 401"/>
                <a:gd name="T25" fmla="*/ 9 h 384"/>
                <a:gd name="T26" fmla="*/ 13 w 401"/>
                <a:gd name="T27" fmla="*/ 9 h 384"/>
                <a:gd name="T28" fmla="*/ 13 w 401"/>
                <a:gd name="T29" fmla="*/ 8 h 384"/>
                <a:gd name="T30" fmla="*/ 13 w 401"/>
                <a:gd name="T31" fmla="*/ 6 h 384"/>
                <a:gd name="T32" fmla="*/ 12 w 401"/>
                <a:gd name="T33" fmla="*/ 4 h 384"/>
                <a:gd name="T34" fmla="*/ 12 w 401"/>
                <a:gd name="T35" fmla="*/ 3 h 384"/>
                <a:gd name="T36" fmla="*/ 11 w 401"/>
                <a:gd name="T37" fmla="*/ 2 h 384"/>
                <a:gd name="T38" fmla="*/ 11 w 401"/>
                <a:gd name="T39" fmla="*/ 2 h 384"/>
                <a:gd name="T40" fmla="*/ 11 w 401"/>
                <a:gd name="T41" fmla="*/ 1 h 384"/>
                <a:gd name="T42" fmla="*/ 10 w 401"/>
                <a:gd name="T43" fmla="*/ 0 h 384"/>
                <a:gd name="T44" fmla="*/ 5 w 401"/>
                <a:gd name="T45" fmla="*/ 0 h 384"/>
                <a:gd name="T46" fmla="*/ 5 w 401"/>
                <a:gd name="T47" fmla="*/ 0 h 384"/>
                <a:gd name="T48" fmla="*/ 4 w 401"/>
                <a:gd name="T49" fmla="*/ 0 h 384"/>
                <a:gd name="T50" fmla="*/ 4 w 401"/>
                <a:gd name="T51" fmla="*/ 0 h 384"/>
                <a:gd name="T52" fmla="*/ 4 w 401"/>
                <a:gd name="T53" fmla="*/ 0 h 384"/>
                <a:gd name="T54" fmla="*/ 4 w 401"/>
                <a:gd name="T55" fmla="*/ 1 h 384"/>
                <a:gd name="T56" fmla="*/ 3 w 401"/>
                <a:gd name="T57" fmla="*/ 1 h 384"/>
                <a:gd name="T58" fmla="*/ 1 w 401"/>
                <a:gd name="T59" fmla="*/ 3 h 384"/>
                <a:gd name="T60" fmla="*/ 1 w 401"/>
                <a:gd name="T61" fmla="*/ 3 h 384"/>
                <a:gd name="T62" fmla="*/ 1 w 401"/>
                <a:gd name="T63" fmla="*/ 4 h 384"/>
                <a:gd name="T64" fmla="*/ 0 w 401"/>
                <a:gd name="T65" fmla="*/ 5 h 384"/>
                <a:gd name="T66" fmla="*/ 0 w 401"/>
                <a:gd name="T67" fmla="*/ 6 h 384"/>
                <a:gd name="T68" fmla="*/ 0 w 401"/>
                <a:gd name="T69" fmla="*/ 7 h 384"/>
                <a:gd name="T70" fmla="*/ 0 w 401"/>
                <a:gd name="T71" fmla="*/ 8 h 384"/>
                <a:gd name="T72" fmla="*/ 0 w 401"/>
                <a:gd name="T73" fmla="*/ 9 h 384"/>
                <a:gd name="T74" fmla="*/ 0 w 401"/>
                <a:gd name="T75" fmla="*/ 10 h 384"/>
                <a:gd name="T76" fmla="*/ 1 w 401"/>
                <a:gd name="T77" fmla="*/ 11 h 384"/>
                <a:gd name="T78" fmla="*/ 2 w 401"/>
                <a:gd name="T79" fmla="*/ 13 h 384"/>
                <a:gd name="T80" fmla="*/ 3 w 401"/>
                <a:gd name="T81" fmla="*/ 13 h 384"/>
                <a:gd name="T82" fmla="*/ 4 w 401"/>
                <a:gd name="T83" fmla="*/ 14 h 384"/>
                <a:gd name="T84" fmla="*/ 5 w 401"/>
                <a:gd name="T85" fmla="*/ 14 h 384"/>
                <a:gd name="T86" fmla="*/ 6 w 401"/>
                <a:gd name="T87" fmla="*/ 14 h 384"/>
                <a:gd name="T88" fmla="*/ 6 w 401"/>
                <a:gd name="T89" fmla="*/ 14 h 384"/>
                <a:gd name="T90" fmla="*/ 9 w 401"/>
                <a:gd name="T91" fmla="*/ 14 h 384"/>
                <a:gd name="T92" fmla="*/ 9 w 401"/>
                <a:gd name="T93" fmla="*/ 14 h 384"/>
                <a:gd name="T94" fmla="*/ 9 w 401"/>
                <a:gd name="T95" fmla="*/ 14 h 384"/>
                <a:gd name="T96" fmla="*/ 9 w 401"/>
                <a:gd name="T97" fmla="*/ 14 h 384"/>
                <a:gd name="T98" fmla="*/ 9 w 401"/>
                <a:gd name="T99" fmla="*/ 14 h 384"/>
                <a:gd name="T100" fmla="*/ 10 w 401"/>
                <a:gd name="T101" fmla="*/ 14 h 384"/>
                <a:gd name="T102" fmla="*/ 10 w 401"/>
                <a:gd name="T103" fmla="*/ 14 h 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1"/>
                <a:gd name="T157" fmla="*/ 0 h 384"/>
                <a:gd name="T158" fmla="*/ 401 w 401"/>
                <a:gd name="T159" fmla="*/ 384 h 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1" h="384">
                  <a:moveTo>
                    <a:pt x="308" y="367"/>
                  </a:moveTo>
                  <a:lnTo>
                    <a:pt x="321" y="355"/>
                  </a:lnTo>
                  <a:lnTo>
                    <a:pt x="327" y="348"/>
                  </a:lnTo>
                  <a:lnTo>
                    <a:pt x="334" y="342"/>
                  </a:lnTo>
                  <a:lnTo>
                    <a:pt x="345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5" y="274"/>
                  </a:lnTo>
                  <a:lnTo>
                    <a:pt x="376" y="270"/>
                  </a:lnTo>
                  <a:lnTo>
                    <a:pt x="378" y="266"/>
                  </a:lnTo>
                  <a:lnTo>
                    <a:pt x="380" y="257"/>
                  </a:lnTo>
                  <a:lnTo>
                    <a:pt x="381" y="253"/>
                  </a:lnTo>
                  <a:lnTo>
                    <a:pt x="384" y="249"/>
                  </a:lnTo>
                  <a:lnTo>
                    <a:pt x="393" y="209"/>
                  </a:lnTo>
                  <a:lnTo>
                    <a:pt x="401" y="170"/>
                  </a:lnTo>
                  <a:lnTo>
                    <a:pt x="371" y="112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28" y="44"/>
                  </a:lnTo>
                  <a:lnTo>
                    <a:pt x="318" y="33"/>
                  </a:lnTo>
                  <a:lnTo>
                    <a:pt x="294" y="11"/>
                  </a:lnTo>
                  <a:lnTo>
                    <a:pt x="136" y="0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6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6"/>
                  </a:lnTo>
                  <a:lnTo>
                    <a:pt x="32" y="85"/>
                  </a:lnTo>
                  <a:lnTo>
                    <a:pt x="19" y="103"/>
                  </a:lnTo>
                  <a:lnTo>
                    <a:pt x="8" y="133"/>
                  </a:lnTo>
                  <a:lnTo>
                    <a:pt x="3" y="162"/>
                  </a:lnTo>
                  <a:lnTo>
                    <a:pt x="0" y="192"/>
                  </a:lnTo>
                  <a:lnTo>
                    <a:pt x="3" y="223"/>
                  </a:lnTo>
                  <a:lnTo>
                    <a:pt x="3" y="241"/>
                  </a:lnTo>
                  <a:lnTo>
                    <a:pt x="4" y="262"/>
                  </a:lnTo>
                  <a:lnTo>
                    <a:pt x="32" y="300"/>
                  </a:lnTo>
                  <a:lnTo>
                    <a:pt x="62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3"/>
                  </a:lnTo>
                  <a:lnTo>
                    <a:pt x="168" y="383"/>
                  </a:lnTo>
                  <a:lnTo>
                    <a:pt x="189" y="384"/>
                  </a:lnTo>
                  <a:lnTo>
                    <a:pt x="268" y="382"/>
                  </a:lnTo>
                  <a:lnTo>
                    <a:pt x="277" y="381"/>
                  </a:lnTo>
                  <a:lnTo>
                    <a:pt x="282" y="379"/>
                  </a:lnTo>
                  <a:lnTo>
                    <a:pt x="284" y="378"/>
                  </a:lnTo>
                  <a:lnTo>
                    <a:pt x="287" y="378"/>
                  </a:lnTo>
                  <a:lnTo>
                    <a:pt x="296" y="373"/>
                  </a:lnTo>
                  <a:lnTo>
                    <a:pt x="308" y="367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0" name="Line 12"/>
            <p:cNvSpPr>
              <a:spLocks noChangeShapeType="1"/>
            </p:cNvSpPr>
            <p:nvPr/>
          </p:nvSpPr>
          <p:spPr bwMode="auto">
            <a:xfrm flipH="1">
              <a:off x="5320" y="2224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1" name="Line 13"/>
            <p:cNvSpPr>
              <a:spLocks noChangeShapeType="1"/>
            </p:cNvSpPr>
            <p:nvPr/>
          </p:nvSpPr>
          <p:spPr bwMode="auto">
            <a:xfrm>
              <a:off x="5326" y="3083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2" name="Line 14"/>
            <p:cNvSpPr>
              <a:spLocks noChangeShapeType="1"/>
            </p:cNvSpPr>
            <p:nvPr/>
          </p:nvSpPr>
          <p:spPr bwMode="auto">
            <a:xfrm>
              <a:off x="5323" y="2523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3" name="Line 15"/>
            <p:cNvSpPr>
              <a:spLocks noChangeShapeType="1"/>
            </p:cNvSpPr>
            <p:nvPr/>
          </p:nvSpPr>
          <p:spPr bwMode="auto">
            <a:xfrm>
              <a:off x="5323" y="2785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4" name="Line 16"/>
            <p:cNvSpPr>
              <a:spLocks noChangeShapeType="1"/>
            </p:cNvSpPr>
            <p:nvPr/>
          </p:nvSpPr>
          <p:spPr bwMode="auto">
            <a:xfrm>
              <a:off x="5323" y="3609"/>
              <a:ext cx="56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5" name="Line 17"/>
            <p:cNvSpPr>
              <a:spLocks noChangeShapeType="1"/>
            </p:cNvSpPr>
            <p:nvPr/>
          </p:nvSpPr>
          <p:spPr bwMode="auto">
            <a:xfrm>
              <a:off x="5323" y="3328"/>
              <a:ext cx="5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Line 18"/>
            <p:cNvSpPr>
              <a:spLocks noChangeShapeType="1"/>
            </p:cNvSpPr>
            <p:nvPr/>
          </p:nvSpPr>
          <p:spPr bwMode="auto">
            <a:xfrm>
              <a:off x="5322" y="4150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Line 19"/>
            <p:cNvSpPr>
              <a:spLocks noChangeShapeType="1"/>
            </p:cNvSpPr>
            <p:nvPr/>
          </p:nvSpPr>
          <p:spPr bwMode="auto">
            <a:xfrm>
              <a:off x="5322" y="3881"/>
              <a:ext cx="56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8" name="Rectangle 20"/>
            <p:cNvSpPr>
              <a:spLocks noChangeArrowheads="1"/>
            </p:cNvSpPr>
            <p:nvPr/>
          </p:nvSpPr>
          <p:spPr bwMode="auto">
            <a:xfrm>
              <a:off x="6023" y="2156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69" name="Rectangle 21"/>
            <p:cNvSpPr>
              <a:spLocks noChangeArrowheads="1"/>
            </p:cNvSpPr>
            <p:nvPr/>
          </p:nvSpPr>
          <p:spPr bwMode="auto">
            <a:xfrm>
              <a:off x="6037" y="2447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0" name="Rectangle 22"/>
            <p:cNvSpPr>
              <a:spLocks noChangeArrowheads="1"/>
            </p:cNvSpPr>
            <p:nvPr/>
          </p:nvSpPr>
          <p:spPr bwMode="auto">
            <a:xfrm>
              <a:off x="6033" y="2714"/>
              <a:ext cx="81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c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1" name="Rectangle 23"/>
            <p:cNvSpPr>
              <a:spLocks noChangeArrowheads="1"/>
            </p:cNvSpPr>
            <p:nvPr/>
          </p:nvSpPr>
          <p:spPr bwMode="auto">
            <a:xfrm>
              <a:off x="6033" y="2987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d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2" name="Rectangle 24"/>
            <p:cNvSpPr>
              <a:spLocks noChangeArrowheads="1"/>
            </p:cNvSpPr>
            <p:nvPr/>
          </p:nvSpPr>
          <p:spPr bwMode="auto">
            <a:xfrm>
              <a:off x="6042" y="3269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e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3" name="Rectangle 25"/>
            <p:cNvSpPr>
              <a:spLocks noChangeArrowheads="1"/>
            </p:cNvSpPr>
            <p:nvPr/>
          </p:nvSpPr>
          <p:spPr bwMode="auto">
            <a:xfrm>
              <a:off x="6033" y="3552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4" name="Rectangle 26"/>
            <p:cNvSpPr>
              <a:spLocks noChangeArrowheads="1"/>
            </p:cNvSpPr>
            <p:nvPr/>
          </p:nvSpPr>
          <p:spPr bwMode="auto">
            <a:xfrm>
              <a:off x="6022" y="3825"/>
              <a:ext cx="8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5" name="Rectangle 27"/>
            <p:cNvSpPr>
              <a:spLocks noChangeArrowheads="1"/>
            </p:cNvSpPr>
            <p:nvPr/>
          </p:nvSpPr>
          <p:spPr bwMode="auto">
            <a:xfrm>
              <a:off x="6028" y="4099"/>
              <a:ext cx="162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宋体" pitchFamily="2" charset="-122"/>
                </a:rPr>
                <a:t>dp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776" name="Freeform 28"/>
            <p:cNvSpPr/>
            <p:nvPr/>
          </p:nvSpPr>
          <p:spPr bwMode="auto">
            <a:xfrm>
              <a:off x="4039" y="3780"/>
              <a:ext cx="71" cy="79"/>
            </a:xfrm>
            <a:custGeom>
              <a:avLst/>
              <a:gdLst>
                <a:gd name="T0" fmla="*/ 12 w 401"/>
                <a:gd name="T1" fmla="*/ 10 h 385"/>
                <a:gd name="T2" fmla="*/ 13 w 401"/>
                <a:gd name="T3" fmla="*/ 7 h 385"/>
                <a:gd name="T4" fmla="*/ 12 w 401"/>
                <a:gd name="T5" fmla="*/ 6 h 385"/>
                <a:gd name="T6" fmla="*/ 12 w 401"/>
                <a:gd name="T7" fmla="*/ 5 h 385"/>
                <a:gd name="T8" fmla="*/ 11 w 401"/>
                <a:gd name="T9" fmla="*/ 3 h 385"/>
                <a:gd name="T10" fmla="*/ 11 w 401"/>
                <a:gd name="T11" fmla="*/ 2 h 385"/>
                <a:gd name="T12" fmla="*/ 10 w 401"/>
                <a:gd name="T13" fmla="*/ 1 h 385"/>
                <a:gd name="T14" fmla="*/ 9 w 401"/>
                <a:gd name="T15" fmla="*/ 1 h 385"/>
                <a:gd name="T16" fmla="*/ 4 w 401"/>
                <a:gd name="T17" fmla="*/ 0 h 385"/>
                <a:gd name="T18" fmla="*/ 4 w 401"/>
                <a:gd name="T19" fmla="*/ 0 h 385"/>
                <a:gd name="T20" fmla="*/ 4 w 401"/>
                <a:gd name="T21" fmla="*/ 0 h 385"/>
                <a:gd name="T22" fmla="*/ 4 w 401"/>
                <a:gd name="T23" fmla="*/ 0 h 385"/>
                <a:gd name="T24" fmla="*/ 4 w 401"/>
                <a:gd name="T25" fmla="*/ 0 h 385"/>
                <a:gd name="T26" fmla="*/ 4 w 401"/>
                <a:gd name="T27" fmla="*/ 0 h 385"/>
                <a:gd name="T28" fmla="*/ 3 w 401"/>
                <a:gd name="T29" fmla="*/ 1 h 385"/>
                <a:gd name="T30" fmla="*/ 3 w 401"/>
                <a:gd name="T31" fmla="*/ 1 h 385"/>
                <a:gd name="T32" fmla="*/ 1 w 401"/>
                <a:gd name="T33" fmla="*/ 3 h 385"/>
                <a:gd name="T34" fmla="*/ 1 w 401"/>
                <a:gd name="T35" fmla="*/ 5 h 385"/>
                <a:gd name="T36" fmla="*/ 0 w 401"/>
                <a:gd name="T37" fmla="*/ 6 h 385"/>
                <a:gd name="T38" fmla="*/ 0 w 401"/>
                <a:gd name="T39" fmla="*/ 7 h 385"/>
                <a:gd name="T40" fmla="*/ 0 w 401"/>
                <a:gd name="T41" fmla="*/ 8 h 385"/>
                <a:gd name="T42" fmla="*/ 0 w 401"/>
                <a:gd name="T43" fmla="*/ 9 h 385"/>
                <a:gd name="T44" fmla="*/ 0 w 401"/>
                <a:gd name="T45" fmla="*/ 10 h 385"/>
                <a:gd name="T46" fmla="*/ 0 w 401"/>
                <a:gd name="T47" fmla="*/ 11 h 385"/>
                <a:gd name="T48" fmla="*/ 1 w 401"/>
                <a:gd name="T49" fmla="*/ 13 h 385"/>
                <a:gd name="T50" fmla="*/ 2 w 401"/>
                <a:gd name="T51" fmla="*/ 14 h 385"/>
                <a:gd name="T52" fmla="*/ 3 w 401"/>
                <a:gd name="T53" fmla="*/ 15 h 385"/>
                <a:gd name="T54" fmla="*/ 3 w 401"/>
                <a:gd name="T55" fmla="*/ 16 h 385"/>
                <a:gd name="T56" fmla="*/ 5 w 401"/>
                <a:gd name="T57" fmla="*/ 16 h 385"/>
                <a:gd name="T58" fmla="*/ 6 w 401"/>
                <a:gd name="T59" fmla="*/ 16 h 385"/>
                <a:gd name="T60" fmla="*/ 7 w 401"/>
                <a:gd name="T61" fmla="*/ 16 h 385"/>
                <a:gd name="T62" fmla="*/ 8 w 401"/>
                <a:gd name="T63" fmla="*/ 16 h 385"/>
                <a:gd name="T64" fmla="*/ 9 w 401"/>
                <a:gd name="T65" fmla="*/ 16 h 385"/>
                <a:gd name="T66" fmla="*/ 9 w 401"/>
                <a:gd name="T67" fmla="*/ 16 h 385"/>
                <a:gd name="T68" fmla="*/ 9 w 401"/>
                <a:gd name="T69" fmla="*/ 16 h 385"/>
                <a:gd name="T70" fmla="*/ 10 w 401"/>
                <a:gd name="T71" fmla="*/ 16 h 385"/>
                <a:gd name="T72" fmla="*/ 10 w 401"/>
                <a:gd name="T73" fmla="*/ 15 h 385"/>
                <a:gd name="T74" fmla="*/ 10 w 401"/>
                <a:gd name="T75" fmla="*/ 15 h 385"/>
                <a:gd name="T76" fmla="*/ 10 w 401"/>
                <a:gd name="T77" fmla="*/ 14 h 385"/>
                <a:gd name="T78" fmla="*/ 11 w 401"/>
                <a:gd name="T79" fmla="*/ 14 h 385"/>
                <a:gd name="T80" fmla="*/ 11 w 401"/>
                <a:gd name="T81" fmla="*/ 13 h 385"/>
                <a:gd name="T82" fmla="*/ 11 w 401"/>
                <a:gd name="T83" fmla="*/ 13 h 385"/>
                <a:gd name="T84" fmla="*/ 12 w 401"/>
                <a:gd name="T85" fmla="*/ 12 h 385"/>
                <a:gd name="T86" fmla="*/ 12 w 401"/>
                <a:gd name="T87" fmla="*/ 11 h 385"/>
                <a:gd name="T88" fmla="*/ 12 w 401"/>
                <a:gd name="T89" fmla="*/ 10 h 3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1"/>
                <a:gd name="T136" fmla="*/ 0 h 385"/>
                <a:gd name="T137" fmla="*/ 401 w 401"/>
                <a:gd name="T138" fmla="*/ 385 h 38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1" h="385">
                  <a:moveTo>
                    <a:pt x="385" y="250"/>
                  </a:moveTo>
                  <a:lnTo>
                    <a:pt x="401" y="172"/>
                  </a:lnTo>
                  <a:lnTo>
                    <a:pt x="386" y="142"/>
                  </a:lnTo>
                  <a:lnTo>
                    <a:pt x="371" y="113"/>
                  </a:lnTo>
                  <a:lnTo>
                    <a:pt x="355" y="85"/>
                  </a:lnTo>
                  <a:lnTo>
                    <a:pt x="338" y="58"/>
                  </a:lnTo>
                  <a:lnTo>
                    <a:pt x="318" y="34"/>
                  </a:lnTo>
                  <a:lnTo>
                    <a:pt x="294" y="14"/>
                  </a:lnTo>
                  <a:lnTo>
                    <a:pt x="136" y="0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4" y="4"/>
                  </a:lnTo>
                  <a:lnTo>
                    <a:pt x="134" y="5"/>
                  </a:lnTo>
                  <a:lnTo>
                    <a:pt x="134" y="8"/>
                  </a:lnTo>
                  <a:lnTo>
                    <a:pt x="109" y="18"/>
                  </a:lnTo>
                  <a:lnTo>
                    <a:pt x="84" y="26"/>
                  </a:lnTo>
                  <a:lnTo>
                    <a:pt x="46" y="68"/>
                  </a:lnTo>
                  <a:lnTo>
                    <a:pt x="18" y="106"/>
                  </a:lnTo>
                  <a:lnTo>
                    <a:pt x="8" y="134"/>
                  </a:lnTo>
                  <a:lnTo>
                    <a:pt x="3" y="163"/>
                  </a:lnTo>
                  <a:lnTo>
                    <a:pt x="0" y="193"/>
                  </a:lnTo>
                  <a:lnTo>
                    <a:pt x="3" y="224"/>
                  </a:lnTo>
                  <a:lnTo>
                    <a:pt x="3" y="244"/>
                  </a:lnTo>
                  <a:lnTo>
                    <a:pt x="4" y="264"/>
                  </a:lnTo>
                  <a:lnTo>
                    <a:pt x="32" y="301"/>
                  </a:lnTo>
                  <a:lnTo>
                    <a:pt x="63" y="338"/>
                  </a:lnTo>
                  <a:lnTo>
                    <a:pt x="84" y="360"/>
                  </a:lnTo>
                  <a:lnTo>
                    <a:pt x="110" y="382"/>
                  </a:lnTo>
                  <a:lnTo>
                    <a:pt x="149" y="384"/>
                  </a:lnTo>
                  <a:lnTo>
                    <a:pt x="189" y="385"/>
                  </a:lnTo>
                  <a:lnTo>
                    <a:pt x="227" y="385"/>
                  </a:lnTo>
                  <a:lnTo>
                    <a:pt x="268" y="384"/>
                  </a:lnTo>
                  <a:lnTo>
                    <a:pt x="277" y="382"/>
                  </a:lnTo>
                  <a:lnTo>
                    <a:pt x="288" y="379"/>
                  </a:lnTo>
                  <a:lnTo>
                    <a:pt x="297" y="374"/>
                  </a:lnTo>
                  <a:lnTo>
                    <a:pt x="309" y="368"/>
                  </a:lnTo>
                  <a:lnTo>
                    <a:pt x="322" y="355"/>
                  </a:lnTo>
                  <a:lnTo>
                    <a:pt x="328" y="348"/>
                  </a:lnTo>
                  <a:lnTo>
                    <a:pt x="335" y="342"/>
                  </a:lnTo>
                  <a:lnTo>
                    <a:pt x="346" y="329"/>
                  </a:lnTo>
                  <a:lnTo>
                    <a:pt x="356" y="315"/>
                  </a:lnTo>
                  <a:lnTo>
                    <a:pt x="364" y="299"/>
                  </a:lnTo>
                  <a:lnTo>
                    <a:pt x="372" y="283"/>
                  </a:lnTo>
                  <a:lnTo>
                    <a:pt x="379" y="266"/>
                  </a:lnTo>
                  <a:lnTo>
                    <a:pt x="385" y="250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7" name="Line 29"/>
            <p:cNvSpPr>
              <a:spLocks noChangeShapeType="1"/>
            </p:cNvSpPr>
            <p:nvPr/>
          </p:nvSpPr>
          <p:spPr bwMode="auto">
            <a:xfrm flipH="1">
              <a:off x="3525" y="2433"/>
              <a:ext cx="184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8" name="Line 30"/>
            <p:cNvSpPr>
              <a:spLocks noChangeShapeType="1"/>
            </p:cNvSpPr>
            <p:nvPr/>
          </p:nvSpPr>
          <p:spPr bwMode="auto">
            <a:xfrm flipH="1">
              <a:off x="3709" y="2433"/>
              <a:ext cx="200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9" name="Line 31"/>
            <p:cNvSpPr>
              <a:spLocks noChangeShapeType="1"/>
            </p:cNvSpPr>
            <p:nvPr/>
          </p:nvSpPr>
          <p:spPr bwMode="auto">
            <a:xfrm>
              <a:off x="3709" y="2258"/>
              <a:ext cx="2" cy="17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0" name="Freeform 32"/>
            <p:cNvSpPr/>
            <p:nvPr/>
          </p:nvSpPr>
          <p:spPr bwMode="auto">
            <a:xfrm>
              <a:off x="3909" y="2433"/>
              <a:ext cx="297" cy="1493"/>
            </a:xfrm>
            <a:custGeom>
              <a:avLst/>
              <a:gdLst>
                <a:gd name="T0" fmla="*/ 46 w 1103"/>
                <a:gd name="T1" fmla="*/ 381 h 5843"/>
                <a:gd name="T2" fmla="*/ 80 w 1103"/>
                <a:gd name="T3" fmla="*/ 381 h 5843"/>
                <a:gd name="T4" fmla="*/ 80 w 1103"/>
                <a:gd name="T5" fmla="*/ 0 h 5843"/>
                <a:gd name="T6" fmla="*/ 0 w 1103"/>
                <a:gd name="T7" fmla="*/ 0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3"/>
                <a:gd name="T13" fmla="*/ 0 h 5843"/>
                <a:gd name="T14" fmla="*/ 1103 w 1103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3" h="5843">
                  <a:moveTo>
                    <a:pt x="639" y="5843"/>
                  </a:moveTo>
                  <a:lnTo>
                    <a:pt x="1103" y="5843"/>
                  </a:lnTo>
                  <a:lnTo>
                    <a:pt x="1103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1" name="Line 33"/>
            <p:cNvSpPr>
              <a:spLocks noChangeShapeType="1"/>
            </p:cNvSpPr>
            <p:nvPr/>
          </p:nvSpPr>
          <p:spPr bwMode="auto">
            <a:xfrm flipH="1">
              <a:off x="3326" y="2433"/>
              <a:ext cx="199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2" name="Line 34"/>
            <p:cNvSpPr>
              <a:spLocks noChangeShapeType="1"/>
            </p:cNvSpPr>
            <p:nvPr/>
          </p:nvSpPr>
          <p:spPr bwMode="auto">
            <a:xfrm>
              <a:off x="3325" y="2086"/>
              <a:ext cx="3" cy="34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3" name="Freeform 35"/>
            <p:cNvSpPr/>
            <p:nvPr/>
          </p:nvSpPr>
          <p:spPr bwMode="auto">
            <a:xfrm>
              <a:off x="3198" y="2433"/>
              <a:ext cx="142" cy="1493"/>
            </a:xfrm>
            <a:custGeom>
              <a:avLst/>
              <a:gdLst>
                <a:gd name="T0" fmla="*/ 35 w 526"/>
                <a:gd name="T1" fmla="*/ 0 h 5843"/>
                <a:gd name="T2" fmla="*/ 0 w 526"/>
                <a:gd name="T3" fmla="*/ 0 h 5843"/>
                <a:gd name="T4" fmla="*/ 0 w 526"/>
                <a:gd name="T5" fmla="*/ 381 h 5843"/>
                <a:gd name="T6" fmla="*/ 38 w 526"/>
                <a:gd name="T7" fmla="*/ 381 h 5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6"/>
                <a:gd name="T13" fmla="*/ 0 h 5843"/>
                <a:gd name="T14" fmla="*/ 526 w 526"/>
                <a:gd name="T15" fmla="*/ 5843 h 5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6" h="5843">
                  <a:moveTo>
                    <a:pt x="475" y="0"/>
                  </a:moveTo>
                  <a:lnTo>
                    <a:pt x="0" y="0"/>
                  </a:lnTo>
                  <a:lnTo>
                    <a:pt x="0" y="5843"/>
                  </a:lnTo>
                  <a:lnTo>
                    <a:pt x="526" y="5843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4" name="Line 36"/>
            <p:cNvSpPr>
              <a:spLocks noChangeShapeType="1"/>
            </p:cNvSpPr>
            <p:nvPr/>
          </p:nvSpPr>
          <p:spPr bwMode="auto">
            <a:xfrm flipH="1">
              <a:off x="3481" y="3199"/>
              <a:ext cx="469" cy="1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5" name="Line 37"/>
            <p:cNvSpPr>
              <a:spLocks noChangeShapeType="1"/>
            </p:cNvSpPr>
            <p:nvPr/>
          </p:nvSpPr>
          <p:spPr bwMode="auto">
            <a:xfrm flipH="1">
              <a:off x="3498" y="2627"/>
              <a:ext cx="468" cy="1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6" name="Line 38"/>
            <p:cNvSpPr>
              <a:spLocks noChangeShapeType="1"/>
            </p:cNvSpPr>
            <p:nvPr/>
          </p:nvSpPr>
          <p:spPr bwMode="auto">
            <a:xfrm flipV="1">
              <a:off x="4016" y="2685"/>
              <a:ext cx="1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7" name="Line 39"/>
            <p:cNvSpPr>
              <a:spLocks noChangeShapeType="1"/>
            </p:cNvSpPr>
            <p:nvPr/>
          </p:nvSpPr>
          <p:spPr bwMode="auto">
            <a:xfrm>
              <a:off x="3198" y="3923"/>
              <a:ext cx="703" cy="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8" name="Line 40"/>
            <p:cNvSpPr>
              <a:spLocks noChangeShapeType="1"/>
            </p:cNvSpPr>
            <p:nvPr/>
          </p:nvSpPr>
          <p:spPr bwMode="auto">
            <a:xfrm>
              <a:off x="3901" y="3926"/>
              <a:ext cx="181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9" name="Line 41"/>
            <p:cNvSpPr>
              <a:spLocks noChangeShapeType="1"/>
            </p:cNvSpPr>
            <p:nvPr/>
          </p:nvSpPr>
          <p:spPr bwMode="auto">
            <a:xfrm>
              <a:off x="3340" y="3926"/>
              <a:ext cx="199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0" name="Line 42"/>
            <p:cNvSpPr>
              <a:spLocks noChangeShapeType="1"/>
            </p:cNvSpPr>
            <p:nvPr/>
          </p:nvSpPr>
          <p:spPr bwMode="auto">
            <a:xfrm flipH="1">
              <a:off x="3483" y="3784"/>
              <a:ext cx="468" cy="1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1" name="Line 43"/>
            <p:cNvSpPr>
              <a:spLocks noChangeShapeType="1"/>
            </p:cNvSpPr>
            <p:nvPr/>
          </p:nvSpPr>
          <p:spPr bwMode="auto">
            <a:xfrm flipV="1">
              <a:off x="4002" y="3287"/>
              <a:ext cx="2" cy="457"/>
            </a:xfrm>
            <a:prstGeom prst="line">
              <a:avLst/>
            </a:prstGeom>
            <a:noFill/>
            <a:ln w="57150">
              <a:solidFill>
                <a:srgbClr val="DE002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2" name="Rectangle 44"/>
            <p:cNvSpPr>
              <a:spLocks noChangeArrowheads="1"/>
            </p:cNvSpPr>
            <p:nvPr/>
          </p:nvSpPr>
          <p:spPr bwMode="auto">
            <a:xfrm>
              <a:off x="3365" y="3947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3" name="Rectangle 45"/>
            <p:cNvSpPr>
              <a:spLocks noChangeArrowheads="1"/>
            </p:cNvSpPr>
            <p:nvPr/>
          </p:nvSpPr>
          <p:spPr bwMode="auto">
            <a:xfrm>
              <a:off x="3558" y="3940"/>
              <a:ext cx="6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4" name="Rectangle 46"/>
            <p:cNvSpPr>
              <a:spLocks noChangeArrowheads="1"/>
            </p:cNvSpPr>
            <p:nvPr/>
          </p:nvSpPr>
          <p:spPr bwMode="auto">
            <a:xfrm>
              <a:off x="3755" y="3940"/>
              <a:ext cx="6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5" name="Rectangle 47"/>
            <p:cNvSpPr>
              <a:spLocks noChangeArrowheads="1"/>
            </p:cNvSpPr>
            <p:nvPr/>
          </p:nvSpPr>
          <p:spPr bwMode="auto">
            <a:xfrm>
              <a:off x="3926" y="3940"/>
              <a:ext cx="6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6" name="Rectangle 48"/>
            <p:cNvSpPr>
              <a:spLocks noChangeArrowheads="1"/>
            </p:cNvSpPr>
            <p:nvPr/>
          </p:nvSpPr>
          <p:spPr bwMode="auto">
            <a:xfrm>
              <a:off x="4119" y="3945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7" name="Rectangle 49"/>
            <p:cNvSpPr>
              <a:spLocks noChangeArrowheads="1"/>
            </p:cNvSpPr>
            <p:nvPr/>
          </p:nvSpPr>
          <p:spPr bwMode="auto">
            <a:xfrm>
              <a:off x="4154" y="2233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8" name="Rectangle 50"/>
            <p:cNvSpPr>
              <a:spLocks noChangeArrowheads="1"/>
            </p:cNvSpPr>
            <p:nvPr/>
          </p:nvSpPr>
          <p:spPr bwMode="auto">
            <a:xfrm>
              <a:off x="3967" y="2251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7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799" name="Rectangle 51"/>
            <p:cNvSpPr>
              <a:spLocks noChangeArrowheads="1"/>
            </p:cNvSpPr>
            <p:nvPr/>
          </p:nvSpPr>
          <p:spPr bwMode="auto">
            <a:xfrm>
              <a:off x="3770" y="2251"/>
              <a:ext cx="6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8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00" name="Rectangle 52"/>
            <p:cNvSpPr>
              <a:spLocks noChangeArrowheads="1"/>
            </p:cNvSpPr>
            <p:nvPr/>
          </p:nvSpPr>
          <p:spPr bwMode="auto">
            <a:xfrm>
              <a:off x="3581" y="2249"/>
              <a:ext cx="64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9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01" name="Line 53"/>
            <p:cNvSpPr>
              <a:spLocks noChangeShapeType="1"/>
            </p:cNvSpPr>
            <p:nvPr/>
          </p:nvSpPr>
          <p:spPr bwMode="auto">
            <a:xfrm flipV="1">
              <a:off x="4109" y="2134"/>
              <a:ext cx="1" cy="29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2" name="Line 54"/>
            <p:cNvSpPr>
              <a:spLocks noChangeShapeType="1"/>
            </p:cNvSpPr>
            <p:nvPr/>
          </p:nvSpPr>
          <p:spPr bwMode="auto">
            <a:xfrm>
              <a:off x="3532" y="2138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3" name="Line 55"/>
            <p:cNvSpPr>
              <a:spLocks noChangeShapeType="1"/>
            </p:cNvSpPr>
            <p:nvPr/>
          </p:nvSpPr>
          <p:spPr bwMode="auto">
            <a:xfrm>
              <a:off x="3931" y="2138"/>
              <a:ext cx="1" cy="29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4" name="Rectangle 56"/>
            <p:cNvSpPr>
              <a:spLocks noChangeArrowheads="1"/>
            </p:cNvSpPr>
            <p:nvPr/>
          </p:nvSpPr>
          <p:spPr bwMode="auto">
            <a:xfrm>
              <a:off x="3342" y="2253"/>
              <a:ext cx="12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10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05" name="Rectangle 57"/>
            <p:cNvSpPr>
              <a:spLocks noChangeArrowheads="1"/>
            </p:cNvSpPr>
            <p:nvPr/>
          </p:nvSpPr>
          <p:spPr bwMode="auto">
            <a:xfrm>
              <a:off x="3879" y="1901"/>
              <a:ext cx="8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06" name="Rectangle 58"/>
            <p:cNvSpPr>
              <a:spLocks noChangeArrowheads="1"/>
            </p:cNvSpPr>
            <p:nvPr/>
          </p:nvSpPr>
          <p:spPr bwMode="auto">
            <a:xfrm>
              <a:off x="4081" y="1916"/>
              <a:ext cx="89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07" name="Rectangle 59"/>
            <p:cNvSpPr>
              <a:spLocks noChangeArrowheads="1"/>
            </p:cNvSpPr>
            <p:nvPr/>
          </p:nvSpPr>
          <p:spPr bwMode="auto">
            <a:xfrm>
              <a:off x="3495" y="1915"/>
              <a:ext cx="5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08" name="Rectangle 60"/>
            <p:cNvSpPr>
              <a:spLocks noChangeArrowheads="1"/>
            </p:cNvSpPr>
            <p:nvPr/>
          </p:nvSpPr>
          <p:spPr bwMode="auto">
            <a:xfrm>
              <a:off x="3268" y="1888"/>
              <a:ext cx="8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09" name="Rectangle 61"/>
            <p:cNvSpPr>
              <a:spLocks noChangeArrowheads="1"/>
            </p:cNvSpPr>
            <p:nvPr/>
          </p:nvSpPr>
          <p:spPr bwMode="auto">
            <a:xfrm>
              <a:off x="3566" y="4140"/>
              <a:ext cx="284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10" name="Rectangle 62"/>
            <p:cNvSpPr>
              <a:spLocks noChangeArrowheads="1"/>
            </p:cNvSpPr>
            <p:nvPr/>
          </p:nvSpPr>
          <p:spPr bwMode="auto">
            <a:xfrm>
              <a:off x="3569" y="2072"/>
              <a:ext cx="284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</a:rPr>
                <a:t>com</a:t>
              </a:r>
              <a:endParaRPr kumimoji="1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1811" name="Rectangle 63"/>
            <p:cNvSpPr>
              <a:spLocks noChangeArrowheads="1"/>
            </p:cNvSpPr>
            <p:nvPr/>
          </p:nvSpPr>
          <p:spPr bwMode="auto">
            <a:xfrm>
              <a:off x="3653" y="2441"/>
              <a:ext cx="7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kumimoji="1" lang="en-US" altLang="zh-CN" sz="3200">
                <a:latin typeface="Times New Roman" pitchFamily="18" charset="0"/>
              </a:endParaRPr>
            </a:p>
          </p:txBody>
        </p:sp>
        <p:sp>
          <p:nvSpPr>
            <p:cNvPr id="31812" name="Rectangle 64"/>
            <p:cNvSpPr>
              <a:spLocks noChangeArrowheads="1"/>
            </p:cNvSpPr>
            <p:nvPr/>
          </p:nvSpPr>
          <p:spPr bwMode="auto">
            <a:xfrm>
              <a:off x="4049" y="2819"/>
              <a:ext cx="6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13" name="Rectangle 65"/>
            <p:cNvSpPr>
              <a:spLocks noChangeArrowheads="1"/>
            </p:cNvSpPr>
            <p:nvPr/>
          </p:nvSpPr>
          <p:spPr bwMode="auto">
            <a:xfrm>
              <a:off x="4047" y="3398"/>
              <a:ext cx="5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14" name="Rectangle 66"/>
            <p:cNvSpPr>
              <a:spLocks noChangeArrowheads="1"/>
            </p:cNvSpPr>
            <p:nvPr/>
          </p:nvSpPr>
          <p:spPr bwMode="auto">
            <a:xfrm>
              <a:off x="3290" y="3371"/>
              <a:ext cx="5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15" name="Rectangle 67"/>
            <p:cNvSpPr>
              <a:spLocks noChangeArrowheads="1"/>
            </p:cNvSpPr>
            <p:nvPr/>
          </p:nvSpPr>
          <p:spPr bwMode="auto">
            <a:xfrm>
              <a:off x="3280" y="2826"/>
              <a:ext cx="43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1600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31816" name="Line 68"/>
            <p:cNvSpPr>
              <a:spLocks noChangeShapeType="1"/>
            </p:cNvSpPr>
            <p:nvPr/>
          </p:nvSpPr>
          <p:spPr bwMode="auto">
            <a:xfrm flipV="1">
              <a:off x="3433" y="2685"/>
              <a:ext cx="1" cy="457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817" name="Group 69"/>
            <p:cNvGrpSpPr/>
            <p:nvPr/>
          </p:nvGrpSpPr>
          <p:grpSpPr bwMode="auto">
            <a:xfrm>
              <a:off x="3318" y="3907"/>
              <a:ext cx="770" cy="384"/>
              <a:chOff x="958" y="2544"/>
              <a:chExt cx="743" cy="288"/>
            </a:xfrm>
          </p:grpSpPr>
          <p:sp>
            <p:nvSpPr>
              <p:cNvPr id="31876" name="Line 70"/>
              <p:cNvSpPr>
                <a:spLocks noChangeShapeType="1"/>
              </p:cNvSpPr>
              <p:nvPr/>
            </p:nvSpPr>
            <p:spPr bwMode="auto">
              <a:xfrm flipV="1">
                <a:off x="1519" y="2560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7" name="Line 71"/>
              <p:cNvSpPr>
                <a:spLocks noChangeShapeType="1"/>
              </p:cNvSpPr>
              <p:nvPr/>
            </p:nvSpPr>
            <p:spPr bwMode="auto">
              <a:xfrm flipV="1">
                <a:off x="1700" y="2544"/>
                <a:ext cx="1" cy="26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8" name="Line 72"/>
              <p:cNvSpPr>
                <a:spLocks noChangeShapeType="1"/>
              </p:cNvSpPr>
              <p:nvPr/>
            </p:nvSpPr>
            <p:spPr bwMode="auto">
              <a:xfrm flipV="1">
                <a:off x="958" y="2560"/>
                <a:ext cx="1" cy="25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9" name="Line 73"/>
              <p:cNvSpPr>
                <a:spLocks noChangeShapeType="1"/>
              </p:cNvSpPr>
              <p:nvPr/>
            </p:nvSpPr>
            <p:spPr bwMode="auto">
              <a:xfrm>
                <a:off x="1152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1818" name="Line 74"/>
            <p:cNvSpPr>
              <a:spLocks noChangeShapeType="1"/>
            </p:cNvSpPr>
            <p:nvPr/>
          </p:nvSpPr>
          <p:spPr bwMode="auto">
            <a:xfrm>
              <a:off x="3726" y="3910"/>
              <a:ext cx="0" cy="28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9" name="Line 75"/>
            <p:cNvSpPr>
              <a:spLocks noChangeShapeType="1"/>
            </p:cNvSpPr>
            <p:nvPr/>
          </p:nvSpPr>
          <p:spPr bwMode="auto">
            <a:xfrm>
              <a:off x="5118" y="2121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0" name="Line 76"/>
            <p:cNvSpPr>
              <a:spLocks noChangeShapeType="1"/>
            </p:cNvSpPr>
            <p:nvPr/>
          </p:nvSpPr>
          <p:spPr bwMode="auto">
            <a:xfrm flipV="1">
              <a:off x="5118" y="2222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1" name="Line 77"/>
            <p:cNvSpPr>
              <a:spLocks noChangeShapeType="1"/>
            </p:cNvSpPr>
            <p:nvPr/>
          </p:nvSpPr>
          <p:spPr bwMode="auto">
            <a:xfrm flipV="1">
              <a:off x="5125" y="4120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2" name="Line 78"/>
            <p:cNvSpPr>
              <a:spLocks noChangeShapeType="1"/>
            </p:cNvSpPr>
            <p:nvPr/>
          </p:nvSpPr>
          <p:spPr bwMode="auto">
            <a:xfrm flipV="1">
              <a:off x="5125" y="4019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3" name="Line 79"/>
            <p:cNvSpPr>
              <a:spLocks noChangeShapeType="1"/>
            </p:cNvSpPr>
            <p:nvPr/>
          </p:nvSpPr>
          <p:spPr bwMode="auto">
            <a:xfrm flipV="1">
              <a:off x="5130" y="3496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4" name="Line 80"/>
            <p:cNvSpPr>
              <a:spLocks noChangeShapeType="1"/>
            </p:cNvSpPr>
            <p:nvPr/>
          </p:nvSpPr>
          <p:spPr bwMode="auto">
            <a:xfrm flipV="1">
              <a:off x="5130" y="3596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5" name="Line 81"/>
            <p:cNvSpPr>
              <a:spLocks noChangeShapeType="1"/>
            </p:cNvSpPr>
            <p:nvPr/>
          </p:nvSpPr>
          <p:spPr bwMode="auto">
            <a:xfrm flipV="1">
              <a:off x="5128" y="3220"/>
              <a:ext cx="2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6" name="Line 82"/>
            <p:cNvSpPr>
              <a:spLocks noChangeShapeType="1"/>
            </p:cNvSpPr>
            <p:nvPr/>
          </p:nvSpPr>
          <p:spPr bwMode="auto">
            <a:xfrm flipV="1">
              <a:off x="5128" y="3321"/>
              <a:ext cx="2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7" name="Line 83"/>
            <p:cNvSpPr>
              <a:spLocks noChangeShapeType="1"/>
            </p:cNvSpPr>
            <p:nvPr/>
          </p:nvSpPr>
          <p:spPr bwMode="auto">
            <a:xfrm flipV="1">
              <a:off x="5127" y="2684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8" name="Line 84"/>
            <p:cNvSpPr>
              <a:spLocks noChangeShapeType="1"/>
            </p:cNvSpPr>
            <p:nvPr/>
          </p:nvSpPr>
          <p:spPr bwMode="auto">
            <a:xfrm flipV="1">
              <a:off x="5127" y="2784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9" name="Line 85"/>
            <p:cNvSpPr>
              <a:spLocks noChangeShapeType="1"/>
            </p:cNvSpPr>
            <p:nvPr/>
          </p:nvSpPr>
          <p:spPr bwMode="auto">
            <a:xfrm flipV="1">
              <a:off x="5126" y="2421"/>
              <a:ext cx="1" cy="1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0" name="Line 86"/>
            <p:cNvSpPr>
              <a:spLocks noChangeShapeType="1"/>
            </p:cNvSpPr>
            <p:nvPr/>
          </p:nvSpPr>
          <p:spPr bwMode="auto">
            <a:xfrm flipV="1">
              <a:off x="5126" y="2521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1" name="Line 87"/>
            <p:cNvSpPr>
              <a:spLocks noChangeShapeType="1"/>
            </p:cNvSpPr>
            <p:nvPr/>
          </p:nvSpPr>
          <p:spPr bwMode="auto">
            <a:xfrm flipV="1">
              <a:off x="5127" y="3757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2" name="Line 88"/>
            <p:cNvSpPr>
              <a:spLocks noChangeShapeType="1"/>
            </p:cNvSpPr>
            <p:nvPr/>
          </p:nvSpPr>
          <p:spPr bwMode="auto">
            <a:xfrm flipV="1">
              <a:off x="5127" y="3858"/>
              <a:ext cx="1" cy="10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3" name="Line 89"/>
            <p:cNvSpPr>
              <a:spLocks noChangeShapeType="1"/>
            </p:cNvSpPr>
            <p:nvPr/>
          </p:nvSpPr>
          <p:spPr bwMode="auto">
            <a:xfrm flipV="1">
              <a:off x="5125" y="2970"/>
              <a:ext cx="1" cy="10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4" name="Line 90"/>
            <p:cNvSpPr>
              <a:spLocks noChangeShapeType="1"/>
            </p:cNvSpPr>
            <p:nvPr/>
          </p:nvSpPr>
          <p:spPr bwMode="auto">
            <a:xfrm flipV="1">
              <a:off x="5125" y="3072"/>
              <a:ext cx="1" cy="99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5" name="Freeform 91"/>
            <p:cNvSpPr/>
            <p:nvPr/>
          </p:nvSpPr>
          <p:spPr bwMode="auto">
            <a:xfrm>
              <a:off x="5130" y="2119"/>
              <a:ext cx="178" cy="130"/>
            </a:xfrm>
            <a:custGeom>
              <a:avLst/>
              <a:gdLst>
                <a:gd name="T0" fmla="*/ 46 w 686"/>
                <a:gd name="T1" fmla="*/ 31 h 552"/>
                <a:gd name="T2" fmla="*/ 46 w 686"/>
                <a:gd name="T3" fmla="*/ 0 h 552"/>
                <a:gd name="T4" fmla="*/ 0 w 686"/>
                <a:gd name="T5" fmla="*/ 26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6" name="Freeform 92"/>
            <p:cNvSpPr/>
            <p:nvPr/>
          </p:nvSpPr>
          <p:spPr bwMode="auto">
            <a:xfrm>
              <a:off x="5130" y="2230"/>
              <a:ext cx="178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7" name="Freeform 93"/>
            <p:cNvSpPr/>
            <p:nvPr/>
          </p:nvSpPr>
          <p:spPr bwMode="auto">
            <a:xfrm>
              <a:off x="5137" y="4016"/>
              <a:ext cx="176" cy="131"/>
            </a:xfrm>
            <a:custGeom>
              <a:avLst/>
              <a:gdLst>
                <a:gd name="T0" fmla="*/ 45 w 686"/>
                <a:gd name="T1" fmla="*/ 31 h 553"/>
                <a:gd name="T2" fmla="*/ 45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8" name="Freeform 94"/>
            <p:cNvSpPr/>
            <p:nvPr/>
          </p:nvSpPr>
          <p:spPr bwMode="auto">
            <a:xfrm>
              <a:off x="5137" y="4128"/>
              <a:ext cx="176" cy="100"/>
            </a:xfrm>
            <a:custGeom>
              <a:avLst/>
              <a:gdLst>
                <a:gd name="T0" fmla="*/ 0 w 686"/>
                <a:gd name="T1" fmla="*/ 0 h 422"/>
                <a:gd name="T2" fmla="*/ 45 w 686"/>
                <a:gd name="T3" fmla="*/ 24 h 422"/>
                <a:gd name="T4" fmla="*/ 45 w 686"/>
                <a:gd name="T5" fmla="*/ 5 h 422"/>
                <a:gd name="T6" fmla="*/ 0 60000 65536"/>
                <a:gd name="T7" fmla="*/ 0 60000 65536"/>
                <a:gd name="T8" fmla="*/ 0 60000 65536"/>
                <a:gd name="T9" fmla="*/ 0 w 686"/>
                <a:gd name="T10" fmla="*/ 0 h 422"/>
                <a:gd name="T11" fmla="*/ 686 w 686"/>
                <a:gd name="T12" fmla="*/ 422 h 4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2">
                  <a:moveTo>
                    <a:pt x="0" y="0"/>
                  </a:moveTo>
                  <a:lnTo>
                    <a:pt x="686" y="422"/>
                  </a:lnTo>
                  <a:lnTo>
                    <a:pt x="686" y="79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9" name="Freeform 95"/>
            <p:cNvSpPr/>
            <p:nvPr/>
          </p:nvSpPr>
          <p:spPr bwMode="auto">
            <a:xfrm>
              <a:off x="5142" y="3604"/>
              <a:ext cx="176" cy="101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4 h 423"/>
                <a:gd name="T4" fmla="*/ 45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0" name="Freeform 96"/>
            <p:cNvSpPr/>
            <p:nvPr/>
          </p:nvSpPr>
          <p:spPr bwMode="auto">
            <a:xfrm>
              <a:off x="5142" y="3492"/>
              <a:ext cx="176" cy="131"/>
            </a:xfrm>
            <a:custGeom>
              <a:avLst/>
              <a:gdLst>
                <a:gd name="T0" fmla="*/ 45 w 686"/>
                <a:gd name="T1" fmla="*/ 31 h 552"/>
                <a:gd name="T2" fmla="*/ 45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1" name="Freeform 97"/>
            <p:cNvSpPr/>
            <p:nvPr/>
          </p:nvSpPr>
          <p:spPr bwMode="auto">
            <a:xfrm>
              <a:off x="5140" y="3329"/>
              <a:ext cx="178" cy="100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4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2" name="Freeform 98"/>
            <p:cNvSpPr/>
            <p:nvPr/>
          </p:nvSpPr>
          <p:spPr bwMode="auto">
            <a:xfrm>
              <a:off x="5140" y="3216"/>
              <a:ext cx="178" cy="131"/>
            </a:xfrm>
            <a:custGeom>
              <a:avLst/>
              <a:gdLst>
                <a:gd name="T0" fmla="*/ 46 w 686"/>
                <a:gd name="T1" fmla="*/ 31 h 552"/>
                <a:gd name="T2" fmla="*/ 46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3" name="Freeform 99"/>
            <p:cNvSpPr/>
            <p:nvPr/>
          </p:nvSpPr>
          <p:spPr bwMode="auto">
            <a:xfrm>
              <a:off x="5139" y="2792"/>
              <a:ext cx="177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4" name="Freeform 100"/>
            <p:cNvSpPr/>
            <p:nvPr/>
          </p:nvSpPr>
          <p:spPr bwMode="auto">
            <a:xfrm>
              <a:off x="5139" y="2680"/>
              <a:ext cx="177" cy="131"/>
            </a:xfrm>
            <a:custGeom>
              <a:avLst/>
              <a:gdLst>
                <a:gd name="T0" fmla="*/ 46 w 686"/>
                <a:gd name="T1" fmla="*/ 31 h 553"/>
                <a:gd name="T2" fmla="*/ 46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5" name="Freeform 101"/>
            <p:cNvSpPr/>
            <p:nvPr/>
          </p:nvSpPr>
          <p:spPr bwMode="auto">
            <a:xfrm>
              <a:off x="5138" y="2529"/>
              <a:ext cx="176" cy="101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4 h 423"/>
                <a:gd name="T4" fmla="*/ 45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6" name="Freeform 102"/>
            <p:cNvSpPr/>
            <p:nvPr/>
          </p:nvSpPr>
          <p:spPr bwMode="auto">
            <a:xfrm>
              <a:off x="5138" y="2418"/>
              <a:ext cx="176" cy="130"/>
            </a:xfrm>
            <a:custGeom>
              <a:avLst/>
              <a:gdLst>
                <a:gd name="T0" fmla="*/ 45 w 686"/>
                <a:gd name="T1" fmla="*/ 31 h 553"/>
                <a:gd name="T2" fmla="*/ 45 w 686"/>
                <a:gd name="T3" fmla="*/ 0 h 553"/>
                <a:gd name="T4" fmla="*/ 0 w 686"/>
                <a:gd name="T5" fmla="*/ 26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solidFill>
              <a:srgbClr val="D80633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7" name="Freeform 103"/>
            <p:cNvSpPr/>
            <p:nvPr/>
          </p:nvSpPr>
          <p:spPr bwMode="auto">
            <a:xfrm>
              <a:off x="5139" y="3866"/>
              <a:ext cx="177" cy="101"/>
            </a:xfrm>
            <a:custGeom>
              <a:avLst/>
              <a:gdLst>
                <a:gd name="T0" fmla="*/ 0 w 686"/>
                <a:gd name="T1" fmla="*/ 0 h 423"/>
                <a:gd name="T2" fmla="*/ 46 w 686"/>
                <a:gd name="T3" fmla="*/ 24 h 423"/>
                <a:gd name="T4" fmla="*/ 46 w 686"/>
                <a:gd name="T5" fmla="*/ 5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9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8" name="Freeform 104"/>
            <p:cNvSpPr/>
            <p:nvPr/>
          </p:nvSpPr>
          <p:spPr bwMode="auto">
            <a:xfrm>
              <a:off x="5139" y="3754"/>
              <a:ext cx="177" cy="131"/>
            </a:xfrm>
            <a:custGeom>
              <a:avLst/>
              <a:gdLst>
                <a:gd name="T0" fmla="*/ 46 w 686"/>
                <a:gd name="T1" fmla="*/ 31 h 553"/>
                <a:gd name="T2" fmla="*/ 46 w 686"/>
                <a:gd name="T3" fmla="*/ 0 h 553"/>
                <a:gd name="T4" fmla="*/ 0 w 686"/>
                <a:gd name="T5" fmla="*/ 27 h 553"/>
                <a:gd name="T6" fmla="*/ 0 60000 65536"/>
                <a:gd name="T7" fmla="*/ 0 60000 65536"/>
                <a:gd name="T8" fmla="*/ 0 60000 65536"/>
                <a:gd name="T9" fmla="*/ 0 w 686"/>
                <a:gd name="T10" fmla="*/ 0 h 553"/>
                <a:gd name="T11" fmla="*/ 686 w 68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3">
                  <a:moveTo>
                    <a:pt x="686" y="553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49" name="Freeform 105"/>
            <p:cNvSpPr/>
            <p:nvPr/>
          </p:nvSpPr>
          <p:spPr bwMode="auto">
            <a:xfrm>
              <a:off x="5137" y="3080"/>
              <a:ext cx="176" cy="99"/>
            </a:xfrm>
            <a:custGeom>
              <a:avLst/>
              <a:gdLst>
                <a:gd name="T0" fmla="*/ 0 w 686"/>
                <a:gd name="T1" fmla="*/ 0 h 423"/>
                <a:gd name="T2" fmla="*/ 45 w 686"/>
                <a:gd name="T3" fmla="*/ 23 h 423"/>
                <a:gd name="T4" fmla="*/ 45 w 686"/>
                <a:gd name="T5" fmla="*/ 4 h 423"/>
                <a:gd name="T6" fmla="*/ 0 60000 65536"/>
                <a:gd name="T7" fmla="*/ 0 60000 65536"/>
                <a:gd name="T8" fmla="*/ 0 60000 65536"/>
                <a:gd name="T9" fmla="*/ 0 w 686"/>
                <a:gd name="T10" fmla="*/ 0 h 423"/>
                <a:gd name="T11" fmla="*/ 686 w 686"/>
                <a:gd name="T12" fmla="*/ 423 h 4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423">
                  <a:moveTo>
                    <a:pt x="0" y="0"/>
                  </a:moveTo>
                  <a:lnTo>
                    <a:pt x="686" y="423"/>
                  </a:lnTo>
                  <a:lnTo>
                    <a:pt x="686" y="78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0" name="Freeform 106"/>
            <p:cNvSpPr/>
            <p:nvPr/>
          </p:nvSpPr>
          <p:spPr bwMode="auto">
            <a:xfrm>
              <a:off x="5137" y="2967"/>
              <a:ext cx="176" cy="131"/>
            </a:xfrm>
            <a:custGeom>
              <a:avLst/>
              <a:gdLst>
                <a:gd name="T0" fmla="*/ 45 w 686"/>
                <a:gd name="T1" fmla="*/ 31 h 552"/>
                <a:gd name="T2" fmla="*/ 45 w 686"/>
                <a:gd name="T3" fmla="*/ 0 h 552"/>
                <a:gd name="T4" fmla="*/ 0 w 686"/>
                <a:gd name="T5" fmla="*/ 27 h 552"/>
                <a:gd name="T6" fmla="*/ 0 60000 65536"/>
                <a:gd name="T7" fmla="*/ 0 60000 65536"/>
                <a:gd name="T8" fmla="*/ 0 60000 65536"/>
                <a:gd name="T9" fmla="*/ 0 w 686"/>
                <a:gd name="T10" fmla="*/ 0 h 552"/>
                <a:gd name="T11" fmla="*/ 686 w 686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6" h="552">
                  <a:moveTo>
                    <a:pt x="686" y="552"/>
                  </a:moveTo>
                  <a:lnTo>
                    <a:pt x="686" y="0"/>
                  </a:lnTo>
                  <a:lnTo>
                    <a:pt x="0" y="474"/>
                  </a:lnTo>
                </a:path>
              </a:pathLst>
            </a:cu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851" name="Group 107"/>
            <p:cNvGrpSpPr/>
            <p:nvPr/>
          </p:nvGrpSpPr>
          <p:grpSpPr bwMode="auto">
            <a:xfrm>
              <a:off x="4703" y="2227"/>
              <a:ext cx="415" cy="1932"/>
              <a:chOff x="2081" y="1083"/>
              <a:chExt cx="487" cy="2049"/>
            </a:xfrm>
          </p:grpSpPr>
          <p:sp>
            <p:nvSpPr>
              <p:cNvPr id="31854" name="Freeform 108"/>
              <p:cNvSpPr/>
              <p:nvPr/>
            </p:nvSpPr>
            <p:spPr bwMode="auto">
              <a:xfrm>
                <a:off x="2092" y="1352"/>
                <a:ext cx="50" cy="53"/>
              </a:xfrm>
              <a:custGeom>
                <a:avLst/>
                <a:gdLst>
                  <a:gd name="T0" fmla="*/ 3 w 246"/>
                  <a:gd name="T1" fmla="*/ 1 h 264"/>
                  <a:gd name="T2" fmla="*/ 3 w 246"/>
                  <a:gd name="T3" fmla="*/ 1 h 264"/>
                  <a:gd name="T4" fmla="*/ 2 w 246"/>
                  <a:gd name="T5" fmla="*/ 1 h 264"/>
                  <a:gd name="T6" fmla="*/ 1 w 246"/>
                  <a:gd name="T7" fmla="*/ 2 h 264"/>
                  <a:gd name="T8" fmla="*/ 0 w 246"/>
                  <a:gd name="T9" fmla="*/ 3 h 264"/>
                  <a:gd name="T10" fmla="*/ 0 w 246"/>
                  <a:gd name="T11" fmla="*/ 5 h 264"/>
                  <a:gd name="T12" fmla="*/ 0 w 246"/>
                  <a:gd name="T13" fmla="*/ 5 h 264"/>
                  <a:gd name="T14" fmla="*/ 0 w 246"/>
                  <a:gd name="T15" fmla="*/ 6 h 264"/>
                  <a:gd name="T16" fmla="*/ 0 w 246"/>
                  <a:gd name="T17" fmla="*/ 7 h 264"/>
                  <a:gd name="T18" fmla="*/ 0 w 246"/>
                  <a:gd name="T19" fmla="*/ 7 h 264"/>
                  <a:gd name="T20" fmla="*/ 0 w 246"/>
                  <a:gd name="T21" fmla="*/ 8 h 264"/>
                  <a:gd name="T22" fmla="*/ 1 w 246"/>
                  <a:gd name="T23" fmla="*/ 8 h 264"/>
                  <a:gd name="T24" fmla="*/ 1 w 246"/>
                  <a:gd name="T25" fmla="*/ 9 h 264"/>
                  <a:gd name="T26" fmla="*/ 2 w 246"/>
                  <a:gd name="T27" fmla="*/ 9 h 264"/>
                  <a:gd name="T28" fmla="*/ 2 w 246"/>
                  <a:gd name="T29" fmla="*/ 10 h 264"/>
                  <a:gd name="T30" fmla="*/ 3 w 246"/>
                  <a:gd name="T31" fmla="*/ 10 h 264"/>
                  <a:gd name="T32" fmla="*/ 3 w 246"/>
                  <a:gd name="T33" fmla="*/ 10 h 264"/>
                  <a:gd name="T34" fmla="*/ 4 w 246"/>
                  <a:gd name="T35" fmla="*/ 11 h 264"/>
                  <a:gd name="T36" fmla="*/ 5 w 246"/>
                  <a:gd name="T37" fmla="*/ 11 h 264"/>
                  <a:gd name="T38" fmla="*/ 6 w 246"/>
                  <a:gd name="T39" fmla="*/ 11 h 264"/>
                  <a:gd name="T40" fmla="*/ 6 w 246"/>
                  <a:gd name="T41" fmla="*/ 10 h 264"/>
                  <a:gd name="T42" fmla="*/ 7 w 246"/>
                  <a:gd name="T43" fmla="*/ 10 h 264"/>
                  <a:gd name="T44" fmla="*/ 7 w 246"/>
                  <a:gd name="T45" fmla="*/ 10 h 264"/>
                  <a:gd name="T46" fmla="*/ 8 w 246"/>
                  <a:gd name="T47" fmla="*/ 10 h 264"/>
                  <a:gd name="T48" fmla="*/ 8 w 246"/>
                  <a:gd name="T49" fmla="*/ 10 h 264"/>
                  <a:gd name="T50" fmla="*/ 9 w 246"/>
                  <a:gd name="T51" fmla="*/ 9 h 264"/>
                  <a:gd name="T52" fmla="*/ 10 w 246"/>
                  <a:gd name="T53" fmla="*/ 8 h 264"/>
                  <a:gd name="T54" fmla="*/ 10 w 246"/>
                  <a:gd name="T55" fmla="*/ 8 h 264"/>
                  <a:gd name="T56" fmla="*/ 10 w 246"/>
                  <a:gd name="T57" fmla="*/ 8 h 264"/>
                  <a:gd name="T58" fmla="*/ 10 w 246"/>
                  <a:gd name="T59" fmla="*/ 8 h 264"/>
                  <a:gd name="T60" fmla="*/ 10 w 246"/>
                  <a:gd name="T61" fmla="*/ 7 h 264"/>
                  <a:gd name="T62" fmla="*/ 10 w 246"/>
                  <a:gd name="T63" fmla="*/ 7 h 264"/>
                  <a:gd name="T64" fmla="*/ 10 w 246"/>
                  <a:gd name="T65" fmla="*/ 6 h 264"/>
                  <a:gd name="T66" fmla="*/ 10 w 246"/>
                  <a:gd name="T67" fmla="*/ 4 h 264"/>
                  <a:gd name="T68" fmla="*/ 10 w 246"/>
                  <a:gd name="T69" fmla="*/ 3 h 264"/>
                  <a:gd name="T70" fmla="*/ 10 w 246"/>
                  <a:gd name="T71" fmla="*/ 3 h 264"/>
                  <a:gd name="T72" fmla="*/ 9 w 246"/>
                  <a:gd name="T73" fmla="*/ 2 h 264"/>
                  <a:gd name="T74" fmla="*/ 8 w 246"/>
                  <a:gd name="T75" fmla="*/ 1 h 264"/>
                  <a:gd name="T76" fmla="*/ 8 w 246"/>
                  <a:gd name="T77" fmla="*/ 1 h 264"/>
                  <a:gd name="T78" fmla="*/ 7 w 246"/>
                  <a:gd name="T79" fmla="*/ 1 h 264"/>
                  <a:gd name="T80" fmla="*/ 6 w 246"/>
                  <a:gd name="T81" fmla="*/ 0 h 264"/>
                  <a:gd name="T82" fmla="*/ 5 w 246"/>
                  <a:gd name="T83" fmla="*/ 0 h 264"/>
                  <a:gd name="T84" fmla="*/ 4 w 246"/>
                  <a:gd name="T85" fmla="*/ 0 h 264"/>
                  <a:gd name="T86" fmla="*/ 3 w 246"/>
                  <a:gd name="T87" fmla="*/ 1 h 2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46"/>
                  <a:gd name="T133" fmla="*/ 0 h 264"/>
                  <a:gd name="T134" fmla="*/ 246 w 246"/>
                  <a:gd name="T135" fmla="*/ 264 h 26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46" h="264">
                    <a:moveTo>
                      <a:pt x="77" y="14"/>
                    </a:moveTo>
                    <a:lnTo>
                      <a:pt x="65" y="18"/>
                    </a:lnTo>
                    <a:lnTo>
                      <a:pt x="43" y="26"/>
                    </a:lnTo>
                    <a:lnTo>
                      <a:pt x="23" y="39"/>
                    </a:lnTo>
                    <a:lnTo>
                      <a:pt x="11" y="77"/>
                    </a:lnTo>
                    <a:lnTo>
                      <a:pt x="3" y="118"/>
                    </a:lnTo>
                    <a:lnTo>
                      <a:pt x="0" y="134"/>
                    </a:lnTo>
                    <a:lnTo>
                      <a:pt x="0" y="151"/>
                    </a:lnTo>
                    <a:lnTo>
                      <a:pt x="1" y="166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10"/>
                    </a:lnTo>
                    <a:lnTo>
                      <a:pt x="26" y="222"/>
                    </a:lnTo>
                    <a:lnTo>
                      <a:pt x="37" y="236"/>
                    </a:lnTo>
                    <a:lnTo>
                      <a:pt x="60" y="247"/>
                    </a:lnTo>
                    <a:lnTo>
                      <a:pt x="71" y="252"/>
                    </a:lnTo>
                    <a:lnTo>
                      <a:pt x="83" y="256"/>
                    </a:lnTo>
                    <a:lnTo>
                      <a:pt x="106" y="262"/>
                    </a:lnTo>
                    <a:lnTo>
                      <a:pt x="129" y="264"/>
                    </a:lnTo>
                    <a:lnTo>
                      <a:pt x="140" y="262"/>
                    </a:lnTo>
                    <a:lnTo>
                      <a:pt x="153" y="260"/>
                    </a:lnTo>
                    <a:lnTo>
                      <a:pt x="164" y="256"/>
                    </a:lnTo>
                    <a:lnTo>
                      <a:pt x="176" y="252"/>
                    </a:lnTo>
                    <a:lnTo>
                      <a:pt x="187" y="245"/>
                    </a:lnTo>
                    <a:lnTo>
                      <a:pt x="198" y="238"/>
                    </a:lnTo>
                    <a:lnTo>
                      <a:pt x="221" y="222"/>
                    </a:lnTo>
                    <a:lnTo>
                      <a:pt x="229" y="202"/>
                    </a:lnTo>
                    <a:lnTo>
                      <a:pt x="229" y="199"/>
                    </a:lnTo>
                    <a:lnTo>
                      <a:pt x="230" y="196"/>
                    </a:lnTo>
                    <a:lnTo>
                      <a:pt x="232" y="192"/>
                    </a:lnTo>
                    <a:lnTo>
                      <a:pt x="237" y="183"/>
                    </a:lnTo>
                    <a:lnTo>
                      <a:pt x="242" y="162"/>
                    </a:lnTo>
                    <a:lnTo>
                      <a:pt x="246" y="142"/>
                    </a:lnTo>
                    <a:lnTo>
                      <a:pt x="243" y="103"/>
                    </a:lnTo>
                    <a:lnTo>
                      <a:pt x="240" y="83"/>
                    </a:lnTo>
                    <a:lnTo>
                      <a:pt x="235" y="65"/>
                    </a:lnTo>
                    <a:lnTo>
                      <a:pt x="219" y="48"/>
                    </a:lnTo>
                    <a:lnTo>
                      <a:pt x="204" y="34"/>
                    </a:lnTo>
                    <a:lnTo>
                      <a:pt x="185" y="23"/>
                    </a:lnTo>
                    <a:lnTo>
                      <a:pt x="167" y="14"/>
                    </a:lnTo>
                    <a:lnTo>
                      <a:pt x="148" y="6"/>
                    </a:lnTo>
                    <a:lnTo>
                      <a:pt x="129" y="0"/>
                    </a:lnTo>
                    <a:lnTo>
                      <a:pt x="102" y="6"/>
                    </a:lnTo>
                    <a:lnTo>
                      <a:pt x="77" y="14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5" name="Freeform 109"/>
              <p:cNvSpPr/>
              <p:nvPr/>
            </p:nvSpPr>
            <p:spPr bwMode="auto">
              <a:xfrm>
                <a:off x="2092" y="1615"/>
                <a:ext cx="50" cy="53"/>
              </a:xfrm>
              <a:custGeom>
                <a:avLst/>
                <a:gdLst>
                  <a:gd name="T0" fmla="*/ 10 w 246"/>
                  <a:gd name="T1" fmla="*/ 3 h 267"/>
                  <a:gd name="T2" fmla="*/ 9 w 246"/>
                  <a:gd name="T3" fmla="*/ 2 h 267"/>
                  <a:gd name="T4" fmla="*/ 8 w 246"/>
                  <a:gd name="T5" fmla="*/ 1 h 267"/>
                  <a:gd name="T6" fmla="*/ 8 w 246"/>
                  <a:gd name="T7" fmla="*/ 1 h 267"/>
                  <a:gd name="T8" fmla="*/ 7 w 246"/>
                  <a:gd name="T9" fmla="*/ 1 h 267"/>
                  <a:gd name="T10" fmla="*/ 6 w 246"/>
                  <a:gd name="T11" fmla="*/ 0 h 267"/>
                  <a:gd name="T12" fmla="*/ 5 w 246"/>
                  <a:gd name="T13" fmla="*/ 0 h 267"/>
                  <a:gd name="T14" fmla="*/ 4 w 246"/>
                  <a:gd name="T15" fmla="*/ 0 h 267"/>
                  <a:gd name="T16" fmla="*/ 3 w 246"/>
                  <a:gd name="T17" fmla="*/ 1 h 267"/>
                  <a:gd name="T18" fmla="*/ 3 w 246"/>
                  <a:gd name="T19" fmla="*/ 1 h 267"/>
                  <a:gd name="T20" fmla="*/ 2 w 246"/>
                  <a:gd name="T21" fmla="*/ 1 h 267"/>
                  <a:gd name="T22" fmla="*/ 1 w 246"/>
                  <a:gd name="T23" fmla="*/ 2 h 267"/>
                  <a:gd name="T24" fmla="*/ 1 w 246"/>
                  <a:gd name="T25" fmla="*/ 2 h 267"/>
                  <a:gd name="T26" fmla="*/ 0 w 246"/>
                  <a:gd name="T27" fmla="*/ 3 h 267"/>
                  <a:gd name="T28" fmla="*/ 0 w 246"/>
                  <a:gd name="T29" fmla="*/ 5 h 267"/>
                  <a:gd name="T30" fmla="*/ 0 w 246"/>
                  <a:gd name="T31" fmla="*/ 6 h 267"/>
                  <a:gd name="T32" fmla="*/ 0 w 246"/>
                  <a:gd name="T33" fmla="*/ 7 h 267"/>
                  <a:gd name="T34" fmla="*/ 0 w 246"/>
                  <a:gd name="T35" fmla="*/ 7 h 267"/>
                  <a:gd name="T36" fmla="*/ 0 w 246"/>
                  <a:gd name="T37" fmla="*/ 8 h 267"/>
                  <a:gd name="T38" fmla="*/ 1 w 246"/>
                  <a:gd name="T39" fmla="*/ 8 h 267"/>
                  <a:gd name="T40" fmla="*/ 2 w 246"/>
                  <a:gd name="T41" fmla="*/ 9 h 267"/>
                  <a:gd name="T42" fmla="*/ 2 w 246"/>
                  <a:gd name="T43" fmla="*/ 10 h 267"/>
                  <a:gd name="T44" fmla="*/ 2 w 246"/>
                  <a:gd name="T45" fmla="*/ 10 h 267"/>
                  <a:gd name="T46" fmla="*/ 2 w 246"/>
                  <a:gd name="T47" fmla="*/ 10 h 267"/>
                  <a:gd name="T48" fmla="*/ 2 w 246"/>
                  <a:gd name="T49" fmla="*/ 10 h 267"/>
                  <a:gd name="T50" fmla="*/ 3 w 246"/>
                  <a:gd name="T51" fmla="*/ 10 h 267"/>
                  <a:gd name="T52" fmla="*/ 3 w 246"/>
                  <a:gd name="T53" fmla="*/ 10 h 267"/>
                  <a:gd name="T54" fmla="*/ 4 w 246"/>
                  <a:gd name="T55" fmla="*/ 10 h 267"/>
                  <a:gd name="T56" fmla="*/ 5 w 246"/>
                  <a:gd name="T57" fmla="*/ 11 h 267"/>
                  <a:gd name="T58" fmla="*/ 5 w 246"/>
                  <a:gd name="T59" fmla="*/ 11 h 267"/>
                  <a:gd name="T60" fmla="*/ 6 w 246"/>
                  <a:gd name="T61" fmla="*/ 11 h 267"/>
                  <a:gd name="T62" fmla="*/ 6 w 246"/>
                  <a:gd name="T63" fmla="*/ 10 h 267"/>
                  <a:gd name="T64" fmla="*/ 6 w 246"/>
                  <a:gd name="T65" fmla="*/ 10 h 267"/>
                  <a:gd name="T66" fmla="*/ 7 w 246"/>
                  <a:gd name="T67" fmla="*/ 10 h 267"/>
                  <a:gd name="T68" fmla="*/ 7 w 246"/>
                  <a:gd name="T69" fmla="*/ 10 h 267"/>
                  <a:gd name="T70" fmla="*/ 7 w 246"/>
                  <a:gd name="T71" fmla="*/ 10 h 267"/>
                  <a:gd name="T72" fmla="*/ 7 w 246"/>
                  <a:gd name="T73" fmla="*/ 10 h 267"/>
                  <a:gd name="T74" fmla="*/ 8 w 246"/>
                  <a:gd name="T75" fmla="*/ 10 h 267"/>
                  <a:gd name="T76" fmla="*/ 8 w 246"/>
                  <a:gd name="T77" fmla="*/ 9 h 267"/>
                  <a:gd name="T78" fmla="*/ 9 w 246"/>
                  <a:gd name="T79" fmla="*/ 9 h 267"/>
                  <a:gd name="T80" fmla="*/ 9 w 246"/>
                  <a:gd name="T81" fmla="*/ 9 h 267"/>
                  <a:gd name="T82" fmla="*/ 10 w 246"/>
                  <a:gd name="T83" fmla="*/ 8 h 267"/>
                  <a:gd name="T84" fmla="*/ 10 w 246"/>
                  <a:gd name="T85" fmla="*/ 7 h 267"/>
                  <a:gd name="T86" fmla="*/ 10 w 246"/>
                  <a:gd name="T87" fmla="*/ 7 h 267"/>
                  <a:gd name="T88" fmla="*/ 10 w 246"/>
                  <a:gd name="T89" fmla="*/ 6 h 267"/>
                  <a:gd name="T90" fmla="*/ 10 w 246"/>
                  <a:gd name="T91" fmla="*/ 5 h 267"/>
                  <a:gd name="T92" fmla="*/ 10 w 246"/>
                  <a:gd name="T93" fmla="*/ 5 h 267"/>
                  <a:gd name="T94" fmla="*/ 10 w 246"/>
                  <a:gd name="T95" fmla="*/ 5 h 267"/>
                  <a:gd name="T96" fmla="*/ 10 w 246"/>
                  <a:gd name="T97" fmla="*/ 5 h 267"/>
                  <a:gd name="T98" fmla="*/ 10 w 246"/>
                  <a:gd name="T99" fmla="*/ 5 h 267"/>
                  <a:gd name="T100" fmla="*/ 10 w 246"/>
                  <a:gd name="T101" fmla="*/ 4 h 267"/>
                  <a:gd name="T102" fmla="*/ 10 w 246"/>
                  <a:gd name="T103" fmla="*/ 3 h 267"/>
                  <a:gd name="T104" fmla="*/ 10 w 246"/>
                  <a:gd name="T105" fmla="*/ 3 h 26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267"/>
                  <a:gd name="T161" fmla="*/ 246 w 246"/>
                  <a:gd name="T162" fmla="*/ 267 h 26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267">
                    <a:moveTo>
                      <a:pt x="235" y="66"/>
                    </a:moveTo>
                    <a:lnTo>
                      <a:pt x="219" y="48"/>
                    </a:lnTo>
                    <a:lnTo>
                      <a:pt x="204" y="37"/>
                    </a:lnTo>
                    <a:lnTo>
                      <a:pt x="185" y="25"/>
                    </a:lnTo>
                    <a:lnTo>
                      <a:pt x="167" y="16"/>
                    </a:lnTo>
                    <a:lnTo>
                      <a:pt x="148" y="7"/>
                    </a:lnTo>
                    <a:lnTo>
                      <a:pt x="129" y="0"/>
                    </a:lnTo>
                    <a:lnTo>
                      <a:pt x="102" y="5"/>
                    </a:lnTo>
                    <a:lnTo>
                      <a:pt x="77" y="14"/>
                    </a:lnTo>
                    <a:lnTo>
                      <a:pt x="65" y="19"/>
                    </a:lnTo>
                    <a:lnTo>
                      <a:pt x="45" y="28"/>
                    </a:lnTo>
                    <a:lnTo>
                      <a:pt x="26" y="40"/>
                    </a:lnTo>
                    <a:lnTo>
                      <a:pt x="18" y="59"/>
                    </a:lnTo>
                    <a:lnTo>
                      <a:pt x="12" y="80"/>
                    </a:lnTo>
                    <a:lnTo>
                      <a:pt x="3" y="121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5" y="183"/>
                    </a:lnTo>
                    <a:lnTo>
                      <a:pt x="10" y="197"/>
                    </a:lnTo>
                    <a:lnTo>
                      <a:pt x="18" y="211"/>
                    </a:lnTo>
                    <a:lnTo>
                      <a:pt x="37" y="239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7"/>
                    </a:lnTo>
                    <a:lnTo>
                      <a:pt x="56" y="249"/>
                    </a:lnTo>
                    <a:lnTo>
                      <a:pt x="77" y="259"/>
                    </a:lnTo>
                    <a:lnTo>
                      <a:pt x="86" y="261"/>
                    </a:lnTo>
                    <a:lnTo>
                      <a:pt x="96" y="264"/>
                    </a:lnTo>
                    <a:lnTo>
                      <a:pt x="116" y="267"/>
                    </a:lnTo>
                    <a:lnTo>
                      <a:pt x="134" y="266"/>
                    </a:lnTo>
                    <a:lnTo>
                      <a:pt x="144" y="265"/>
                    </a:lnTo>
                    <a:lnTo>
                      <a:pt x="148" y="264"/>
                    </a:lnTo>
                    <a:lnTo>
                      <a:pt x="154" y="264"/>
                    </a:lnTo>
                    <a:lnTo>
                      <a:pt x="157" y="261"/>
                    </a:lnTo>
                    <a:lnTo>
                      <a:pt x="162" y="260"/>
                    </a:lnTo>
                    <a:lnTo>
                      <a:pt x="171" y="257"/>
                    </a:lnTo>
                    <a:lnTo>
                      <a:pt x="179" y="252"/>
                    </a:lnTo>
                    <a:lnTo>
                      <a:pt x="188" y="249"/>
                    </a:lnTo>
                    <a:lnTo>
                      <a:pt x="204" y="237"/>
                    </a:lnTo>
                    <a:lnTo>
                      <a:pt x="212" y="231"/>
                    </a:lnTo>
                    <a:lnTo>
                      <a:pt x="221" y="225"/>
                    </a:lnTo>
                    <a:lnTo>
                      <a:pt x="229" y="205"/>
                    </a:lnTo>
                    <a:lnTo>
                      <a:pt x="237" y="184"/>
                    </a:lnTo>
                    <a:lnTo>
                      <a:pt x="242" y="164"/>
                    </a:lnTo>
                    <a:lnTo>
                      <a:pt x="246" y="144"/>
                    </a:lnTo>
                    <a:lnTo>
                      <a:pt x="246" y="124"/>
                    </a:lnTo>
                    <a:lnTo>
                      <a:pt x="244" y="122"/>
                    </a:lnTo>
                    <a:lnTo>
                      <a:pt x="244" y="121"/>
                    </a:lnTo>
                    <a:lnTo>
                      <a:pt x="244" y="118"/>
                    </a:lnTo>
                    <a:lnTo>
                      <a:pt x="244" y="114"/>
                    </a:lnTo>
                    <a:lnTo>
                      <a:pt x="244" y="105"/>
                    </a:lnTo>
                    <a:lnTo>
                      <a:pt x="241" y="84"/>
                    </a:lnTo>
                    <a:lnTo>
                      <a:pt x="235" y="66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6" name="Freeform 110"/>
              <p:cNvSpPr/>
              <p:nvPr/>
            </p:nvSpPr>
            <p:spPr bwMode="auto">
              <a:xfrm>
                <a:off x="2092" y="1920"/>
                <a:ext cx="49" cy="53"/>
              </a:xfrm>
              <a:custGeom>
                <a:avLst/>
                <a:gdLst>
                  <a:gd name="T0" fmla="*/ 8 w 243"/>
                  <a:gd name="T1" fmla="*/ 1 h 265"/>
                  <a:gd name="T2" fmla="*/ 7 w 243"/>
                  <a:gd name="T3" fmla="*/ 1 h 265"/>
                  <a:gd name="T4" fmla="*/ 5 w 243"/>
                  <a:gd name="T5" fmla="*/ 0 h 265"/>
                  <a:gd name="T6" fmla="*/ 4 w 243"/>
                  <a:gd name="T7" fmla="*/ 0 h 265"/>
                  <a:gd name="T8" fmla="*/ 3 w 243"/>
                  <a:gd name="T9" fmla="*/ 1 h 265"/>
                  <a:gd name="T10" fmla="*/ 2 w 243"/>
                  <a:gd name="T11" fmla="*/ 1 h 265"/>
                  <a:gd name="T12" fmla="*/ 1 w 243"/>
                  <a:gd name="T13" fmla="*/ 2 h 265"/>
                  <a:gd name="T14" fmla="*/ 0 w 243"/>
                  <a:gd name="T15" fmla="*/ 3 h 265"/>
                  <a:gd name="T16" fmla="*/ 0 w 243"/>
                  <a:gd name="T17" fmla="*/ 5 h 265"/>
                  <a:gd name="T18" fmla="*/ 0 w 243"/>
                  <a:gd name="T19" fmla="*/ 6 h 265"/>
                  <a:gd name="T20" fmla="*/ 0 w 243"/>
                  <a:gd name="T21" fmla="*/ 7 h 265"/>
                  <a:gd name="T22" fmla="*/ 0 w 243"/>
                  <a:gd name="T23" fmla="*/ 7 h 265"/>
                  <a:gd name="T24" fmla="*/ 0 w 243"/>
                  <a:gd name="T25" fmla="*/ 8 h 265"/>
                  <a:gd name="T26" fmla="*/ 1 w 243"/>
                  <a:gd name="T27" fmla="*/ 8 h 265"/>
                  <a:gd name="T28" fmla="*/ 1 w 243"/>
                  <a:gd name="T29" fmla="*/ 9 h 265"/>
                  <a:gd name="T30" fmla="*/ 1 w 243"/>
                  <a:gd name="T31" fmla="*/ 10 h 265"/>
                  <a:gd name="T32" fmla="*/ 2 w 243"/>
                  <a:gd name="T33" fmla="*/ 10 h 265"/>
                  <a:gd name="T34" fmla="*/ 2 w 243"/>
                  <a:gd name="T35" fmla="*/ 10 h 265"/>
                  <a:gd name="T36" fmla="*/ 2 w 243"/>
                  <a:gd name="T37" fmla="*/ 10 h 265"/>
                  <a:gd name="T38" fmla="*/ 2 w 243"/>
                  <a:gd name="T39" fmla="*/ 10 h 265"/>
                  <a:gd name="T40" fmla="*/ 3 w 243"/>
                  <a:gd name="T41" fmla="*/ 10 h 265"/>
                  <a:gd name="T42" fmla="*/ 4 w 243"/>
                  <a:gd name="T43" fmla="*/ 10 h 265"/>
                  <a:gd name="T44" fmla="*/ 4 w 243"/>
                  <a:gd name="T45" fmla="*/ 11 h 265"/>
                  <a:gd name="T46" fmla="*/ 5 w 243"/>
                  <a:gd name="T47" fmla="*/ 11 h 265"/>
                  <a:gd name="T48" fmla="*/ 6 w 243"/>
                  <a:gd name="T49" fmla="*/ 10 h 265"/>
                  <a:gd name="T50" fmla="*/ 7 w 243"/>
                  <a:gd name="T51" fmla="*/ 10 h 265"/>
                  <a:gd name="T52" fmla="*/ 8 w 243"/>
                  <a:gd name="T53" fmla="*/ 10 h 265"/>
                  <a:gd name="T54" fmla="*/ 8 w 243"/>
                  <a:gd name="T55" fmla="*/ 10 h 265"/>
                  <a:gd name="T56" fmla="*/ 9 w 243"/>
                  <a:gd name="T57" fmla="*/ 9 h 265"/>
                  <a:gd name="T58" fmla="*/ 9 w 243"/>
                  <a:gd name="T59" fmla="*/ 8 h 265"/>
                  <a:gd name="T60" fmla="*/ 10 w 243"/>
                  <a:gd name="T61" fmla="*/ 7 h 265"/>
                  <a:gd name="T62" fmla="*/ 10 w 243"/>
                  <a:gd name="T63" fmla="*/ 6 h 265"/>
                  <a:gd name="T64" fmla="*/ 10 w 243"/>
                  <a:gd name="T65" fmla="*/ 6 h 265"/>
                  <a:gd name="T66" fmla="*/ 10 w 243"/>
                  <a:gd name="T67" fmla="*/ 5 h 265"/>
                  <a:gd name="T68" fmla="*/ 10 w 243"/>
                  <a:gd name="T69" fmla="*/ 5 h 265"/>
                  <a:gd name="T70" fmla="*/ 10 w 243"/>
                  <a:gd name="T71" fmla="*/ 5 h 265"/>
                  <a:gd name="T72" fmla="*/ 10 w 243"/>
                  <a:gd name="T73" fmla="*/ 5 h 265"/>
                  <a:gd name="T74" fmla="*/ 10 w 243"/>
                  <a:gd name="T75" fmla="*/ 5 h 265"/>
                  <a:gd name="T76" fmla="*/ 10 w 243"/>
                  <a:gd name="T77" fmla="*/ 4 h 265"/>
                  <a:gd name="T78" fmla="*/ 10 w 243"/>
                  <a:gd name="T79" fmla="*/ 3 h 265"/>
                  <a:gd name="T80" fmla="*/ 9 w 243"/>
                  <a:gd name="T81" fmla="*/ 3 h 265"/>
                  <a:gd name="T82" fmla="*/ 9 w 243"/>
                  <a:gd name="T83" fmla="*/ 2 h 265"/>
                  <a:gd name="T84" fmla="*/ 9 w 243"/>
                  <a:gd name="T85" fmla="*/ 2 h 265"/>
                  <a:gd name="T86" fmla="*/ 8 w 243"/>
                  <a:gd name="T87" fmla="*/ 2 h 265"/>
                  <a:gd name="T88" fmla="*/ 8 w 243"/>
                  <a:gd name="T89" fmla="*/ 1 h 26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3"/>
                  <a:gd name="T136" fmla="*/ 0 h 265"/>
                  <a:gd name="T137" fmla="*/ 243 w 243"/>
                  <a:gd name="T138" fmla="*/ 265 h 26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3" h="265">
                    <a:moveTo>
                      <a:pt x="204" y="34"/>
                    </a:moveTo>
                    <a:lnTo>
                      <a:pt x="181" y="21"/>
                    </a:lnTo>
                    <a:lnTo>
                      <a:pt x="129" y="0"/>
                    </a:lnTo>
                    <a:lnTo>
                      <a:pt x="96" y="7"/>
                    </a:lnTo>
                    <a:lnTo>
                      <a:pt x="65" y="18"/>
                    </a:lnTo>
                    <a:lnTo>
                      <a:pt x="43" y="27"/>
                    </a:lnTo>
                    <a:lnTo>
                      <a:pt x="23" y="40"/>
                    </a:lnTo>
                    <a:lnTo>
                      <a:pt x="11" y="79"/>
                    </a:lnTo>
                    <a:lnTo>
                      <a:pt x="3" y="120"/>
                    </a:lnTo>
                    <a:lnTo>
                      <a:pt x="0" y="152"/>
                    </a:lnTo>
                    <a:lnTo>
                      <a:pt x="1" y="167"/>
                    </a:lnTo>
                    <a:lnTo>
                      <a:pt x="4" y="182"/>
                    </a:lnTo>
                    <a:lnTo>
                      <a:pt x="9" y="196"/>
                    </a:lnTo>
                    <a:lnTo>
                      <a:pt x="17" y="211"/>
                    </a:lnTo>
                    <a:lnTo>
                      <a:pt x="24" y="224"/>
                    </a:lnTo>
                    <a:lnTo>
                      <a:pt x="37" y="238"/>
                    </a:lnTo>
                    <a:lnTo>
                      <a:pt x="46" y="243"/>
                    </a:lnTo>
                    <a:lnTo>
                      <a:pt x="51" y="245"/>
                    </a:lnTo>
                    <a:lnTo>
                      <a:pt x="53" y="246"/>
                    </a:lnTo>
                    <a:lnTo>
                      <a:pt x="56" y="248"/>
                    </a:lnTo>
                    <a:lnTo>
                      <a:pt x="77" y="257"/>
                    </a:lnTo>
                    <a:lnTo>
                      <a:pt x="90" y="261"/>
                    </a:lnTo>
                    <a:lnTo>
                      <a:pt x="104" y="263"/>
                    </a:lnTo>
                    <a:lnTo>
                      <a:pt x="131" y="265"/>
                    </a:lnTo>
                    <a:lnTo>
                      <a:pt x="156" y="261"/>
                    </a:lnTo>
                    <a:lnTo>
                      <a:pt x="181" y="254"/>
                    </a:lnTo>
                    <a:lnTo>
                      <a:pt x="190" y="246"/>
                    </a:lnTo>
                    <a:lnTo>
                      <a:pt x="200" y="23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0" y="162"/>
                    </a:lnTo>
                    <a:lnTo>
                      <a:pt x="243" y="144"/>
                    </a:lnTo>
                    <a:lnTo>
                      <a:pt x="243" y="123"/>
                    </a:lnTo>
                    <a:lnTo>
                      <a:pt x="242" y="121"/>
                    </a:lnTo>
                    <a:lnTo>
                      <a:pt x="242" y="120"/>
                    </a:lnTo>
                    <a:lnTo>
                      <a:pt x="242" y="118"/>
                    </a:lnTo>
                    <a:lnTo>
                      <a:pt x="242" y="113"/>
                    </a:lnTo>
                    <a:lnTo>
                      <a:pt x="242" y="104"/>
                    </a:lnTo>
                    <a:lnTo>
                      <a:pt x="239" y="84"/>
                    </a:lnTo>
                    <a:lnTo>
                      <a:pt x="233" y="66"/>
                    </a:lnTo>
                    <a:lnTo>
                      <a:pt x="225" y="55"/>
                    </a:lnTo>
                    <a:lnTo>
                      <a:pt x="218" y="47"/>
                    </a:lnTo>
                    <a:lnTo>
                      <a:pt x="210" y="40"/>
                    </a:lnTo>
                    <a:lnTo>
                      <a:pt x="204" y="34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7" name="Freeform 111"/>
              <p:cNvSpPr/>
              <p:nvPr/>
            </p:nvSpPr>
            <p:spPr bwMode="auto">
              <a:xfrm>
                <a:off x="2091" y="2194"/>
                <a:ext cx="54" cy="63"/>
              </a:xfrm>
              <a:custGeom>
                <a:avLst/>
                <a:gdLst>
                  <a:gd name="T0" fmla="*/ 3 w 271"/>
                  <a:gd name="T1" fmla="*/ 1 h 316"/>
                  <a:gd name="T2" fmla="*/ 2 w 271"/>
                  <a:gd name="T3" fmla="*/ 1 h 316"/>
                  <a:gd name="T4" fmla="*/ 2 w 271"/>
                  <a:gd name="T5" fmla="*/ 1 h 316"/>
                  <a:gd name="T6" fmla="*/ 1 w 271"/>
                  <a:gd name="T7" fmla="*/ 2 h 316"/>
                  <a:gd name="T8" fmla="*/ 1 w 271"/>
                  <a:gd name="T9" fmla="*/ 2 h 316"/>
                  <a:gd name="T10" fmla="*/ 1 w 271"/>
                  <a:gd name="T11" fmla="*/ 3 h 316"/>
                  <a:gd name="T12" fmla="*/ 0 w 271"/>
                  <a:gd name="T13" fmla="*/ 4 h 316"/>
                  <a:gd name="T14" fmla="*/ 0 w 271"/>
                  <a:gd name="T15" fmla="*/ 7 h 316"/>
                  <a:gd name="T16" fmla="*/ 0 w 271"/>
                  <a:gd name="T17" fmla="*/ 7 h 316"/>
                  <a:gd name="T18" fmla="*/ 0 w 271"/>
                  <a:gd name="T19" fmla="*/ 8 h 316"/>
                  <a:gd name="T20" fmla="*/ 0 w 271"/>
                  <a:gd name="T21" fmla="*/ 9 h 316"/>
                  <a:gd name="T22" fmla="*/ 0 w 271"/>
                  <a:gd name="T23" fmla="*/ 9 h 316"/>
                  <a:gd name="T24" fmla="*/ 1 w 271"/>
                  <a:gd name="T25" fmla="*/ 10 h 316"/>
                  <a:gd name="T26" fmla="*/ 1 w 271"/>
                  <a:gd name="T27" fmla="*/ 11 h 316"/>
                  <a:gd name="T28" fmla="*/ 1 w 271"/>
                  <a:gd name="T29" fmla="*/ 11 h 316"/>
                  <a:gd name="T30" fmla="*/ 2 w 271"/>
                  <a:gd name="T31" fmla="*/ 12 h 316"/>
                  <a:gd name="T32" fmla="*/ 2 w 271"/>
                  <a:gd name="T33" fmla="*/ 12 h 316"/>
                  <a:gd name="T34" fmla="*/ 2 w 271"/>
                  <a:gd name="T35" fmla="*/ 12 h 316"/>
                  <a:gd name="T36" fmla="*/ 2 w 271"/>
                  <a:gd name="T37" fmla="*/ 12 h 316"/>
                  <a:gd name="T38" fmla="*/ 2 w 271"/>
                  <a:gd name="T39" fmla="*/ 12 h 316"/>
                  <a:gd name="T40" fmla="*/ 3 w 271"/>
                  <a:gd name="T41" fmla="*/ 12 h 316"/>
                  <a:gd name="T42" fmla="*/ 4 w 271"/>
                  <a:gd name="T43" fmla="*/ 13 h 316"/>
                  <a:gd name="T44" fmla="*/ 5 w 271"/>
                  <a:gd name="T45" fmla="*/ 13 h 316"/>
                  <a:gd name="T46" fmla="*/ 6 w 271"/>
                  <a:gd name="T47" fmla="*/ 13 h 316"/>
                  <a:gd name="T48" fmla="*/ 7 w 271"/>
                  <a:gd name="T49" fmla="*/ 12 h 316"/>
                  <a:gd name="T50" fmla="*/ 8 w 271"/>
                  <a:gd name="T51" fmla="*/ 12 h 316"/>
                  <a:gd name="T52" fmla="*/ 9 w 271"/>
                  <a:gd name="T53" fmla="*/ 12 h 316"/>
                  <a:gd name="T54" fmla="*/ 9 w 271"/>
                  <a:gd name="T55" fmla="*/ 12 h 316"/>
                  <a:gd name="T56" fmla="*/ 10 w 271"/>
                  <a:gd name="T57" fmla="*/ 9 h 316"/>
                  <a:gd name="T58" fmla="*/ 10 w 271"/>
                  <a:gd name="T59" fmla="*/ 8 h 316"/>
                  <a:gd name="T60" fmla="*/ 11 w 271"/>
                  <a:gd name="T61" fmla="*/ 7 h 316"/>
                  <a:gd name="T62" fmla="*/ 11 w 271"/>
                  <a:gd name="T63" fmla="*/ 6 h 316"/>
                  <a:gd name="T64" fmla="*/ 11 w 271"/>
                  <a:gd name="T65" fmla="*/ 6 h 316"/>
                  <a:gd name="T66" fmla="*/ 11 w 271"/>
                  <a:gd name="T67" fmla="*/ 5 h 316"/>
                  <a:gd name="T68" fmla="*/ 10 w 271"/>
                  <a:gd name="T69" fmla="*/ 4 h 316"/>
                  <a:gd name="T70" fmla="*/ 10 w 271"/>
                  <a:gd name="T71" fmla="*/ 3 h 316"/>
                  <a:gd name="T72" fmla="*/ 10 w 271"/>
                  <a:gd name="T73" fmla="*/ 3 h 316"/>
                  <a:gd name="T74" fmla="*/ 9 w 271"/>
                  <a:gd name="T75" fmla="*/ 2 h 316"/>
                  <a:gd name="T76" fmla="*/ 8 w 271"/>
                  <a:gd name="T77" fmla="*/ 1 h 316"/>
                  <a:gd name="T78" fmla="*/ 8 w 271"/>
                  <a:gd name="T79" fmla="*/ 1 h 316"/>
                  <a:gd name="T80" fmla="*/ 7 w 271"/>
                  <a:gd name="T81" fmla="*/ 1 h 316"/>
                  <a:gd name="T82" fmla="*/ 6 w 271"/>
                  <a:gd name="T83" fmla="*/ 0 h 316"/>
                  <a:gd name="T84" fmla="*/ 5 w 271"/>
                  <a:gd name="T85" fmla="*/ 0 h 316"/>
                  <a:gd name="T86" fmla="*/ 3 w 271"/>
                  <a:gd name="T87" fmla="*/ 1 h 3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71"/>
                  <a:gd name="T133" fmla="*/ 0 h 316"/>
                  <a:gd name="T134" fmla="*/ 271 w 271"/>
                  <a:gd name="T135" fmla="*/ 316 h 31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71" h="316">
                    <a:moveTo>
                      <a:pt x="71" y="15"/>
                    </a:moveTo>
                    <a:lnTo>
                      <a:pt x="57" y="20"/>
                    </a:lnTo>
                    <a:lnTo>
                      <a:pt x="43" y="28"/>
                    </a:lnTo>
                    <a:lnTo>
                      <a:pt x="36" y="39"/>
                    </a:lnTo>
                    <a:lnTo>
                      <a:pt x="29" y="52"/>
                    </a:lnTo>
                    <a:lnTo>
                      <a:pt x="16" y="73"/>
                    </a:lnTo>
                    <a:lnTo>
                      <a:pt x="3" y="94"/>
                    </a:lnTo>
                    <a:lnTo>
                      <a:pt x="1" y="172"/>
                    </a:lnTo>
                    <a:lnTo>
                      <a:pt x="0" y="188"/>
                    </a:lnTo>
                    <a:lnTo>
                      <a:pt x="1" y="205"/>
                    </a:lnTo>
                    <a:lnTo>
                      <a:pt x="3" y="220"/>
                    </a:lnTo>
                    <a:lnTo>
                      <a:pt x="9" y="235"/>
                    </a:lnTo>
                    <a:lnTo>
                      <a:pt x="15" y="249"/>
                    </a:lnTo>
                    <a:lnTo>
                      <a:pt x="23" y="264"/>
                    </a:lnTo>
                    <a:lnTo>
                      <a:pt x="32" y="276"/>
                    </a:lnTo>
                    <a:lnTo>
                      <a:pt x="43" y="290"/>
                    </a:lnTo>
                    <a:lnTo>
                      <a:pt x="52" y="294"/>
                    </a:lnTo>
                    <a:lnTo>
                      <a:pt x="57" y="297"/>
                    </a:lnTo>
                    <a:lnTo>
                      <a:pt x="59" y="298"/>
                    </a:lnTo>
                    <a:lnTo>
                      <a:pt x="62" y="300"/>
                    </a:lnTo>
                    <a:lnTo>
                      <a:pt x="83" y="308"/>
                    </a:lnTo>
                    <a:lnTo>
                      <a:pt x="108" y="314"/>
                    </a:lnTo>
                    <a:lnTo>
                      <a:pt x="135" y="316"/>
                    </a:lnTo>
                    <a:lnTo>
                      <a:pt x="157" y="314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27" y="290"/>
                    </a:lnTo>
                    <a:lnTo>
                      <a:pt x="255" y="226"/>
                    </a:lnTo>
                    <a:lnTo>
                      <a:pt x="262" y="204"/>
                    </a:lnTo>
                    <a:lnTo>
                      <a:pt x="267" y="183"/>
                    </a:lnTo>
                    <a:lnTo>
                      <a:pt x="270" y="163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3"/>
                    </a:lnTo>
                    <a:lnTo>
                      <a:pt x="241" y="65"/>
                    </a:lnTo>
                    <a:lnTo>
                      <a:pt x="225" y="47"/>
                    </a:lnTo>
                    <a:lnTo>
                      <a:pt x="210" y="36"/>
                    </a:lnTo>
                    <a:lnTo>
                      <a:pt x="191" y="24"/>
                    </a:lnTo>
                    <a:lnTo>
                      <a:pt x="173" y="15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71" y="15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8" name="Freeform 112"/>
              <p:cNvSpPr/>
              <p:nvPr/>
            </p:nvSpPr>
            <p:spPr bwMode="auto">
              <a:xfrm>
                <a:off x="2081" y="2500"/>
                <a:ext cx="63" cy="63"/>
              </a:xfrm>
              <a:custGeom>
                <a:avLst/>
                <a:gdLst>
                  <a:gd name="T0" fmla="*/ 5 w 316"/>
                  <a:gd name="T1" fmla="*/ 0 h 317"/>
                  <a:gd name="T2" fmla="*/ 3 w 316"/>
                  <a:gd name="T3" fmla="*/ 1 h 317"/>
                  <a:gd name="T4" fmla="*/ 2 w 316"/>
                  <a:gd name="T5" fmla="*/ 1 h 317"/>
                  <a:gd name="T6" fmla="*/ 1 w 316"/>
                  <a:gd name="T7" fmla="*/ 2 h 317"/>
                  <a:gd name="T8" fmla="*/ 1 w 316"/>
                  <a:gd name="T9" fmla="*/ 2 h 317"/>
                  <a:gd name="T10" fmla="*/ 0 w 316"/>
                  <a:gd name="T11" fmla="*/ 4 h 317"/>
                  <a:gd name="T12" fmla="*/ 0 w 316"/>
                  <a:gd name="T13" fmla="*/ 5 h 317"/>
                  <a:gd name="T14" fmla="*/ 0 w 316"/>
                  <a:gd name="T15" fmla="*/ 6 h 317"/>
                  <a:gd name="T16" fmla="*/ 0 w 316"/>
                  <a:gd name="T17" fmla="*/ 6 h 317"/>
                  <a:gd name="T18" fmla="*/ 0 w 316"/>
                  <a:gd name="T19" fmla="*/ 7 h 317"/>
                  <a:gd name="T20" fmla="*/ 0 w 316"/>
                  <a:gd name="T21" fmla="*/ 7 h 317"/>
                  <a:gd name="T22" fmla="*/ 0 w 316"/>
                  <a:gd name="T23" fmla="*/ 8 h 317"/>
                  <a:gd name="T24" fmla="*/ 0 w 316"/>
                  <a:gd name="T25" fmla="*/ 9 h 317"/>
                  <a:gd name="T26" fmla="*/ 0 w 316"/>
                  <a:gd name="T27" fmla="*/ 9 h 317"/>
                  <a:gd name="T28" fmla="*/ 1 w 316"/>
                  <a:gd name="T29" fmla="*/ 10 h 317"/>
                  <a:gd name="T30" fmla="*/ 1 w 316"/>
                  <a:gd name="T31" fmla="*/ 10 h 317"/>
                  <a:gd name="T32" fmla="*/ 1 w 316"/>
                  <a:gd name="T33" fmla="*/ 11 h 317"/>
                  <a:gd name="T34" fmla="*/ 2 w 316"/>
                  <a:gd name="T35" fmla="*/ 12 h 317"/>
                  <a:gd name="T36" fmla="*/ 3 w 316"/>
                  <a:gd name="T37" fmla="*/ 12 h 317"/>
                  <a:gd name="T38" fmla="*/ 4 w 316"/>
                  <a:gd name="T39" fmla="*/ 12 h 317"/>
                  <a:gd name="T40" fmla="*/ 4 w 316"/>
                  <a:gd name="T41" fmla="*/ 12 h 317"/>
                  <a:gd name="T42" fmla="*/ 5 w 316"/>
                  <a:gd name="T43" fmla="*/ 13 h 317"/>
                  <a:gd name="T44" fmla="*/ 5 w 316"/>
                  <a:gd name="T45" fmla="*/ 13 h 317"/>
                  <a:gd name="T46" fmla="*/ 5 w 316"/>
                  <a:gd name="T47" fmla="*/ 13 h 317"/>
                  <a:gd name="T48" fmla="*/ 6 w 316"/>
                  <a:gd name="T49" fmla="*/ 12 h 317"/>
                  <a:gd name="T50" fmla="*/ 7 w 316"/>
                  <a:gd name="T51" fmla="*/ 12 h 317"/>
                  <a:gd name="T52" fmla="*/ 8 w 316"/>
                  <a:gd name="T53" fmla="*/ 12 h 317"/>
                  <a:gd name="T54" fmla="*/ 9 w 316"/>
                  <a:gd name="T55" fmla="*/ 12 h 317"/>
                  <a:gd name="T56" fmla="*/ 11 w 316"/>
                  <a:gd name="T57" fmla="*/ 9 h 317"/>
                  <a:gd name="T58" fmla="*/ 12 w 316"/>
                  <a:gd name="T59" fmla="*/ 8 h 317"/>
                  <a:gd name="T60" fmla="*/ 12 w 316"/>
                  <a:gd name="T61" fmla="*/ 8 h 317"/>
                  <a:gd name="T62" fmla="*/ 12 w 316"/>
                  <a:gd name="T63" fmla="*/ 8 h 317"/>
                  <a:gd name="T64" fmla="*/ 12 w 316"/>
                  <a:gd name="T65" fmla="*/ 7 h 317"/>
                  <a:gd name="T66" fmla="*/ 12 w 316"/>
                  <a:gd name="T67" fmla="*/ 7 h 317"/>
                  <a:gd name="T68" fmla="*/ 12 w 316"/>
                  <a:gd name="T69" fmla="*/ 6 h 317"/>
                  <a:gd name="T70" fmla="*/ 13 w 316"/>
                  <a:gd name="T71" fmla="*/ 6 h 317"/>
                  <a:gd name="T72" fmla="*/ 13 w 316"/>
                  <a:gd name="T73" fmla="*/ 5 h 317"/>
                  <a:gd name="T74" fmla="*/ 13 w 316"/>
                  <a:gd name="T75" fmla="*/ 5 h 317"/>
                  <a:gd name="T76" fmla="*/ 13 w 316"/>
                  <a:gd name="T77" fmla="*/ 5 h 317"/>
                  <a:gd name="T78" fmla="*/ 12 w 316"/>
                  <a:gd name="T79" fmla="*/ 4 h 317"/>
                  <a:gd name="T80" fmla="*/ 12 w 316"/>
                  <a:gd name="T81" fmla="*/ 3 h 317"/>
                  <a:gd name="T82" fmla="*/ 12 w 316"/>
                  <a:gd name="T83" fmla="*/ 3 h 317"/>
                  <a:gd name="T84" fmla="*/ 12 w 316"/>
                  <a:gd name="T85" fmla="*/ 3 h 317"/>
                  <a:gd name="T86" fmla="*/ 12 w 316"/>
                  <a:gd name="T87" fmla="*/ 3 h 317"/>
                  <a:gd name="T88" fmla="*/ 12 w 316"/>
                  <a:gd name="T89" fmla="*/ 3 h 317"/>
                  <a:gd name="T90" fmla="*/ 11 w 316"/>
                  <a:gd name="T91" fmla="*/ 2 h 317"/>
                  <a:gd name="T92" fmla="*/ 10 w 316"/>
                  <a:gd name="T93" fmla="*/ 2 h 317"/>
                  <a:gd name="T94" fmla="*/ 9 w 316"/>
                  <a:gd name="T95" fmla="*/ 1 h 317"/>
                  <a:gd name="T96" fmla="*/ 8 w 316"/>
                  <a:gd name="T97" fmla="*/ 1 h 317"/>
                  <a:gd name="T98" fmla="*/ 7 w 316"/>
                  <a:gd name="T99" fmla="*/ 0 h 317"/>
                  <a:gd name="T100" fmla="*/ 6 w 316"/>
                  <a:gd name="T101" fmla="*/ 0 h 317"/>
                  <a:gd name="T102" fmla="*/ 5 w 316"/>
                  <a:gd name="T103" fmla="*/ 0 h 317"/>
                  <a:gd name="T104" fmla="*/ 5 w 316"/>
                  <a:gd name="T105" fmla="*/ 0 h 317"/>
                  <a:gd name="T106" fmla="*/ 5 w 316"/>
                  <a:gd name="T107" fmla="*/ 0 h 317"/>
                  <a:gd name="T108" fmla="*/ 5 w 316"/>
                  <a:gd name="T109" fmla="*/ 0 h 317"/>
                  <a:gd name="T110" fmla="*/ 5 w 316"/>
                  <a:gd name="T111" fmla="*/ 0 h 31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6"/>
                  <a:gd name="T169" fmla="*/ 0 h 317"/>
                  <a:gd name="T170" fmla="*/ 316 w 316"/>
                  <a:gd name="T171" fmla="*/ 317 h 31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6" h="317">
                    <a:moveTo>
                      <a:pt x="133" y="6"/>
                    </a:moveTo>
                    <a:lnTo>
                      <a:pt x="69" y="18"/>
                    </a:lnTo>
                    <a:lnTo>
                      <a:pt x="43" y="26"/>
                    </a:lnTo>
                    <a:lnTo>
                      <a:pt x="35" y="38"/>
                    </a:lnTo>
                    <a:lnTo>
                      <a:pt x="29" y="52"/>
                    </a:lnTo>
                    <a:lnTo>
                      <a:pt x="3" y="92"/>
                    </a:lnTo>
                    <a:lnTo>
                      <a:pt x="2" y="131"/>
                    </a:lnTo>
                    <a:lnTo>
                      <a:pt x="1" y="140"/>
                    </a:lnTo>
                    <a:lnTo>
                      <a:pt x="1" y="150"/>
                    </a:lnTo>
                    <a:lnTo>
                      <a:pt x="1" y="170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4" y="247"/>
                    </a:lnTo>
                    <a:lnTo>
                      <a:pt x="22" y="262"/>
                    </a:lnTo>
                    <a:lnTo>
                      <a:pt x="31" y="276"/>
                    </a:lnTo>
                    <a:lnTo>
                      <a:pt x="43" y="291"/>
                    </a:lnTo>
                    <a:lnTo>
                      <a:pt x="65" y="301"/>
                    </a:lnTo>
                    <a:lnTo>
                      <a:pt x="88" y="310"/>
                    </a:lnTo>
                    <a:lnTo>
                      <a:pt x="111" y="314"/>
                    </a:lnTo>
                    <a:lnTo>
                      <a:pt x="122" y="316"/>
                    </a:lnTo>
                    <a:lnTo>
                      <a:pt x="128" y="316"/>
                    </a:lnTo>
                    <a:lnTo>
                      <a:pt x="135" y="317"/>
                    </a:lnTo>
                    <a:lnTo>
                      <a:pt x="160" y="314"/>
                    </a:lnTo>
                    <a:lnTo>
                      <a:pt x="187" y="309"/>
                    </a:lnTo>
                    <a:lnTo>
                      <a:pt x="207" y="301"/>
                    </a:lnTo>
                    <a:lnTo>
                      <a:pt x="228" y="291"/>
                    </a:lnTo>
                    <a:lnTo>
                      <a:pt x="279" y="223"/>
                    </a:lnTo>
                    <a:lnTo>
                      <a:pt x="292" y="203"/>
                    </a:lnTo>
                    <a:lnTo>
                      <a:pt x="295" y="198"/>
                    </a:lnTo>
                    <a:lnTo>
                      <a:pt x="298" y="193"/>
                    </a:lnTo>
                    <a:lnTo>
                      <a:pt x="305" y="184"/>
                    </a:lnTo>
                    <a:lnTo>
                      <a:pt x="310" y="164"/>
                    </a:lnTo>
                    <a:lnTo>
                      <a:pt x="313" y="153"/>
                    </a:lnTo>
                    <a:lnTo>
                      <a:pt x="315" y="144"/>
                    </a:lnTo>
                    <a:lnTo>
                      <a:pt x="316" y="133"/>
                    </a:lnTo>
                    <a:lnTo>
                      <a:pt x="316" y="124"/>
                    </a:lnTo>
                    <a:lnTo>
                      <a:pt x="315" y="115"/>
                    </a:lnTo>
                    <a:lnTo>
                      <a:pt x="313" y="106"/>
                    </a:lnTo>
                    <a:lnTo>
                      <a:pt x="304" y="85"/>
                    </a:lnTo>
                    <a:lnTo>
                      <a:pt x="301" y="82"/>
                    </a:lnTo>
                    <a:lnTo>
                      <a:pt x="300" y="80"/>
                    </a:lnTo>
                    <a:lnTo>
                      <a:pt x="298" y="75"/>
                    </a:lnTo>
                    <a:lnTo>
                      <a:pt x="293" y="66"/>
                    </a:lnTo>
                    <a:lnTo>
                      <a:pt x="277" y="48"/>
                    </a:lnTo>
                    <a:lnTo>
                      <a:pt x="262" y="38"/>
                    </a:lnTo>
                    <a:lnTo>
                      <a:pt x="224" y="23"/>
                    </a:lnTo>
                    <a:lnTo>
                      <a:pt x="205" y="16"/>
                    </a:lnTo>
                    <a:lnTo>
                      <a:pt x="187" y="12"/>
                    </a:lnTo>
                    <a:lnTo>
                      <a:pt x="160" y="4"/>
                    </a:lnTo>
                    <a:lnTo>
                      <a:pt x="135" y="0"/>
                    </a:lnTo>
                    <a:lnTo>
                      <a:pt x="133" y="0"/>
                    </a:lnTo>
                    <a:lnTo>
                      <a:pt x="133" y="1"/>
                    </a:lnTo>
                    <a:lnTo>
                      <a:pt x="133" y="4"/>
                    </a:lnTo>
                    <a:lnTo>
                      <a:pt x="133" y="6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9" name="Freeform 113"/>
              <p:cNvSpPr/>
              <p:nvPr/>
            </p:nvSpPr>
            <p:spPr bwMode="auto">
              <a:xfrm>
                <a:off x="2092" y="2795"/>
                <a:ext cx="50" cy="52"/>
              </a:xfrm>
              <a:custGeom>
                <a:avLst/>
                <a:gdLst>
                  <a:gd name="T0" fmla="*/ 2 w 246"/>
                  <a:gd name="T1" fmla="*/ 9 h 264"/>
                  <a:gd name="T2" fmla="*/ 2 w 246"/>
                  <a:gd name="T3" fmla="*/ 9 h 264"/>
                  <a:gd name="T4" fmla="*/ 2 w 246"/>
                  <a:gd name="T5" fmla="*/ 9 h 264"/>
                  <a:gd name="T6" fmla="*/ 2 w 246"/>
                  <a:gd name="T7" fmla="*/ 9 h 264"/>
                  <a:gd name="T8" fmla="*/ 2 w 246"/>
                  <a:gd name="T9" fmla="*/ 9 h 264"/>
                  <a:gd name="T10" fmla="*/ 3 w 246"/>
                  <a:gd name="T11" fmla="*/ 10 h 264"/>
                  <a:gd name="T12" fmla="*/ 3 w 246"/>
                  <a:gd name="T13" fmla="*/ 10 h 264"/>
                  <a:gd name="T14" fmla="*/ 4 w 246"/>
                  <a:gd name="T15" fmla="*/ 10 h 264"/>
                  <a:gd name="T16" fmla="*/ 5 w 246"/>
                  <a:gd name="T17" fmla="*/ 10 h 264"/>
                  <a:gd name="T18" fmla="*/ 5 w 246"/>
                  <a:gd name="T19" fmla="*/ 10 h 264"/>
                  <a:gd name="T20" fmla="*/ 6 w 246"/>
                  <a:gd name="T21" fmla="*/ 10 h 264"/>
                  <a:gd name="T22" fmla="*/ 6 w 246"/>
                  <a:gd name="T23" fmla="*/ 10 h 264"/>
                  <a:gd name="T24" fmla="*/ 6 w 246"/>
                  <a:gd name="T25" fmla="*/ 10 h 264"/>
                  <a:gd name="T26" fmla="*/ 7 w 246"/>
                  <a:gd name="T27" fmla="*/ 10 h 264"/>
                  <a:gd name="T28" fmla="*/ 7 w 246"/>
                  <a:gd name="T29" fmla="*/ 10 h 264"/>
                  <a:gd name="T30" fmla="*/ 7 w 246"/>
                  <a:gd name="T31" fmla="*/ 10 h 264"/>
                  <a:gd name="T32" fmla="*/ 7 w 246"/>
                  <a:gd name="T33" fmla="*/ 10 h 264"/>
                  <a:gd name="T34" fmla="*/ 8 w 246"/>
                  <a:gd name="T35" fmla="*/ 10 h 264"/>
                  <a:gd name="T36" fmla="*/ 8 w 246"/>
                  <a:gd name="T37" fmla="*/ 9 h 264"/>
                  <a:gd name="T38" fmla="*/ 9 w 246"/>
                  <a:gd name="T39" fmla="*/ 9 h 264"/>
                  <a:gd name="T40" fmla="*/ 9 w 246"/>
                  <a:gd name="T41" fmla="*/ 9 h 264"/>
                  <a:gd name="T42" fmla="*/ 10 w 246"/>
                  <a:gd name="T43" fmla="*/ 8 h 264"/>
                  <a:gd name="T44" fmla="*/ 10 w 246"/>
                  <a:gd name="T45" fmla="*/ 7 h 264"/>
                  <a:gd name="T46" fmla="*/ 10 w 246"/>
                  <a:gd name="T47" fmla="*/ 6 h 264"/>
                  <a:gd name="T48" fmla="*/ 10 w 246"/>
                  <a:gd name="T49" fmla="*/ 6 h 264"/>
                  <a:gd name="T50" fmla="*/ 10 w 246"/>
                  <a:gd name="T51" fmla="*/ 5 h 264"/>
                  <a:gd name="T52" fmla="*/ 10 w 246"/>
                  <a:gd name="T53" fmla="*/ 5 h 264"/>
                  <a:gd name="T54" fmla="*/ 10 w 246"/>
                  <a:gd name="T55" fmla="*/ 5 h 264"/>
                  <a:gd name="T56" fmla="*/ 10 w 246"/>
                  <a:gd name="T57" fmla="*/ 5 h 264"/>
                  <a:gd name="T58" fmla="*/ 10 w 246"/>
                  <a:gd name="T59" fmla="*/ 4 h 264"/>
                  <a:gd name="T60" fmla="*/ 10 w 246"/>
                  <a:gd name="T61" fmla="*/ 4 h 264"/>
                  <a:gd name="T62" fmla="*/ 10 w 246"/>
                  <a:gd name="T63" fmla="*/ 3 h 264"/>
                  <a:gd name="T64" fmla="*/ 10 w 246"/>
                  <a:gd name="T65" fmla="*/ 3 h 264"/>
                  <a:gd name="T66" fmla="*/ 9 w 246"/>
                  <a:gd name="T67" fmla="*/ 2 h 264"/>
                  <a:gd name="T68" fmla="*/ 8 w 246"/>
                  <a:gd name="T69" fmla="*/ 1 h 264"/>
                  <a:gd name="T70" fmla="*/ 7 w 246"/>
                  <a:gd name="T71" fmla="*/ 1 h 264"/>
                  <a:gd name="T72" fmla="*/ 5 w 246"/>
                  <a:gd name="T73" fmla="*/ 0 h 264"/>
                  <a:gd name="T74" fmla="*/ 4 w 246"/>
                  <a:gd name="T75" fmla="*/ 0 h 264"/>
                  <a:gd name="T76" fmla="*/ 3 w 246"/>
                  <a:gd name="T77" fmla="*/ 1 h 264"/>
                  <a:gd name="T78" fmla="*/ 3 w 246"/>
                  <a:gd name="T79" fmla="*/ 1 h 264"/>
                  <a:gd name="T80" fmla="*/ 2 w 246"/>
                  <a:gd name="T81" fmla="*/ 1 h 264"/>
                  <a:gd name="T82" fmla="*/ 1 w 246"/>
                  <a:gd name="T83" fmla="*/ 2 h 264"/>
                  <a:gd name="T84" fmla="*/ 0 w 246"/>
                  <a:gd name="T85" fmla="*/ 3 h 264"/>
                  <a:gd name="T86" fmla="*/ 0 w 246"/>
                  <a:gd name="T87" fmla="*/ 5 h 264"/>
                  <a:gd name="T88" fmla="*/ 0 w 246"/>
                  <a:gd name="T89" fmla="*/ 5 h 264"/>
                  <a:gd name="T90" fmla="*/ 0 w 246"/>
                  <a:gd name="T91" fmla="*/ 6 h 264"/>
                  <a:gd name="T92" fmla="*/ 0 w 246"/>
                  <a:gd name="T93" fmla="*/ 7 h 264"/>
                  <a:gd name="T94" fmla="*/ 0 w 246"/>
                  <a:gd name="T95" fmla="*/ 7 h 264"/>
                  <a:gd name="T96" fmla="*/ 0 w 246"/>
                  <a:gd name="T97" fmla="*/ 7 h 264"/>
                  <a:gd name="T98" fmla="*/ 1 w 246"/>
                  <a:gd name="T99" fmla="*/ 8 h 264"/>
                  <a:gd name="T100" fmla="*/ 1 w 246"/>
                  <a:gd name="T101" fmla="*/ 9 h 264"/>
                  <a:gd name="T102" fmla="*/ 2 w 246"/>
                  <a:gd name="T103" fmla="*/ 9 h 2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46"/>
                  <a:gd name="T157" fmla="*/ 0 h 264"/>
                  <a:gd name="T158" fmla="*/ 246 w 246"/>
                  <a:gd name="T159" fmla="*/ 264 h 2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46" h="264">
                    <a:moveTo>
                      <a:pt x="37" y="235"/>
                    </a:moveTo>
                    <a:lnTo>
                      <a:pt x="46" y="240"/>
                    </a:lnTo>
                    <a:lnTo>
                      <a:pt x="51" y="242"/>
                    </a:lnTo>
                    <a:lnTo>
                      <a:pt x="53" y="243"/>
                    </a:lnTo>
                    <a:lnTo>
                      <a:pt x="56" y="246"/>
                    </a:lnTo>
                    <a:lnTo>
                      <a:pt x="77" y="256"/>
                    </a:lnTo>
                    <a:lnTo>
                      <a:pt x="86" y="258"/>
                    </a:lnTo>
                    <a:lnTo>
                      <a:pt x="96" y="260"/>
                    </a:lnTo>
                    <a:lnTo>
                      <a:pt x="116" y="264"/>
                    </a:lnTo>
                    <a:lnTo>
                      <a:pt x="134" y="264"/>
                    </a:lnTo>
                    <a:lnTo>
                      <a:pt x="144" y="263"/>
                    </a:lnTo>
                    <a:lnTo>
                      <a:pt x="148" y="261"/>
                    </a:lnTo>
                    <a:lnTo>
                      <a:pt x="154" y="261"/>
                    </a:lnTo>
                    <a:lnTo>
                      <a:pt x="157" y="259"/>
                    </a:lnTo>
                    <a:lnTo>
                      <a:pt x="162" y="258"/>
                    </a:lnTo>
                    <a:lnTo>
                      <a:pt x="171" y="255"/>
                    </a:lnTo>
                    <a:lnTo>
                      <a:pt x="179" y="250"/>
                    </a:lnTo>
                    <a:lnTo>
                      <a:pt x="188" y="247"/>
                    </a:lnTo>
                    <a:lnTo>
                      <a:pt x="204" y="235"/>
                    </a:lnTo>
                    <a:lnTo>
                      <a:pt x="212" y="229"/>
                    </a:lnTo>
                    <a:lnTo>
                      <a:pt x="221" y="223"/>
                    </a:lnTo>
                    <a:lnTo>
                      <a:pt x="229" y="203"/>
                    </a:lnTo>
                    <a:lnTo>
                      <a:pt x="237" y="182"/>
                    </a:lnTo>
                    <a:lnTo>
                      <a:pt x="242" y="162"/>
                    </a:lnTo>
                    <a:lnTo>
                      <a:pt x="246" y="144"/>
                    </a:lnTo>
                    <a:lnTo>
                      <a:pt x="246" y="123"/>
                    </a:lnTo>
                    <a:lnTo>
                      <a:pt x="244" y="121"/>
                    </a:lnTo>
                    <a:lnTo>
                      <a:pt x="244" y="120"/>
                    </a:lnTo>
                    <a:lnTo>
                      <a:pt x="244" y="117"/>
                    </a:lnTo>
                    <a:lnTo>
                      <a:pt x="244" y="113"/>
                    </a:lnTo>
                    <a:lnTo>
                      <a:pt x="244" y="104"/>
                    </a:lnTo>
                    <a:lnTo>
                      <a:pt x="241" y="83"/>
                    </a:lnTo>
                    <a:lnTo>
                      <a:pt x="235" y="65"/>
                    </a:lnTo>
                    <a:lnTo>
                      <a:pt x="219" y="47"/>
                    </a:lnTo>
                    <a:lnTo>
                      <a:pt x="204" y="34"/>
                    </a:lnTo>
                    <a:lnTo>
                      <a:pt x="167" y="14"/>
                    </a:lnTo>
                    <a:lnTo>
                      <a:pt x="129" y="0"/>
                    </a:lnTo>
                    <a:lnTo>
                      <a:pt x="102" y="4"/>
                    </a:lnTo>
                    <a:lnTo>
                      <a:pt x="77" y="13"/>
                    </a:lnTo>
                    <a:lnTo>
                      <a:pt x="65" y="18"/>
                    </a:lnTo>
                    <a:lnTo>
                      <a:pt x="45" y="27"/>
                    </a:lnTo>
                    <a:lnTo>
                      <a:pt x="26" y="39"/>
                    </a:lnTo>
                    <a:lnTo>
                      <a:pt x="12" y="78"/>
                    </a:lnTo>
                    <a:lnTo>
                      <a:pt x="3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1" y="165"/>
                    </a:lnTo>
                    <a:lnTo>
                      <a:pt x="5" y="181"/>
                    </a:lnTo>
                    <a:lnTo>
                      <a:pt x="10" y="195"/>
                    </a:lnTo>
                    <a:lnTo>
                      <a:pt x="18" y="209"/>
                    </a:lnTo>
                    <a:lnTo>
                      <a:pt x="26" y="222"/>
                    </a:lnTo>
                    <a:lnTo>
                      <a:pt x="37" y="235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0" name="Freeform 114"/>
              <p:cNvSpPr/>
              <p:nvPr/>
            </p:nvSpPr>
            <p:spPr bwMode="auto">
              <a:xfrm>
                <a:off x="2091" y="3068"/>
                <a:ext cx="54" cy="64"/>
              </a:xfrm>
              <a:custGeom>
                <a:avLst/>
                <a:gdLst>
                  <a:gd name="T0" fmla="*/ 10 w 271"/>
                  <a:gd name="T1" fmla="*/ 3 h 317"/>
                  <a:gd name="T2" fmla="*/ 9 w 271"/>
                  <a:gd name="T3" fmla="*/ 2 h 317"/>
                  <a:gd name="T4" fmla="*/ 8 w 271"/>
                  <a:gd name="T5" fmla="*/ 1 h 317"/>
                  <a:gd name="T6" fmla="*/ 8 w 271"/>
                  <a:gd name="T7" fmla="*/ 1 h 317"/>
                  <a:gd name="T8" fmla="*/ 7 w 271"/>
                  <a:gd name="T9" fmla="*/ 1 h 317"/>
                  <a:gd name="T10" fmla="*/ 6 w 271"/>
                  <a:gd name="T11" fmla="*/ 0 h 317"/>
                  <a:gd name="T12" fmla="*/ 5 w 271"/>
                  <a:gd name="T13" fmla="*/ 0 h 317"/>
                  <a:gd name="T14" fmla="*/ 3 w 271"/>
                  <a:gd name="T15" fmla="*/ 1 h 317"/>
                  <a:gd name="T16" fmla="*/ 3 w 271"/>
                  <a:gd name="T17" fmla="*/ 1 h 317"/>
                  <a:gd name="T18" fmla="*/ 2 w 271"/>
                  <a:gd name="T19" fmla="*/ 1 h 317"/>
                  <a:gd name="T20" fmla="*/ 1 w 271"/>
                  <a:gd name="T21" fmla="*/ 2 h 317"/>
                  <a:gd name="T22" fmla="*/ 1 w 271"/>
                  <a:gd name="T23" fmla="*/ 3 h 317"/>
                  <a:gd name="T24" fmla="*/ 0 w 271"/>
                  <a:gd name="T25" fmla="*/ 4 h 317"/>
                  <a:gd name="T26" fmla="*/ 0 w 271"/>
                  <a:gd name="T27" fmla="*/ 7 h 317"/>
                  <a:gd name="T28" fmla="*/ 0 w 271"/>
                  <a:gd name="T29" fmla="*/ 8 h 317"/>
                  <a:gd name="T30" fmla="*/ 0 w 271"/>
                  <a:gd name="T31" fmla="*/ 8 h 317"/>
                  <a:gd name="T32" fmla="*/ 0 w 271"/>
                  <a:gd name="T33" fmla="*/ 9 h 317"/>
                  <a:gd name="T34" fmla="*/ 0 w 271"/>
                  <a:gd name="T35" fmla="*/ 9 h 317"/>
                  <a:gd name="T36" fmla="*/ 1 w 271"/>
                  <a:gd name="T37" fmla="*/ 10 h 317"/>
                  <a:gd name="T38" fmla="*/ 1 w 271"/>
                  <a:gd name="T39" fmla="*/ 11 h 317"/>
                  <a:gd name="T40" fmla="*/ 1 w 271"/>
                  <a:gd name="T41" fmla="*/ 11 h 317"/>
                  <a:gd name="T42" fmla="*/ 2 w 271"/>
                  <a:gd name="T43" fmla="*/ 12 h 317"/>
                  <a:gd name="T44" fmla="*/ 3 w 271"/>
                  <a:gd name="T45" fmla="*/ 12 h 317"/>
                  <a:gd name="T46" fmla="*/ 4 w 271"/>
                  <a:gd name="T47" fmla="*/ 13 h 317"/>
                  <a:gd name="T48" fmla="*/ 4 w 271"/>
                  <a:gd name="T49" fmla="*/ 13 h 317"/>
                  <a:gd name="T50" fmla="*/ 5 w 271"/>
                  <a:gd name="T51" fmla="*/ 13 h 317"/>
                  <a:gd name="T52" fmla="*/ 5 w 271"/>
                  <a:gd name="T53" fmla="*/ 13 h 317"/>
                  <a:gd name="T54" fmla="*/ 6 w 271"/>
                  <a:gd name="T55" fmla="*/ 13 h 317"/>
                  <a:gd name="T56" fmla="*/ 7 w 271"/>
                  <a:gd name="T57" fmla="*/ 13 h 317"/>
                  <a:gd name="T58" fmla="*/ 8 w 271"/>
                  <a:gd name="T59" fmla="*/ 12 h 317"/>
                  <a:gd name="T60" fmla="*/ 9 w 271"/>
                  <a:gd name="T61" fmla="*/ 12 h 317"/>
                  <a:gd name="T62" fmla="*/ 9 w 271"/>
                  <a:gd name="T63" fmla="*/ 12 h 317"/>
                  <a:gd name="T64" fmla="*/ 9 w 271"/>
                  <a:gd name="T65" fmla="*/ 12 h 317"/>
                  <a:gd name="T66" fmla="*/ 9 w 271"/>
                  <a:gd name="T67" fmla="*/ 12 h 317"/>
                  <a:gd name="T68" fmla="*/ 9 w 271"/>
                  <a:gd name="T69" fmla="*/ 12 h 317"/>
                  <a:gd name="T70" fmla="*/ 9 w 271"/>
                  <a:gd name="T71" fmla="*/ 12 h 317"/>
                  <a:gd name="T72" fmla="*/ 10 w 271"/>
                  <a:gd name="T73" fmla="*/ 9 h 317"/>
                  <a:gd name="T74" fmla="*/ 10 w 271"/>
                  <a:gd name="T75" fmla="*/ 8 h 317"/>
                  <a:gd name="T76" fmla="*/ 11 w 271"/>
                  <a:gd name="T77" fmla="*/ 7 h 317"/>
                  <a:gd name="T78" fmla="*/ 11 w 271"/>
                  <a:gd name="T79" fmla="*/ 7 h 317"/>
                  <a:gd name="T80" fmla="*/ 11 w 271"/>
                  <a:gd name="T81" fmla="*/ 6 h 317"/>
                  <a:gd name="T82" fmla="*/ 11 w 271"/>
                  <a:gd name="T83" fmla="*/ 5 h 317"/>
                  <a:gd name="T84" fmla="*/ 10 w 271"/>
                  <a:gd name="T85" fmla="*/ 4 h 317"/>
                  <a:gd name="T86" fmla="*/ 10 w 271"/>
                  <a:gd name="T87" fmla="*/ 3 h 317"/>
                  <a:gd name="T88" fmla="*/ 10 w 271"/>
                  <a:gd name="T89" fmla="*/ 3 h 31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71"/>
                  <a:gd name="T136" fmla="*/ 0 h 317"/>
                  <a:gd name="T137" fmla="*/ 271 w 271"/>
                  <a:gd name="T138" fmla="*/ 317 h 31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71" h="317">
                    <a:moveTo>
                      <a:pt x="241" y="66"/>
                    </a:moveTo>
                    <a:lnTo>
                      <a:pt x="225" y="48"/>
                    </a:lnTo>
                    <a:lnTo>
                      <a:pt x="210" y="34"/>
                    </a:lnTo>
                    <a:lnTo>
                      <a:pt x="191" y="23"/>
                    </a:lnTo>
                    <a:lnTo>
                      <a:pt x="173" y="14"/>
                    </a:lnTo>
                    <a:lnTo>
                      <a:pt x="154" y="6"/>
                    </a:lnTo>
                    <a:lnTo>
                      <a:pt x="135" y="0"/>
                    </a:lnTo>
                    <a:lnTo>
                      <a:pt x="83" y="13"/>
                    </a:lnTo>
                    <a:lnTo>
                      <a:pt x="71" y="16"/>
                    </a:lnTo>
                    <a:lnTo>
                      <a:pt x="43" y="27"/>
                    </a:lnTo>
                    <a:lnTo>
                      <a:pt x="29" y="53"/>
                    </a:lnTo>
                    <a:lnTo>
                      <a:pt x="16" y="72"/>
                    </a:lnTo>
                    <a:lnTo>
                      <a:pt x="3" y="92"/>
                    </a:lnTo>
                    <a:lnTo>
                      <a:pt x="1" y="171"/>
                    </a:lnTo>
                    <a:lnTo>
                      <a:pt x="0" y="186"/>
                    </a:lnTo>
                    <a:lnTo>
                      <a:pt x="1" y="203"/>
                    </a:lnTo>
                    <a:lnTo>
                      <a:pt x="3" y="218"/>
                    </a:lnTo>
                    <a:lnTo>
                      <a:pt x="9" y="234"/>
                    </a:lnTo>
                    <a:lnTo>
                      <a:pt x="15" y="248"/>
                    </a:lnTo>
                    <a:lnTo>
                      <a:pt x="23" y="262"/>
                    </a:lnTo>
                    <a:lnTo>
                      <a:pt x="32" y="275"/>
                    </a:lnTo>
                    <a:lnTo>
                      <a:pt x="43" y="289"/>
                    </a:lnTo>
                    <a:lnTo>
                      <a:pt x="66" y="299"/>
                    </a:lnTo>
                    <a:lnTo>
                      <a:pt x="88" y="308"/>
                    </a:lnTo>
                    <a:lnTo>
                      <a:pt x="111" y="313"/>
                    </a:lnTo>
                    <a:lnTo>
                      <a:pt x="122" y="315"/>
                    </a:lnTo>
                    <a:lnTo>
                      <a:pt x="135" y="317"/>
                    </a:lnTo>
                    <a:lnTo>
                      <a:pt x="157" y="315"/>
                    </a:lnTo>
                    <a:lnTo>
                      <a:pt x="180" y="309"/>
                    </a:lnTo>
                    <a:lnTo>
                      <a:pt x="203" y="300"/>
                    </a:lnTo>
                    <a:lnTo>
                      <a:pt x="214" y="294"/>
                    </a:lnTo>
                    <a:lnTo>
                      <a:pt x="216" y="292"/>
                    </a:lnTo>
                    <a:lnTo>
                      <a:pt x="216" y="291"/>
                    </a:lnTo>
                    <a:lnTo>
                      <a:pt x="218" y="291"/>
                    </a:lnTo>
                    <a:lnTo>
                      <a:pt x="220" y="291"/>
                    </a:lnTo>
                    <a:lnTo>
                      <a:pt x="227" y="289"/>
                    </a:lnTo>
                    <a:lnTo>
                      <a:pt x="255" y="225"/>
                    </a:lnTo>
                    <a:lnTo>
                      <a:pt x="262" y="202"/>
                    </a:lnTo>
                    <a:lnTo>
                      <a:pt x="267" y="182"/>
                    </a:lnTo>
                    <a:lnTo>
                      <a:pt x="270" y="162"/>
                    </a:lnTo>
                    <a:lnTo>
                      <a:pt x="271" y="142"/>
                    </a:lnTo>
                    <a:lnTo>
                      <a:pt x="266" y="122"/>
                    </a:lnTo>
                    <a:lnTo>
                      <a:pt x="261" y="103"/>
                    </a:lnTo>
                    <a:lnTo>
                      <a:pt x="252" y="84"/>
                    </a:lnTo>
                    <a:lnTo>
                      <a:pt x="241" y="66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1" name="Line 115"/>
              <p:cNvSpPr>
                <a:spLocks noChangeShapeType="1"/>
              </p:cNvSpPr>
              <p:nvPr/>
            </p:nvSpPr>
            <p:spPr bwMode="auto">
              <a:xfrm flipV="1">
                <a:off x="2108" y="2846"/>
                <a:ext cx="1" cy="225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2" name="Line 116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1" cy="27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3" name="Line 117"/>
              <p:cNvSpPr>
                <a:spLocks noChangeShapeType="1"/>
              </p:cNvSpPr>
              <p:nvPr/>
            </p:nvSpPr>
            <p:spPr bwMode="auto">
              <a:xfrm flipV="1">
                <a:off x="2108" y="1667"/>
                <a:ext cx="1" cy="247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4" name="Line 118"/>
              <p:cNvSpPr>
                <a:spLocks noChangeShapeType="1"/>
              </p:cNvSpPr>
              <p:nvPr/>
            </p:nvSpPr>
            <p:spPr bwMode="auto">
              <a:xfrm flipV="1">
                <a:off x="2108" y="1972"/>
                <a:ext cx="1" cy="21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5" name="Line 119"/>
              <p:cNvSpPr>
                <a:spLocks noChangeShapeType="1"/>
              </p:cNvSpPr>
              <p:nvPr/>
            </p:nvSpPr>
            <p:spPr bwMode="auto">
              <a:xfrm flipV="1">
                <a:off x="2108" y="2563"/>
                <a:ext cx="1" cy="234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6" name="Line 120"/>
              <p:cNvSpPr>
                <a:spLocks noChangeShapeType="1"/>
              </p:cNvSpPr>
              <p:nvPr/>
            </p:nvSpPr>
            <p:spPr bwMode="auto">
              <a:xfrm>
                <a:off x="2108" y="1415"/>
                <a:ext cx="1" cy="203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7" name="Line 121"/>
              <p:cNvSpPr>
                <a:spLocks noChangeShapeType="1"/>
              </p:cNvSpPr>
              <p:nvPr/>
            </p:nvSpPr>
            <p:spPr bwMode="auto">
              <a:xfrm flipV="1">
                <a:off x="2108" y="2256"/>
                <a:ext cx="1" cy="236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8" name="Line 122"/>
              <p:cNvSpPr>
                <a:spLocks noChangeShapeType="1"/>
              </p:cNvSpPr>
              <p:nvPr/>
            </p:nvSpPr>
            <p:spPr bwMode="auto">
              <a:xfrm>
                <a:off x="2108" y="10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9" name="Line 123"/>
              <p:cNvSpPr>
                <a:spLocks noChangeShapeType="1"/>
              </p:cNvSpPr>
              <p:nvPr/>
            </p:nvSpPr>
            <p:spPr bwMode="auto">
              <a:xfrm>
                <a:off x="2116" y="1955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0" name="Line 124"/>
              <p:cNvSpPr>
                <a:spLocks noChangeShapeType="1"/>
              </p:cNvSpPr>
              <p:nvPr/>
            </p:nvSpPr>
            <p:spPr bwMode="auto">
              <a:xfrm>
                <a:off x="2112" y="1383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1" name="Line 125"/>
              <p:cNvSpPr>
                <a:spLocks noChangeShapeType="1"/>
              </p:cNvSpPr>
              <p:nvPr/>
            </p:nvSpPr>
            <p:spPr bwMode="auto">
              <a:xfrm>
                <a:off x="2112" y="1657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2" name="Line 126"/>
              <p:cNvSpPr>
                <a:spLocks noChangeShapeType="1"/>
              </p:cNvSpPr>
              <p:nvPr/>
            </p:nvSpPr>
            <p:spPr bwMode="auto">
              <a:xfrm>
                <a:off x="2111" y="2529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3" name="Line 127"/>
              <p:cNvSpPr>
                <a:spLocks noChangeShapeType="1"/>
              </p:cNvSpPr>
              <p:nvPr/>
            </p:nvSpPr>
            <p:spPr bwMode="auto">
              <a:xfrm>
                <a:off x="2111" y="223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4" name="Line 128"/>
              <p:cNvSpPr>
                <a:spLocks noChangeShapeType="1"/>
              </p:cNvSpPr>
              <p:nvPr/>
            </p:nvSpPr>
            <p:spPr bwMode="auto">
              <a:xfrm>
                <a:off x="2111" y="310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5" name="Line 129"/>
              <p:cNvSpPr>
                <a:spLocks noChangeShapeType="1"/>
              </p:cNvSpPr>
              <p:nvPr/>
            </p:nvSpPr>
            <p:spPr bwMode="auto">
              <a:xfrm>
                <a:off x="2111" y="2824"/>
                <a:ext cx="452" cy="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852" name="Line 130"/>
            <p:cNvSpPr>
              <a:spLocks noChangeShapeType="1"/>
            </p:cNvSpPr>
            <p:nvPr/>
          </p:nvSpPr>
          <p:spPr bwMode="auto">
            <a:xfrm flipV="1">
              <a:off x="3438" y="3283"/>
              <a:ext cx="2" cy="457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3" name="Rectangle 131"/>
            <p:cNvSpPr>
              <a:spLocks noChangeArrowheads="1"/>
            </p:cNvSpPr>
            <p:nvPr/>
          </p:nvSpPr>
          <p:spPr bwMode="auto">
            <a:xfrm>
              <a:off x="3688" y="2959"/>
              <a:ext cx="80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000">
                  <a:solidFill>
                    <a:srgbClr val="000000"/>
                  </a:solidFill>
                  <a:latin typeface="Times New Roman" pitchFamily="18" charset="0"/>
                </a:rPr>
                <a:t>g</a:t>
              </a:r>
              <a:endParaRPr kumimoji="1" lang="en-US" altLang="zh-CN" sz="2000">
                <a:latin typeface="Times New Roman" pitchFamily="18" charset="0"/>
              </a:endParaRPr>
            </a:p>
          </p:txBody>
        </p:sp>
      </p:grpSp>
      <p:sp>
        <p:nvSpPr>
          <p:cNvPr id="42116" name="Text Box 132"/>
          <p:cNvSpPr txBox="1">
            <a:spLocks noChangeArrowheads="1"/>
          </p:cNvSpPr>
          <p:nvPr/>
        </p:nvSpPr>
        <p:spPr bwMode="auto">
          <a:xfrm>
            <a:off x="2411413" y="5157788"/>
            <a:ext cx="3636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0610D8"/>
                </a:solidFill>
                <a:latin typeface="Times New Roman" pitchFamily="18" charset="0"/>
              </a:rPr>
              <a:t>dp  g  f   e  d   c  b  a </a:t>
            </a:r>
            <a:endParaRPr kumimoji="1" lang="en-US" altLang="zh-CN" sz="2800">
              <a:solidFill>
                <a:srgbClr val="0610D8"/>
              </a:solidFill>
              <a:latin typeface="Times New Roman" pitchFamily="18" charset="0"/>
            </a:endParaRPr>
          </a:p>
        </p:txBody>
      </p:sp>
      <p:sp>
        <p:nvSpPr>
          <p:cNvPr id="186501" name="Text Box 133"/>
          <p:cNvSpPr txBox="1">
            <a:spLocks noChangeArrowheads="1"/>
          </p:cNvSpPr>
          <p:nvPr/>
        </p:nvSpPr>
        <p:spPr bwMode="auto">
          <a:xfrm>
            <a:off x="2555875" y="5589588"/>
            <a:ext cx="3960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610D8"/>
                </a:solidFill>
                <a:latin typeface="Times New Roman" pitchFamily="18" charset="0"/>
              </a:rPr>
              <a:t>0  0  0  0  0   1  1  0  06h </a:t>
            </a:r>
            <a:endParaRPr kumimoji="1" lang="en-US" altLang="zh-CN" sz="2800" b="1">
              <a:solidFill>
                <a:srgbClr val="0610D8"/>
              </a:solidFill>
              <a:latin typeface="Times New Roman" pitchFamily="18" charset="0"/>
            </a:endParaRPr>
          </a:p>
        </p:txBody>
      </p:sp>
      <p:sp>
        <p:nvSpPr>
          <p:cNvPr id="31749" name="Text Box 134"/>
          <p:cNvSpPr txBox="1">
            <a:spLocks noChangeArrowheads="1"/>
          </p:cNvSpPr>
          <p:nvPr/>
        </p:nvSpPr>
        <p:spPr bwMode="auto">
          <a:xfrm>
            <a:off x="1619250" y="333375"/>
            <a:ext cx="6480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显示”</a:t>
            </a:r>
            <a:r>
              <a:rPr kumimoji="1" lang="en-US" altLang="zh-CN" sz="2800" b="1">
                <a:latin typeface="Times New Roman" pitchFamily="18" charset="0"/>
              </a:rPr>
              <a:t>1”,</a:t>
            </a:r>
            <a:r>
              <a:rPr kumimoji="1" lang="zh-CN" altLang="en-US" sz="2800" b="1">
                <a:latin typeface="Times New Roman" pitchFamily="18" charset="0"/>
              </a:rPr>
              <a:t>字形码为</a:t>
            </a:r>
            <a:r>
              <a:rPr kumimoji="1" lang="en-US" altLang="zh-CN" sz="2800" b="1">
                <a:latin typeface="Times New Roman" pitchFamily="18" charset="0"/>
              </a:rPr>
              <a:t>06h.</a:t>
            </a:r>
            <a:endParaRPr kumimoji="1" lang="en-US" altLang="zh-CN" sz="2800" b="1">
              <a:latin typeface="Times New Roman" pitchFamily="18" charset="0"/>
            </a:endParaRPr>
          </a:p>
        </p:txBody>
      </p:sp>
      <p:sp>
        <p:nvSpPr>
          <p:cNvPr id="186503" name="Text Box 135"/>
          <p:cNvSpPr txBox="1">
            <a:spLocks noChangeArrowheads="1"/>
          </p:cNvSpPr>
          <p:nvPr/>
        </p:nvSpPr>
        <p:spPr bwMode="auto">
          <a:xfrm>
            <a:off x="2339975" y="3619500"/>
            <a:ext cx="287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d</a:t>
            </a:r>
            <a:endParaRPr kumimoji="1" lang="en-US" altLang="zh-CN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49"/>
    </mc:Choice>
    <mc:Fallback>
      <p:transition spd="slow" advTm="19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116" grpId="0"/>
      <p:bldP spid="186501" grpId="0"/>
      <p:bldP spid="18650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333375"/>
            <a:ext cx="7772400" cy="1143000"/>
          </a:xfrm>
        </p:spPr>
        <p:txBody>
          <a:bodyPr lIns="92075" tIns="46038" rIns="92075" bIns="46038"/>
          <a:lstStyle/>
          <a:p>
            <a:pPr eaLnBrk="1" hangingPunct="1"/>
            <a:r>
              <a:rPr lang="zh-CN" altLang="en-US" sz="2400" b="1" smtClean="0">
                <a:solidFill>
                  <a:schemeClr val="tx1"/>
                </a:solidFill>
              </a:rPr>
              <a:t>显示</a:t>
            </a:r>
            <a:r>
              <a:rPr lang="zh-CN" altLang="en-US" sz="2400" b="1" smtClean="0">
                <a:solidFill>
                  <a:schemeClr val="tx1"/>
                </a:solidFill>
                <a:latin typeface="Times New Roman" pitchFamily="18" charset="0"/>
              </a:rPr>
              <a:t>”</a:t>
            </a:r>
            <a:r>
              <a:rPr lang="en-US" altLang="zh-CN" sz="2400" b="1" smtClean="0">
                <a:solidFill>
                  <a:schemeClr val="tx1"/>
                </a:solidFill>
              </a:rPr>
              <a:t>2</a:t>
            </a:r>
            <a:r>
              <a:rPr lang="en-US" altLang="zh-CN" sz="2400" b="1" smtClean="0">
                <a:solidFill>
                  <a:schemeClr val="tx1"/>
                </a:solidFill>
                <a:latin typeface="Times New Roman" pitchFamily="18" charset="0"/>
              </a:rPr>
              <a:t>”</a:t>
            </a:r>
            <a:r>
              <a:rPr lang="en-US" altLang="zh-CN" sz="2400" b="1" smtClean="0">
                <a:solidFill>
                  <a:schemeClr val="tx1"/>
                </a:solidFill>
              </a:rPr>
              <a:t>,</a:t>
            </a:r>
            <a:r>
              <a:rPr lang="zh-CN" altLang="en-US" sz="2400" b="1" smtClean="0">
                <a:solidFill>
                  <a:schemeClr val="tx1"/>
                </a:solidFill>
              </a:rPr>
              <a:t>字形码为</a:t>
            </a:r>
            <a:r>
              <a:rPr lang="en-US" altLang="zh-CN" sz="2400" b="1" smtClean="0">
                <a:solidFill>
                  <a:schemeClr val="tx1"/>
                </a:solidFill>
              </a:rPr>
              <a:t>5bh.</a:t>
            </a:r>
            <a:endParaRPr lang="en-US" altLang="zh-CN" sz="2400" b="1" smtClean="0">
              <a:solidFill>
                <a:schemeClr val="tx1"/>
              </a:solidFill>
            </a:endParaRPr>
          </a:p>
        </p:txBody>
      </p:sp>
      <p:sp>
        <p:nvSpPr>
          <p:cNvPr id="32771" name="Rectangle 7"/>
          <p:cNvSpPr>
            <a:spLocks noChangeArrowheads="1"/>
          </p:cNvSpPr>
          <p:nvPr/>
        </p:nvSpPr>
        <p:spPr bwMode="auto">
          <a:xfrm>
            <a:off x="3179763" y="5210175"/>
            <a:ext cx="1270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1600" b="1">
              <a:latin typeface="Times New Roman" pitchFamily="18" charset="0"/>
            </a:endParaRPr>
          </a:p>
        </p:txBody>
      </p:sp>
      <p:sp>
        <p:nvSpPr>
          <p:cNvPr id="32772" name="Rectangle 8"/>
          <p:cNvSpPr>
            <a:spLocks noChangeArrowheads="1"/>
          </p:cNvSpPr>
          <p:nvPr/>
        </p:nvSpPr>
        <p:spPr bwMode="auto">
          <a:xfrm>
            <a:off x="2595563" y="5210175"/>
            <a:ext cx="1270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1600" b="1">
              <a:latin typeface="Times New Roman" pitchFamily="18" charset="0"/>
            </a:endParaRPr>
          </a:p>
        </p:txBody>
      </p:sp>
      <p:sp>
        <p:nvSpPr>
          <p:cNvPr id="32773" name="Rectangle 9"/>
          <p:cNvSpPr>
            <a:spLocks noChangeArrowheads="1"/>
          </p:cNvSpPr>
          <p:nvPr/>
        </p:nvSpPr>
        <p:spPr bwMode="auto">
          <a:xfrm>
            <a:off x="2290763" y="5175250"/>
            <a:ext cx="1270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1600" b="1">
              <a:latin typeface="Times New Roman" pitchFamily="18" charset="0"/>
            </a:endParaRPr>
          </a:p>
        </p:txBody>
      </p:sp>
      <p:sp>
        <p:nvSpPr>
          <p:cNvPr id="32774" name="Rectangle 10"/>
          <p:cNvSpPr>
            <a:spLocks noChangeArrowheads="1"/>
          </p:cNvSpPr>
          <p:nvPr/>
        </p:nvSpPr>
        <p:spPr bwMode="auto">
          <a:xfrm>
            <a:off x="3433763" y="5157788"/>
            <a:ext cx="29083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Times New Roman" pitchFamily="18" charset="0"/>
              </a:rPr>
              <a:t>dp</a:t>
            </a:r>
            <a:endParaRPr kumimoji="1" lang="en-US" altLang="zh-CN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775" name="Rectangle 11"/>
          <p:cNvSpPr>
            <a:spLocks noChangeArrowheads="1"/>
          </p:cNvSpPr>
          <p:nvPr/>
        </p:nvSpPr>
        <p:spPr bwMode="auto">
          <a:xfrm>
            <a:off x="4192588" y="5445125"/>
            <a:ext cx="47180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Times New Roman" pitchFamily="18" charset="0"/>
              </a:rPr>
              <a:t>com</a:t>
            </a:r>
            <a:endParaRPr kumimoji="1" lang="en-US" altLang="zh-CN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776" name="Line 12"/>
          <p:cNvSpPr>
            <a:spLocks noChangeShapeType="1"/>
          </p:cNvSpPr>
          <p:nvPr/>
        </p:nvSpPr>
        <p:spPr bwMode="auto">
          <a:xfrm flipV="1">
            <a:off x="4425950" y="5083175"/>
            <a:ext cx="1588" cy="2762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7" name="Freeform 13"/>
          <p:cNvSpPr/>
          <p:nvPr/>
        </p:nvSpPr>
        <p:spPr bwMode="auto">
          <a:xfrm>
            <a:off x="6265863" y="1952625"/>
            <a:ext cx="115887" cy="117475"/>
          </a:xfrm>
          <a:custGeom>
            <a:avLst/>
            <a:gdLst>
              <a:gd name="T0" fmla="*/ 11191332 w 401"/>
              <a:gd name="T1" fmla="*/ 744822 h 385"/>
              <a:gd name="T2" fmla="*/ 9103343 w 401"/>
              <a:gd name="T3" fmla="*/ 1675773 h 385"/>
              <a:gd name="T4" fmla="*/ 7015643 w 401"/>
              <a:gd name="T5" fmla="*/ 2420595 h 385"/>
              <a:gd name="T6" fmla="*/ 3841900 w 401"/>
              <a:gd name="T7" fmla="*/ 6145010 h 385"/>
              <a:gd name="T8" fmla="*/ 1586872 w 401"/>
              <a:gd name="T9" fmla="*/ 9682991 h 385"/>
              <a:gd name="T10" fmla="*/ 668156 w 401"/>
              <a:gd name="T11" fmla="*/ 12382780 h 385"/>
              <a:gd name="T12" fmla="*/ 250559 w 401"/>
              <a:gd name="T13" fmla="*/ 15082875 h 385"/>
              <a:gd name="T14" fmla="*/ 0 w 401"/>
              <a:gd name="T15" fmla="*/ 17876033 h 385"/>
              <a:gd name="T16" fmla="*/ 250559 w 401"/>
              <a:gd name="T17" fmla="*/ 20855321 h 385"/>
              <a:gd name="T18" fmla="*/ 250559 w 401"/>
              <a:gd name="T19" fmla="*/ 22531095 h 385"/>
              <a:gd name="T20" fmla="*/ 334078 w 401"/>
              <a:gd name="T21" fmla="*/ 24393302 h 385"/>
              <a:gd name="T22" fmla="*/ 2672626 w 401"/>
              <a:gd name="T23" fmla="*/ 28024348 h 385"/>
              <a:gd name="T24" fmla="*/ 5178213 w 401"/>
              <a:gd name="T25" fmla="*/ 31469264 h 385"/>
              <a:gd name="T26" fmla="*/ 7015643 w 401"/>
              <a:gd name="T27" fmla="*/ 33610665 h 385"/>
              <a:gd name="T28" fmla="*/ 9186862 w 401"/>
              <a:gd name="T29" fmla="*/ 35565938 h 385"/>
              <a:gd name="T30" fmla="*/ 12444125 w 401"/>
              <a:gd name="T31" fmla="*/ 35659002 h 385"/>
              <a:gd name="T32" fmla="*/ 14030997 w 401"/>
              <a:gd name="T33" fmla="*/ 35659002 h 385"/>
              <a:gd name="T34" fmla="*/ 15784908 w 401"/>
              <a:gd name="T35" fmla="*/ 35845131 h 385"/>
              <a:gd name="T36" fmla="*/ 22382953 w 401"/>
              <a:gd name="T37" fmla="*/ 35565938 h 385"/>
              <a:gd name="T38" fmla="*/ 23134629 w 401"/>
              <a:gd name="T39" fmla="*/ 35379503 h 385"/>
              <a:gd name="T40" fmla="*/ 23552227 w 401"/>
              <a:gd name="T41" fmla="*/ 35193374 h 385"/>
              <a:gd name="T42" fmla="*/ 23719266 w 401"/>
              <a:gd name="T43" fmla="*/ 35100309 h 385"/>
              <a:gd name="T44" fmla="*/ 23969824 w 401"/>
              <a:gd name="T45" fmla="*/ 35100309 h 385"/>
              <a:gd name="T46" fmla="*/ 25723446 w 401"/>
              <a:gd name="T47" fmla="*/ 34262423 h 385"/>
              <a:gd name="T48" fmla="*/ 26809200 w 401"/>
              <a:gd name="T49" fmla="*/ 33051973 h 385"/>
              <a:gd name="T50" fmla="*/ 27310318 w 401"/>
              <a:gd name="T51" fmla="*/ 32400215 h 385"/>
              <a:gd name="T52" fmla="*/ 27894955 w 401"/>
              <a:gd name="T53" fmla="*/ 31934892 h 385"/>
              <a:gd name="T54" fmla="*/ 28813670 w 401"/>
              <a:gd name="T55" fmla="*/ 30538313 h 385"/>
              <a:gd name="T56" fmla="*/ 29732385 w 401"/>
              <a:gd name="T57" fmla="*/ 29234798 h 385"/>
              <a:gd name="T58" fmla="*/ 30400541 w 401"/>
              <a:gd name="T59" fmla="*/ 27745154 h 385"/>
              <a:gd name="T60" fmla="*/ 31068698 w 401"/>
              <a:gd name="T61" fmla="*/ 26348575 h 385"/>
              <a:gd name="T62" fmla="*/ 31319256 w 401"/>
              <a:gd name="T63" fmla="*/ 25417318 h 385"/>
              <a:gd name="T64" fmla="*/ 31402776 w 401"/>
              <a:gd name="T65" fmla="*/ 25045060 h 385"/>
              <a:gd name="T66" fmla="*/ 31569815 w 401"/>
              <a:gd name="T67" fmla="*/ 24765866 h 385"/>
              <a:gd name="T68" fmla="*/ 31736854 w 401"/>
              <a:gd name="T69" fmla="*/ 23834610 h 385"/>
              <a:gd name="T70" fmla="*/ 31820374 w 401"/>
              <a:gd name="T71" fmla="*/ 23462351 h 385"/>
              <a:gd name="T72" fmla="*/ 32070933 w 401"/>
              <a:gd name="T73" fmla="*/ 23182852 h 385"/>
              <a:gd name="T74" fmla="*/ 32822609 w 401"/>
              <a:gd name="T75" fmla="*/ 19458742 h 385"/>
              <a:gd name="T76" fmla="*/ 33490765 w 401"/>
              <a:gd name="T77" fmla="*/ 15827697 h 385"/>
              <a:gd name="T78" fmla="*/ 30985178 w 401"/>
              <a:gd name="T79" fmla="*/ 10427813 h 385"/>
              <a:gd name="T80" fmla="*/ 29648865 w 401"/>
              <a:gd name="T81" fmla="*/ 7913848 h 385"/>
              <a:gd name="T82" fmla="*/ 28229033 w 401"/>
              <a:gd name="T83" fmla="*/ 5400188 h 385"/>
              <a:gd name="T84" fmla="*/ 27393837 w 401"/>
              <a:gd name="T85" fmla="*/ 4096674 h 385"/>
              <a:gd name="T86" fmla="*/ 26558642 w 401"/>
              <a:gd name="T87" fmla="*/ 3072353 h 385"/>
              <a:gd name="T88" fmla="*/ 24554461 w 401"/>
              <a:gd name="T89" fmla="*/ 1117386 h 385"/>
              <a:gd name="T90" fmla="*/ 11358371 w 401"/>
              <a:gd name="T91" fmla="*/ 0 h 385"/>
              <a:gd name="T92" fmla="*/ 11274851 w 401"/>
              <a:gd name="T93" fmla="*/ 465628 h 385"/>
              <a:gd name="T94" fmla="*/ 11191332 w 401"/>
              <a:gd name="T95" fmla="*/ 465628 h 385"/>
              <a:gd name="T96" fmla="*/ 11191332 w 401"/>
              <a:gd name="T97" fmla="*/ 558693 h 385"/>
              <a:gd name="T98" fmla="*/ 11191332 w 401"/>
              <a:gd name="T99" fmla="*/ 744822 h 38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01"/>
              <a:gd name="T151" fmla="*/ 0 h 385"/>
              <a:gd name="T152" fmla="*/ 401 w 401"/>
              <a:gd name="T153" fmla="*/ 385 h 38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01" h="385">
                <a:moveTo>
                  <a:pt x="134" y="8"/>
                </a:moveTo>
                <a:lnTo>
                  <a:pt x="109" y="18"/>
                </a:lnTo>
                <a:lnTo>
                  <a:pt x="84" y="26"/>
                </a:lnTo>
                <a:lnTo>
                  <a:pt x="46" y="66"/>
                </a:lnTo>
                <a:lnTo>
                  <a:pt x="19" y="104"/>
                </a:lnTo>
                <a:lnTo>
                  <a:pt x="8" y="133"/>
                </a:lnTo>
                <a:lnTo>
                  <a:pt x="3" y="162"/>
                </a:lnTo>
                <a:lnTo>
                  <a:pt x="0" y="192"/>
                </a:lnTo>
                <a:lnTo>
                  <a:pt x="3" y="224"/>
                </a:lnTo>
                <a:lnTo>
                  <a:pt x="3" y="242"/>
                </a:lnTo>
                <a:lnTo>
                  <a:pt x="4" y="262"/>
                </a:lnTo>
                <a:lnTo>
                  <a:pt x="32" y="301"/>
                </a:lnTo>
                <a:lnTo>
                  <a:pt x="62" y="338"/>
                </a:lnTo>
                <a:lnTo>
                  <a:pt x="84" y="361"/>
                </a:lnTo>
                <a:lnTo>
                  <a:pt x="110" y="382"/>
                </a:lnTo>
                <a:lnTo>
                  <a:pt x="149" y="383"/>
                </a:lnTo>
                <a:lnTo>
                  <a:pt x="168" y="383"/>
                </a:lnTo>
                <a:lnTo>
                  <a:pt x="189" y="385"/>
                </a:lnTo>
                <a:lnTo>
                  <a:pt x="268" y="382"/>
                </a:lnTo>
                <a:lnTo>
                  <a:pt x="277" y="380"/>
                </a:lnTo>
                <a:lnTo>
                  <a:pt x="282" y="378"/>
                </a:lnTo>
                <a:lnTo>
                  <a:pt x="284" y="377"/>
                </a:lnTo>
                <a:lnTo>
                  <a:pt x="287" y="377"/>
                </a:lnTo>
                <a:lnTo>
                  <a:pt x="308" y="368"/>
                </a:lnTo>
                <a:lnTo>
                  <a:pt x="321" y="355"/>
                </a:lnTo>
                <a:lnTo>
                  <a:pt x="327" y="348"/>
                </a:lnTo>
                <a:lnTo>
                  <a:pt x="334" y="343"/>
                </a:lnTo>
                <a:lnTo>
                  <a:pt x="345" y="328"/>
                </a:lnTo>
                <a:lnTo>
                  <a:pt x="356" y="314"/>
                </a:lnTo>
                <a:lnTo>
                  <a:pt x="364" y="298"/>
                </a:lnTo>
                <a:lnTo>
                  <a:pt x="372" y="283"/>
                </a:lnTo>
                <a:lnTo>
                  <a:pt x="375" y="273"/>
                </a:lnTo>
                <a:lnTo>
                  <a:pt x="376" y="269"/>
                </a:lnTo>
                <a:lnTo>
                  <a:pt x="378" y="266"/>
                </a:lnTo>
                <a:lnTo>
                  <a:pt x="380" y="256"/>
                </a:lnTo>
                <a:lnTo>
                  <a:pt x="381" y="252"/>
                </a:lnTo>
                <a:lnTo>
                  <a:pt x="384" y="249"/>
                </a:lnTo>
                <a:lnTo>
                  <a:pt x="393" y="209"/>
                </a:lnTo>
                <a:lnTo>
                  <a:pt x="401" y="170"/>
                </a:lnTo>
                <a:lnTo>
                  <a:pt x="371" y="112"/>
                </a:lnTo>
                <a:lnTo>
                  <a:pt x="355" y="85"/>
                </a:lnTo>
                <a:lnTo>
                  <a:pt x="338" y="58"/>
                </a:lnTo>
                <a:lnTo>
                  <a:pt x="328" y="44"/>
                </a:lnTo>
                <a:lnTo>
                  <a:pt x="318" y="33"/>
                </a:lnTo>
                <a:lnTo>
                  <a:pt x="294" y="12"/>
                </a:lnTo>
                <a:lnTo>
                  <a:pt x="136" y="0"/>
                </a:lnTo>
                <a:lnTo>
                  <a:pt x="135" y="5"/>
                </a:lnTo>
                <a:lnTo>
                  <a:pt x="134" y="5"/>
                </a:lnTo>
                <a:lnTo>
                  <a:pt x="134" y="6"/>
                </a:lnTo>
                <a:lnTo>
                  <a:pt x="134" y="8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778" name="Freeform 14"/>
          <p:cNvSpPr/>
          <p:nvPr/>
        </p:nvSpPr>
        <p:spPr bwMode="auto">
          <a:xfrm>
            <a:off x="6265863" y="2403475"/>
            <a:ext cx="115887" cy="115888"/>
          </a:xfrm>
          <a:custGeom>
            <a:avLst/>
            <a:gdLst>
              <a:gd name="T0" fmla="*/ 28229033 w 401"/>
              <a:gd name="T1" fmla="*/ 5464844 h 384"/>
              <a:gd name="T2" fmla="*/ 27393837 w 401"/>
              <a:gd name="T3" fmla="*/ 4280613 h 384"/>
              <a:gd name="T4" fmla="*/ 26558642 w 401"/>
              <a:gd name="T5" fmla="*/ 3187825 h 384"/>
              <a:gd name="T6" fmla="*/ 24554461 w 401"/>
              <a:gd name="T7" fmla="*/ 1275070 h 384"/>
              <a:gd name="T8" fmla="*/ 17956416 w 401"/>
              <a:gd name="T9" fmla="*/ 637686 h 384"/>
              <a:gd name="T10" fmla="*/ 11358371 w 401"/>
              <a:gd name="T11" fmla="*/ 0 h 384"/>
              <a:gd name="T12" fmla="*/ 11274851 w 401"/>
              <a:gd name="T13" fmla="*/ 182282 h 384"/>
              <a:gd name="T14" fmla="*/ 11274851 w 401"/>
              <a:gd name="T15" fmla="*/ 546545 h 384"/>
              <a:gd name="T16" fmla="*/ 11191332 w 401"/>
              <a:gd name="T17" fmla="*/ 546545 h 384"/>
              <a:gd name="T18" fmla="*/ 11191332 w 401"/>
              <a:gd name="T19" fmla="*/ 637686 h 384"/>
              <a:gd name="T20" fmla="*/ 11191332 w 401"/>
              <a:gd name="T21" fmla="*/ 728525 h 384"/>
              <a:gd name="T22" fmla="*/ 9103343 w 401"/>
              <a:gd name="T23" fmla="*/ 1639332 h 384"/>
              <a:gd name="T24" fmla="*/ 7015643 w 401"/>
              <a:gd name="T25" fmla="*/ 2368159 h 384"/>
              <a:gd name="T26" fmla="*/ 3841900 w 401"/>
              <a:gd name="T27" fmla="*/ 6193369 h 384"/>
              <a:gd name="T28" fmla="*/ 1586872 w 401"/>
              <a:gd name="T29" fmla="*/ 9745457 h 384"/>
              <a:gd name="T30" fmla="*/ 668156 w 401"/>
              <a:gd name="T31" fmla="*/ 12204455 h 384"/>
              <a:gd name="T32" fmla="*/ 250559 w 401"/>
              <a:gd name="T33" fmla="*/ 14845736 h 384"/>
              <a:gd name="T34" fmla="*/ 0 w 401"/>
              <a:gd name="T35" fmla="*/ 17578157 h 384"/>
              <a:gd name="T36" fmla="*/ 250559 w 401"/>
              <a:gd name="T37" fmla="*/ 20492560 h 384"/>
              <a:gd name="T38" fmla="*/ 334078 w 401"/>
              <a:gd name="T39" fmla="*/ 24044647 h 384"/>
              <a:gd name="T40" fmla="*/ 2672626 w 401"/>
              <a:gd name="T41" fmla="*/ 27505594 h 384"/>
              <a:gd name="T42" fmla="*/ 5178213 w 401"/>
              <a:gd name="T43" fmla="*/ 30784561 h 384"/>
              <a:gd name="T44" fmla="*/ 7015643 w 401"/>
              <a:gd name="T45" fmla="*/ 32879297 h 384"/>
              <a:gd name="T46" fmla="*/ 9186862 w 401"/>
              <a:gd name="T47" fmla="*/ 34791751 h 384"/>
              <a:gd name="T48" fmla="*/ 12444125 w 401"/>
              <a:gd name="T49" fmla="*/ 34882892 h 384"/>
              <a:gd name="T50" fmla="*/ 14030997 w 401"/>
              <a:gd name="T51" fmla="*/ 34882892 h 384"/>
              <a:gd name="T52" fmla="*/ 15784908 w 401"/>
              <a:gd name="T53" fmla="*/ 34974033 h 384"/>
              <a:gd name="T54" fmla="*/ 22382953 w 401"/>
              <a:gd name="T55" fmla="*/ 34974033 h 384"/>
              <a:gd name="T56" fmla="*/ 23134629 w 401"/>
              <a:gd name="T57" fmla="*/ 34791751 h 384"/>
              <a:gd name="T58" fmla="*/ 23552227 w 401"/>
              <a:gd name="T59" fmla="*/ 34609770 h 384"/>
              <a:gd name="T60" fmla="*/ 23719266 w 401"/>
              <a:gd name="T61" fmla="*/ 34518629 h 384"/>
              <a:gd name="T62" fmla="*/ 23969824 w 401"/>
              <a:gd name="T63" fmla="*/ 34518629 h 384"/>
              <a:gd name="T64" fmla="*/ 25723446 w 401"/>
              <a:gd name="T65" fmla="*/ 33698963 h 384"/>
              <a:gd name="T66" fmla="*/ 26809200 w 401"/>
              <a:gd name="T67" fmla="*/ 32515034 h 384"/>
              <a:gd name="T68" fmla="*/ 27310318 w 401"/>
              <a:gd name="T69" fmla="*/ 31877348 h 384"/>
              <a:gd name="T70" fmla="*/ 27894955 w 401"/>
              <a:gd name="T71" fmla="*/ 31421945 h 384"/>
              <a:gd name="T72" fmla="*/ 28813670 w 401"/>
              <a:gd name="T73" fmla="*/ 30055734 h 384"/>
              <a:gd name="T74" fmla="*/ 29732385 w 401"/>
              <a:gd name="T75" fmla="*/ 28780664 h 384"/>
              <a:gd name="T76" fmla="*/ 30400541 w 401"/>
              <a:gd name="T77" fmla="*/ 27414453 h 384"/>
              <a:gd name="T78" fmla="*/ 31068698 w 401"/>
              <a:gd name="T79" fmla="*/ 25957403 h 384"/>
              <a:gd name="T80" fmla="*/ 31319256 w 401"/>
              <a:gd name="T81" fmla="*/ 25137737 h 384"/>
              <a:gd name="T82" fmla="*/ 31402776 w 401"/>
              <a:gd name="T83" fmla="*/ 24682333 h 384"/>
              <a:gd name="T84" fmla="*/ 31569815 w 401"/>
              <a:gd name="T85" fmla="*/ 24408910 h 384"/>
              <a:gd name="T86" fmla="*/ 31736854 w 401"/>
              <a:gd name="T87" fmla="*/ 23589244 h 384"/>
              <a:gd name="T88" fmla="*/ 31820374 w 401"/>
              <a:gd name="T89" fmla="*/ 23133840 h 384"/>
              <a:gd name="T90" fmla="*/ 32070933 w 401"/>
              <a:gd name="T91" fmla="*/ 22860719 h 384"/>
              <a:gd name="T92" fmla="*/ 32822609 w 401"/>
              <a:gd name="T93" fmla="*/ 19217490 h 384"/>
              <a:gd name="T94" fmla="*/ 33490765 w 401"/>
              <a:gd name="T95" fmla="*/ 15665402 h 384"/>
              <a:gd name="T96" fmla="*/ 32237972 w 401"/>
              <a:gd name="T97" fmla="*/ 12932980 h 384"/>
              <a:gd name="T98" fmla="*/ 30985178 w 401"/>
              <a:gd name="T99" fmla="*/ 10291699 h 384"/>
              <a:gd name="T100" fmla="*/ 29648865 w 401"/>
              <a:gd name="T101" fmla="*/ 7832701 h 384"/>
              <a:gd name="T102" fmla="*/ 28229033 w 401"/>
              <a:gd name="T103" fmla="*/ 5464844 h 38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01"/>
              <a:gd name="T157" fmla="*/ 0 h 384"/>
              <a:gd name="T158" fmla="*/ 401 w 401"/>
              <a:gd name="T159" fmla="*/ 384 h 38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01" h="384">
                <a:moveTo>
                  <a:pt x="338" y="60"/>
                </a:moveTo>
                <a:lnTo>
                  <a:pt x="328" y="47"/>
                </a:lnTo>
                <a:lnTo>
                  <a:pt x="318" y="35"/>
                </a:lnTo>
                <a:lnTo>
                  <a:pt x="294" y="14"/>
                </a:lnTo>
                <a:lnTo>
                  <a:pt x="215" y="7"/>
                </a:lnTo>
                <a:lnTo>
                  <a:pt x="136" y="0"/>
                </a:lnTo>
                <a:lnTo>
                  <a:pt x="135" y="2"/>
                </a:lnTo>
                <a:lnTo>
                  <a:pt x="135" y="6"/>
                </a:lnTo>
                <a:lnTo>
                  <a:pt x="134" y="6"/>
                </a:lnTo>
                <a:lnTo>
                  <a:pt x="134" y="7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6" y="68"/>
                </a:lnTo>
                <a:lnTo>
                  <a:pt x="19" y="107"/>
                </a:lnTo>
                <a:lnTo>
                  <a:pt x="8" y="134"/>
                </a:lnTo>
                <a:lnTo>
                  <a:pt x="3" y="163"/>
                </a:lnTo>
                <a:lnTo>
                  <a:pt x="0" y="193"/>
                </a:lnTo>
                <a:lnTo>
                  <a:pt x="3" y="225"/>
                </a:lnTo>
                <a:lnTo>
                  <a:pt x="4" y="264"/>
                </a:lnTo>
                <a:lnTo>
                  <a:pt x="32" y="302"/>
                </a:lnTo>
                <a:lnTo>
                  <a:pt x="62" y="338"/>
                </a:lnTo>
                <a:lnTo>
                  <a:pt x="84" y="361"/>
                </a:lnTo>
                <a:lnTo>
                  <a:pt x="110" y="382"/>
                </a:lnTo>
                <a:lnTo>
                  <a:pt x="149" y="383"/>
                </a:lnTo>
                <a:lnTo>
                  <a:pt x="168" y="383"/>
                </a:lnTo>
                <a:lnTo>
                  <a:pt x="189" y="384"/>
                </a:lnTo>
                <a:lnTo>
                  <a:pt x="268" y="384"/>
                </a:lnTo>
                <a:lnTo>
                  <a:pt x="277" y="382"/>
                </a:lnTo>
                <a:lnTo>
                  <a:pt x="282" y="380"/>
                </a:lnTo>
                <a:lnTo>
                  <a:pt x="284" y="379"/>
                </a:lnTo>
                <a:lnTo>
                  <a:pt x="287" y="379"/>
                </a:lnTo>
                <a:lnTo>
                  <a:pt x="308" y="370"/>
                </a:lnTo>
                <a:lnTo>
                  <a:pt x="321" y="357"/>
                </a:lnTo>
                <a:lnTo>
                  <a:pt x="327" y="350"/>
                </a:lnTo>
                <a:lnTo>
                  <a:pt x="334" y="345"/>
                </a:lnTo>
                <a:lnTo>
                  <a:pt x="345" y="330"/>
                </a:lnTo>
                <a:lnTo>
                  <a:pt x="356" y="316"/>
                </a:lnTo>
                <a:lnTo>
                  <a:pt x="364" y="301"/>
                </a:lnTo>
                <a:lnTo>
                  <a:pt x="372" y="285"/>
                </a:lnTo>
                <a:lnTo>
                  <a:pt x="375" y="276"/>
                </a:lnTo>
                <a:lnTo>
                  <a:pt x="376" y="271"/>
                </a:lnTo>
                <a:lnTo>
                  <a:pt x="378" y="268"/>
                </a:lnTo>
                <a:lnTo>
                  <a:pt x="380" y="259"/>
                </a:lnTo>
                <a:lnTo>
                  <a:pt x="381" y="254"/>
                </a:lnTo>
                <a:lnTo>
                  <a:pt x="384" y="251"/>
                </a:lnTo>
                <a:lnTo>
                  <a:pt x="393" y="211"/>
                </a:lnTo>
                <a:lnTo>
                  <a:pt x="401" y="172"/>
                </a:lnTo>
                <a:lnTo>
                  <a:pt x="386" y="142"/>
                </a:lnTo>
                <a:lnTo>
                  <a:pt x="371" y="113"/>
                </a:lnTo>
                <a:lnTo>
                  <a:pt x="355" y="86"/>
                </a:lnTo>
                <a:lnTo>
                  <a:pt x="338" y="6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779" name="Freeform 15"/>
          <p:cNvSpPr/>
          <p:nvPr/>
        </p:nvSpPr>
        <p:spPr bwMode="auto">
          <a:xfrm>
            <a:off x="6251575" y="2817813"/>
            <a:ext cx="114300" cy="117475"/>
          </a:xfrm>
          <a:custGeom>
            <a:avLst/>
            <a:gdLst>
              <a:gd name="T0" fmla="*/ 11216621 w 398"/>
              <a:gd name="T1" fmla="*/ 0 h 385"/>
              <a:gd name="T2" fmla="*/ 11134198 w 398"/>
              <a:gd name="T3" fmla="*/ 186129 h 385"/>
              <a:gd name="T4" fmla="*/ 11134198 w 398"/>
              <a:gd name="T5" fmla="*/ 465628 h 385"/>
              <a:gd name="T6" fmla="*/ 11051776 w 398"/>
              <a:gd name="T7" fmla="*/ 465628 h 385"/>
              <a:gd name="T8" fmla="*/ 11051776 w 398"/>
              <a:gd name="T9" fmla="*/ 558693 h 385"/>
              <a:gd name="T10" fmla="*/ 11051776 w 398"/>
              <a:gd name="T11" fmla="*/ 744822 h 385"/>
              <a:gd name="T12" fmla="*/ 8989781 w 398"/>
              <a:gd name="T13" fmla="*/ 1675773 h 385"/>
              <a:gd name="T14" fmla="*/ 6928073 w 398"/>
              <a:gd name="T15" fmla="*/ 2420595 h 385"/>
              <a:gd name="T16" fmla="*/ 3876436 w 398"/>
              <a:gd name="T17" fmla="*/ 6331140 h 385"/>
              <a:gd name="T18" fmla="*/ 2556816 w 398"/>
              <a:gd name="T19" fmla="*/ 8006913 h 385"/>
              <a:gd name="T20" fmla="*/ 1484464 w 398"/>
              <a:gd name="T21" fmla="*/ 9962185 h 385"/>
              <a:gd name="T22" fmla="*/ 659666 w 398"/>
              <a:gd name="T23" fmla="*/ 12475845 h 385"/>
              <a:gd name="T24" fmla="*/ 247554 w 398"/>
              <a:gd name="T25" fmla="*/ 15175939 h 385"/>
              <a:gd name="T26" fmla="*/ 0 w 398"/>
              <a:gd name="T27" fmla="*/ 17969098 h 385"/>
              <a:gd name="T28" fmla="*/ 247554 w 398"/>
              <a:gd name="T29" fmla="*/ 20948386 h 385"/>
              <a:gd name="T30" fmla="*/ 329977 w 398"/>
              <a:gd name="T31" fmla="*/ 24579432 h 385"/>
              <a:gd name="T32" fmla="*/ 1319619 w 398"/>
              <a:gd name="T33" fmla="*/ 26255510 h 385"/>
              <a:gd name="T34" fmla="*/ 2556816 w 398"/>
              <a:gd name="T35" fmla="*/ 28117412 h 385"/>
              <a:gd name="T36" fmla="*/ 5196055 w 398"/>
              <a:gd name="T37" fmla="*/ 31469264 h 385"/>
              <a:gd name="T38" fmla="*/ 6928073 w 398"/>
              <a:gd name="T39" fmla="*/ 33610665 h 385"/>
              <a:gd name="T40" fmla="*/ 9072204 w 398"/>
              <a:gd name="T41" fmla="*/ 35565938 h 385"/>
              <a:gd name="T42" fmla="*/ 15423033 w 398"/>
              <a:gd name="T43" fmla="*/ 35845131 h 385"/>
              <a:gd name="T44" fmla="*/ 22021130 w 398"/>
              <a:gd name="T45" fmla="*/ 35565938 h 385"/>
              <a:gd name="T46" fmla="*/ 22763218 w 398"/>
              <a:gd name="T47" fmla="*/ 35472568 h 385"/>
              <a:gd name="T48" fmla="*/ 23670439 w 398"/>
              <a:gd name="T49" fmla="*/ 35286439 h 385"/>
              <a:gd name="T50" fmla="*/ 24412814 w 398"/>
              <a:gd name="T51" fmla="*/ 34821116 h 385"/>
              <a:gd name="T52" fmla="*/ 24825213 w 398"/>
              <a:gd name="T53" fmla="*/ 34541617 h 385"/>
              <a:gd name="T54" fmla="*/ 25237612 w 398"/>
              <a:gd name="T55" fmla="*/ 34355487 h 385"/>
              <a:gd name="T56" fmla="*/ 26392100 w 398"/>
              <a:gd name="T57" fmla="*/ 33051973 h 385"/>
              <a:gd name="T58" fmla="*/ 27546874 w 398"/>
              <a:gd name="T59" fmla="*/ 31934892 h 385"/>
              <a:gd name="T60" fmla="*/ 28454095 w 398"/>
              <a:gd name="T61" fmla="*/ 30631377 h 385"/>
              <a:gd name="T62" fmla="*/ 29361315 w 398"/>
              <a:gd name="T63" fmla="*/ 29327863 h 385"/>
              <a:gd name="T64" fmla="*/ 30103691 w 398"/>
              <a:gd name="T65" fmla="*/ 27931283 h 385"/>
              <a:gd name="T66" fmla="*/ 30763357 w 398"/>
              <a:gd name="T67" fmla="*/ 26441639 h 385"/>
              <a:gd name="T68" fmla="*/ 31010911 w 398"/>
              <a:gd name="T69" fmla="*/ 25603753 h 385"/>
              <a:gd name="T70" fmla="*/ 31093333 w 398"/>
              <a:gd name="T71" fmla="*/ 25138124 h 385"/>
              <a:gd name="T72" fmla="*/ 31258178 w 398"/>
              <a:gd name="T73" fmla="*/ 24858931 h 385"/>
              <a:gd name="T74" fmla="*/ 31753287 w 398"/>
              <a:gd name="T75" fmla="*/ 23369286 h 385"/>
              <a:gd name="T76" fmla="*/ 32825352 w 398"/>
              <a:gd name="T77" fmla="*/ 15827697 h 385"/>
              <a:gd name="T78" fmla="*/ 30516090 w 398"/>
              <a:gd name="T79" fmla="*/ 10427813 h 385"/>
              <a:gd name="T80" fmla="*/ 27876851 w 398"/>
              <a:gd name="T81" fmla="*/ 5400188 h 385"/>
              <a:gd name="T82" fmla="*/ 27052053 w 398"/>
              <a:gd name="T83" fmla="*/ 4096674 h 385"/>
              <a:gd name="T84" fmla="*/ 26227255 w 398"/>
              <a:gd name="T85" fmla="*/ 3072353 h 385"/>
              <a:gd name="T86" fmla="*/ 25155190 w 398"/>
              <a:gd name="T87" fmla="*/ 2141401 h 385"/>
              <a:gd name="T88" fmla="*/ 24247970 w 398"/>
              <a:gd name="T89" fmla="*/ 1396579 h 385"/>
              <a:gd name="T90" fmla="*/ 11216621 w 398"/>
              <a:gd name="T91" fmla="*/ 0 h 38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98"/>
              <a:gd name="T139" fmla="*/ 0 h 385"/>
              <a:gd name="T140" fmla="*/ 398 w 398"/>
              <a:gd name="T141" fmla="*/ 385 h 385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98" h="385">
                <a:moveTo>
                  <a:pt x="136" y="0"/>
                </a:moveTo>
                <a:lnTo>
                  <a:pt x="135" y="2"/>
                </a:lnTo>
                <a:lnTo>
                  <a:pt x="135" y="5"/>
                </a:lnTo>
                <a:lnTo>
                  <a:pt x="134" y="5"/>
                </a:lnTo>
                <a:lnTo>
                  <a:pt x="134" y="6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7" y="68"/>
                </a:lnTo>
                <a:lnTo>
                  <a:pt x="31" y="86"/>
                </a:lnTo>
                <a:lnTo>
                  <a:pt x="18" y="107"/>
                </a:lnTo>
                <a:lnTo>
                  <a:pt x="8" y="134"/>
                </a:lnTo>
                <a:lnTo>
                  <a:pt x="3" y="163"/>
                </a:lnTo>
                <a:lnTo>
                  <a:pt x="0" y="193"/>
                </a:lnTo>
                <a:lnTo>
                  <a:pt x="3" y="225"/>
                </a:lnTo>
                <a:lnTo>
                  <a:pt x="4" y="264"/>
                </a:lnTo>
                <a:lnTo>
                  <a:pt x="16" y="282"/>
                </a:lnTo>
                <a:lnTo>
                  <a:pt x="31" y="302"/>
                </a:lnTo>
                <a:lnTo>
                  <a:pt x="63" y="338"/>
                </a:lnTo>
                <a:lnTo>
                  <a:pt x="84" y="361"/>
                </a:lnTo>
                <a:lnTo>
                  <a:pt x="110" y="382"/>
                </a:lnTo>
                <a:lnTo>
                  <a:pt x="187" y="385"/>
                </a:lnTo>
                <a:lnTo>
                  <a:pt x="267" y="382"/>
                </a:lnTo>
                <a:lnTo>
                  <a:pt x="276" y="381"/>
                </a:lnTo>
                <a:lnTo>
                  <a:pt x="287" y="379"/>
                </a:lnTo>
                <a:lnTo>
                  <a:pt x="296" y="374"/>
                </a:lnTo>
                <a:lnTo>
                  <a:pt x="301" y="371"/>
                </a:lnTo>
                <a:lnTo>
                  <a:pt x="306" y="369"/>
                </a:lnTo>
                <a:lnTo>
                  <a:pt x="320" y="355"/>
                </a:lnTo>
                <a:lnTo>
                  <a:pt x="334" y="343"/>
                </a:lnTo>
                <a:lnTo>
                  <a:pt x="345" y="329"/>
                </a:lnTo>
                <a:lnTo>
                  <a:pt x="356" y="315"/>
                </a:lnTo>
                <a:lnTo>
                  <a:pt x="365" y="300"/>
                </a:lnTo>
                <a:lnTo>
                  <a:pt x="373" y="284"/>
                </a:lnTo>
                <a:lnTo>
                  <a:pt x="376" y="275"/>
                </a:lnTo>
                <a:lnTo>
                  <a:pt x="377" y="270"/>
                </a:lnTo>
                <a:lnTo>
                  <a:pt x="379" y="267"/>
                </a:lnTo>
                <a:lnTo>
                  <a:pt x="385" y="251"/>
                </a:lnTo>
                <a:lnTo>
                  <a:pt x="398" y="170"/>
                </a:lnTo>
                <a:lnTo>
                  <a:pt x="370" y="112"/>
                </a:lnTo>
                <a:lnTo>
                  <a:pt x="338" y="58"/>
                </a:lnTo>
                <a:lnTo>
                  <a:pt x="328" y="44"/>
                </a:lnTo>
                <a:lnTo>
                  <a:pt x="318" y="33"/>
                </a:lnTo>
                <a:lnTo>
                  <a:pt x="305" y="23"/>
                </a:lnTo>
                <a:lnTo>
                  <a:pt x="294" y="15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780" name="Freeform 16"/>
          <p:cNvSpPr/>
          <p:nvPr/>
        </p:nvSpPr>
        <p:spPr bwMode="auto">
          <a:xfrm>
            <a:off x="6251575" y="3267075"/>
            <a:ext cx="114300" cy="115888"/>
          </a:xfrm>
          <a:custGeom>
            <a:avLst/>
            <a:gdLst>
              <a:gd name="T0" fmla="*/ 32825352 w 398"/>
              <a:gd name="T1" fmla="*/ 15493473 h 385"/>
              <a:gd name="T2" fmla="*/ 30516090 w 398"/>
              <a:gd name="T3" fmla="*/ 10238479 h 385"/>
              <a:gd name="T4" fmla="*/ 27876851 w 398"/>
              <a:gd name="T5" fmla="*/ 5254994 h 385"/>
              <a:gd name="T6" fmla="*/ 27052053 w 398"/>
              <a:gd name="T7" fmla="*/ 4077151 h 385"/>
              <a:gd name="T8" fmla="*/ 26227255 w 398"/>
              <a:gd name="T9" fmla="*/ 2989910 h 385"/>
              <a:gd name="T10" fmla="*/ 25155190 w 398"/>
              <a:gd name="T11" fmla="*/ 1993274 h 385"/>
              <a:gd name="T12" fmla="*/ 24247970 w 398"/>
              <a:gd name="T13" fmla="*/ 1177843 h 385"/>
              <a:gd name="T14" fmla="*/ 11216621 w 398"/>
              <a:gd name="T15" fmla="*/ 0 h 385"/>
              <a:gd name="T16" fmla="*/ 11134198 w 398"/>
              <a:gd name="T17" fmla="*/ 271810 h 385"/>
              <a:gd name="T18" fmla="*/ 11134198 w 398"/>
              <a:gd name="T19" fmla="*/ 453017 h 385"/>
              <a:gd name="T20" fmla="*/ 11051776 w 398"/>
              <a:gd name="T21" fmla="*/ 453017 h 385"/>
              <a:gd name="T22" fmla="*/ 11051776 w 398"/>
              <a:gd name="T23" fmla="*/ 543620 h 385"/>
              <a:gd name="T24" fmla="*/ 11051776 w 398"/>
              <a:gd name="T25" fmla="*/ 724827 h 385"/>
              <a:gd name="T26" fmla="*/ 8989781 w 398"/>
              <a:gd name="T27" fmla="*/ 1721464 h 385"/>
              <a:gd name="T28" fmla="*/ 6928073 w 398"/>
              <a:gd name="T29" fmla="*/ 2355687 h 385"/>
              <a:gd name="T30" fmla="*/ 3876436 w 398"/>
              <a:gd name="T31" fmla="*/ 6161328 h 385"/>
              <a:gd name="T32" fmla="*/ 2556816 w 398"/>
              <a:gd name="T33" fmla="*/ 7882792 h 385"/>
              <a:gd name="T34" fmla="*/ 1484464 w 398"/>
              <a:gd name="T35" fmla="*/ 9694859 h 385"/>
              <a:gd name="T36" fmla="*/ 659666 w 398"/>
              <a:gd name="T37" fmla="*/ 12141149 h 385"/>
              <a:gd name="T38" fmla="*/ 247554 w 398"/>
              <a:gd name="T39" fmla="*/ 14859250 h 385"/>
              <a:gd name="T40" fmla="*/ 0 w 398"/>
              <a:gd name="T41" fmla="*/ 17487048 h 385"/>
              <a:gd name="T42" fmla="*/ 247554 w 398"/>
              <a:gd name="T43" fmla="*/ 20386355 h 385"/>
              <a:gd name="T44" fmla="*/ 247554 w 398"/>
              <a:gd name="T45" fmla="*/ 22017215 h 385"/>
              <a:gd name="T46" fmla="*/ 247554 w 398"/>
              <a:gd name="T47" fmla="*/ 22832645 h 385"/>
              <a:gd name="T48" fmla="*/ 247554 w 398"/>
              <a:gd name="T49" fmla="*/ 23285662 h 385"/>
              <a:gd name="T50" fmla="*/ 247554 w 398"/>
              <a:gd name="T51" fmla="*/ 23466868 h 385"/>
              <a:gd name="T52" fmla="*/ 247554 w 398"/>
              <a:gd name="T53" fmla="*/ 23557472 h 385"/>
              <a:gd name="T54" fmla="*/ 329977 w 398"/>
              <a:gd name="T55" fmla="*/ 23738679 h 385"/>
              <a:gd name="T56" fmla="*/ 1319619 w 398"/>
              <a:gd name="T57" fmla="*/ 25550745 h 385"/>
              <a:gd name="T58" fmla="*/ 2556816 w 398"/>
              <a:gd name="T59" fmla="*/ 27272209 h 385"/>
              <a:gd name="T60" fmla="*/ 3794013 w 398"/>
              <a:gd name="T61" fmla="*/ 28903069 h 385"/>
              <a:gd name="T62" fmla="*/ 5196055 w 398"/>
              <a:gd name="T63" fmla="*/ 30624834 h 385"/>
              <a:gd name="T64" fmla="*/ 6928073 w 398"/>
              <a:gd name="T65" fmla="*/ 32708711 h 385"/>
              <a:gd name="T66" fmla="*/ 9072204 w 398"/>
              <a:gd name="T67" fmla="*/ 34701984 h 385"/>
              <a:gd name="T68" fmla="*/ 15423033 w 398"/>
              <a:gd name="T69" fmla="*/ 34883191 h 385"/>
              <a:gd name="T70" fmla="*/ 22021130 w 398"/>
              <a:gd name="T71" fmla="*/ 34701984 h 385"/>
              <a:gd name="T72" fmla="*/ 22763218 w 398"/>
              <a:gd name="T73" fmla="*/ 34520778 h 385"/>
              <a:gd name="T74" fmla="*/ 23670439 w 398"/>
              <a:gd name="T75" fmla="*/ 34339571 h 385"/>
              <a:gd name="T76" fmla="*/ 24412814 w 398"/>
              <a:gd name="T77" fmla="*/ 33977158 h 385"/>
              <a:gd name="T78" fmla="*/ 24825213 w 398"/>
              <a:gd name="T79" fmla="*/ 33614744 h 385"/>
              <a:gd name="T80" fmla="*/ 25237612 w 398"/>
              <a:gd name="T81" fmla="*/ 33433537 h 385"/>
              <a:gd name="T82" fmla="*/ 26392100 w 398"/>
              <a:gd name="T83" fmla="*/ 32165091 h 385"/>
              <a:gd name="T84" fmla="*/ 27546874 w 398"/>
              <a:gd name="T85" fmla="*/ 31077851 h 385"/>
              <a:gd name="T86" fmla="*/ 28454095 w 398"/>
              <a:gd name="T87" fmla="*/ 29809404 h 385"/>
              <a:gd name="T88" fmla="*/ 29361315 w 398"/>
              <a:gd name="T89" fmla="*/ 28631259 h 385"/>
              <a:gd name="T90" fmla="*/ 30103691 w 398"/>
              <a:gd name="T91" fmla="*/ 27181606 h 385"/>
              <a:gd name="T92" fmla="*/ 30763357 w 398"/>
              <a:gd name="T93" fmla="*/ 25731952 h 385"/>
              <a:gd name="T94" fmla="*/ 31010911 w 398"/>
              <a:gd name="T95" fmla="*/ 24916522 h 385"/>
              <a:gd name="T96" fmla="*/ 31093333 w 398"/>
              <a:gd name="T97" fmla="*/ 24463505 h 385"/>
              <a:gd name="T98" fmla="*/ 31258178 w 398"/>
              <a:gd name="T99" fmla="*/ 24191695 h 385"/>
              <a:gd name="T100" fmla="*/ 31753287 w 398"/>
              <a:gd name="T101" fmla="*/ 22742042 h 385"/>
              <a:gd name="T102" fmla="*/ 32825352 w 398"/>
              <a:gd name="T103" fmla="*/ 15493473 h 38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398"/>
              <a:gd name="T157" fmla="*/ 0 h 385"/>
              <a:gd name="T158" fmla="*/ 398 w 398"/>
              <a:gd name="T159" fmla="*/ 385 h 38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398" h="385">
                <a:moveTo>
                  <a:pt x="398" y="171"/>
                </a:moveTo>
                <a:lnTo>
                  <a:pt x="370" y="113"/>
                </a:lnTo>
                <a:lnTo>
                  <a:pt x="338" y="58"/>
                </a:lnTo>
                <a:lnTo>
                  <a:pt x="328" y="45"/>
                </a:lnTo>
                <a:lnTo>
                  <a:pt x="318" y="33"/>
                </a:lnTo>
                <a:lnTo>
                  <a:pt x="305" y="22"/>
                </a:lnTo>
                <a:lnTo>
                  <a:pt x="294" y="13"/>
                </a:lnTo>
                <a:lnTo>
                  <a:pt x="136" y="0"/>
                </a:lnTo>
                <a:lnTo>
                  <a:pt x="135" y="3"/>
                </a:lnTo>
                <a:lnTo>
                  <a:pt x="135" y="5"/>
                </a:lnTo>
                <a:lnTo>
                  <a:pt x="134" y="5"/>
                </a:lnTo>
                <a:lnTo>
                  <a:pt x="134" y="6"/>
                </a:lnTo>
                <a:lnTo>
                  <a:pt x="134" y="8"/>
                </a:lnTo>
                <a:lnTo>
                  <a:pt x="109" y="19"/>
                </a:lnTo>
                <a:lnTo>
                  <a:pt x="84" y="26"/>
                </a:lnTo>
                <a:lnTo>
                  <a:pt x="47" y="68"/>
                </a:lnTo>
                <a:lnTo>
                  <a:pt x="31" y="87"/>
                </a:lnTo>
                <a:lnTo>
                  <a:pt x="18" y="107"/>
                </a:lnTo>
                <a:lnTo>
                  <a:pt x="8" y="134"/>
                </a:lnTo>
                <a:lnTo>
                  <a:pt x="3" y="164"/>
                </a:lnTo>
                <a:lnTo>
                  <a:pt x="0" y="193"/>
                </a:lnTo>
                <a:lnTo>
                  <a:pt x="3" y="225"/>
                </a:lnTo>
                <a:lnTo>
                  <a:pt x="3" y="243"/>
                </a:lnTo>
                <a:lnTo>
                  <a:pt x="3" y="252"/>
                </a:lnTo>
                <a:lnTo>
                  <a:pt x="3" y="257"/>
                </a:lnTo>
                <a:lnTo>
                  <a:pt x="3" y="259"/>
                </a:lnTo>
                <a:lnTo>
                  <a:pt x="3" y="260"/>
                </a:lnTo>
                <a:lnTo>
                  <a:pt x="4" y="262"/>
                </a:lnTo>
                <a:lnTo>
                  <a:pt x="16" y="282"/>
                </a:lnTo>
                <a:lnTo>
                  <a:pt x="31" y="301"/>
                </a:lnTo>
                <a:lnTo>
                  <a:pt x="46" y="319"/>
                </a:lnTo>
                <a:lnTo>
                  <a:pt x="63" y="338"/>
                </a:lnTo>
                <a:lnTo>
                  <a:pt x="84" y="361"/>
                </a:lnTo>
                <a:lnTo>
                  <a:pt x="110" y="383"/>
                </a:lnTo>
                <a:lnTo>
                  <a:pt x="187" y="385"/>
                </a:lnTo>
                <a:lnTo>
                  <a:pt x="267" y="383"/>
                </a:lnTo>
                <a:lnTo>
                  <a:pt x="276" y="381"/>
                </a:lnTo>
                <a:lnTo>
                  <a:pt x="287" y="379"/>
                </a:lnTo>
                <a:lnTo>
                  <a:pt x="296" y="375"/>
                </a:lnTo>
                <a:lnTo>
                  <a:pt x="301" y="371"/>
                </a:lnTo>
                <a:lnTo>
                  <a:pt x="306" y="369"/>
                </a:lnTo>
                <a:lnTo>
                  <a:pt x="320" y="355"/>
                </a:lnTo>
                <a:lnTo>
                  <a:pt x="334" y="343"/>
                </a:lnTo>
                <a:lnTo>
                  <a:pt x="345" y="329"/>
                </a:lnTo>
                <a:lnTo>
                  <a:pt x="356" y="316"/>
                </a:lnTo>
                <a:lnTo>
                  <a:pt x="365" y="300"/>
                </a:lnTo>
                <a:lnTo>
                  <a:pt x="373" y="284"/>
                </a:lnTo>
                <a:lnTo>
                  <a:pt x="376" y="275"/>
                </a:lnTo>
                <a:lnTo>
                  <a:pt x="377" y="270"/>
                </a:lnTo>
                <a:lnTo>
                  <a:pt x="379" y="267"/>
                </a:lnTo>
                <a:lnTo>
                  <a:pt x="385" y="251"/>
                </a:lnTo>
                <a:lnTo>
                  <a:pt x="398" y="171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781" name="Freeform 17"/>
          <p:cNvSpPr/>
          <p:nvPr/>
        </p:nvSpPr>
        <p:spPr bwMode="auto">
          <a:xfrm>
            <a:off x="6235700" y="3714750"/>
            <a:ext cx="115888" cy="117475"/>
          </a:xfrm>
          <a:custGeom>
            <a:avLst/>
            <a:gdLst>
              <a:gd name="T0" fmla="*/ 28487192 w 398"/>
              <a:gd name="T1" fmla="*/ 5428324 h 384"/>
              <a:gd name="T2" fmla="*/ 27724311 w 398"/>
              <a:gd name="T3" fmla="*/ 4118049 h 384"/>
              <a:gd name="T4" fmla="*/ 26791675 w 398"/>
              <a:gd name="T5" fmla="*/ 3088614 h 384"/>
              <a:gd name="T6" fmla="*/ 25859039 w 398"/>
              <a:gd name="T7" fmla="*/ 1965259 h 384"/>
              <a:gd name="T8" fmla="*/ 24926402 w 398"/>
              <a:gd name="T9" fmla="*/ 1123049 h 384"/>
              <a:gd name="T10" fmla="*/ 11530565 w 398"/>
              <a:gd name="T11" fmla="*/ 0 h 384"/>
              <a:gd name="T12" fmla="*/ 11445833 w 398"/>
              <a:gd name="T13" fmla="*/ 374452 h 384"/>
              <a:gd name="T14" fmla="*/ 11276077 w 398"/>
              <a:gd name="T15" fmla="*/ 748597 h 384"/>
              <a:gd name="T16" fmla="*/ 10089244 w 398"/>
              <a:gd name="T17" fmla="*/ 1123049 h 384"/>
              <a:gd name="T18" fmla="*/ 9495828 w 398"/>
              <a:gd name="T19" fmla="*/ 1310275 h 384"/>
              <a:gd name="T20" fmla="*/ 9326072 w 398"/>
              <a:gd name="T21" fmla="*/ 1310275 h 384"/>
              <a:gd name="T22" fmla="*/ 9241340 w 398"/>
              <a:gd name="T23" fmla="*/ 1310275 h 384"/>
              <a:gd name="T24" fmla="*/ 9241340 w 398"/>
              <a:gd name="T25" fmla="*/ 1497500 h 384"/>
              <a:gd name="T26" fmla="*/ 9071876 w 398"/>
              <a:gd name="T27" fmla="*/ 1684726 h 384"/>
              <a:gd name="T28" fmla="*/ 6952115 w 398"/>
              <a:gd name="T29" fmla="*/ 2433323 h 384"/>
              <a:gd name="T30" fmla="*/ 3730545 w 398"/>
              <a:gd name="T31" fmla="*/ 6364147 h 384"/>
              <a:gd name="T32" fmla="*/ 1356588 w 398"/>
              <a:gd name="T33" fmla="*/ 9733293 h 384"/>
              <a:gd name="T34" fmla="*/ 593416 w 398"/>
              <a:gd name="T35" fmla="*/ 12353842 h 384"/>
              <a:gd name="T36" fmla="*/ 169464 w 398"/>
              <a:gd name="T37" fmla="*/ 15161617 h 384"/>
              <a:gd name="T38" fmla="*/ 0 w 398"/>
              <a:gd name="T39" fmla="*/ 17969392 h 384"/>
              <a:gd name="T40" fmla="*/ 169464 w 398"/>
              <a:gd name="T41" fmla="*/ 20964087 h 384"/>
              <a:gd name="T42" fmla="*/ 254488 w 398"/>
              <a:gd name="T43" fmla="*/ 22648813 h 384"/>
              <a:gd name="T44" fmla="*/ 254488 w 398"/>
              <a:gd name="T45" fmla="*/ 23491023 h 384"/>
              <a:gd name="T46" fmla="*/ 254488 w 398"/>
              <a:gd name="T47" fmla="*/ 23959087 h 384"/>
              <a:gd name="T48" fmla="*/ 254488 w 398"/>
              <a:gd name="T49" fmla="*/ 24146313 h 384"/>
              <a:gd name="T50" fmla="*/ 254488 w 398"/>
              <a:gd name="T51" fmla="*/ 24239620 h 384"/>
              <a:gd name="T52" fmla="*/ 423952 w 398"/>
              <a:gd name="T53" fmla="*/ 24520459 h 384"/>
              <a:gd name="T54" fmla="*/ 1441321 w 398"/>
              <a:gd name="T55" fmla="*/ 26298798 h 384"/>
              <a:gd name="T56" fmla="*/ 2713177 w 398"/>
              <a:gd name="T57" fmla="*/ 28076831 h 384"/>
              <a:gd name="T58" fmla="*/ 5256598 w 398"/>
              <a:gd name="T59" fmla="*/ 31633203 h 384"/>
              <a:gd name="T60" fmla="*/ 7037139 w 398"/>
              <a:gd name="T61" fmla="*/ 33692381 h 384"/>
              <a:gd name="T62" fmla="*/ 7969775 w 398"/>
              <a:gd name="T63" fmla="*/ 34721817 h 384"/>
              <a:gd name="T64" fmla="*/ 9156608 w 398"/>
              <a:gd name="T65" fmla="*/ 35751252 h 384"/>
              <a:gd name="T66" fmla="*/ 15854527 w 398"/>
              <a:gd name="T67" fmla="*/ 35938478 h 384"/>
              <a:gd name="T68" fmla="*/ 22637178 w 398"/>
              <a:gd name="T69" fmla="*/ 35751252 h 384"/>
              <a:gd name="T70" fmla="*/ 23400350 w 398"/>
              <a:gd name="T71" fmla="*/ 35657640 h 384"/>
              <a:gd name="T72" fmla="*/ 24247963 w 398"/>
              <a:gd name="T73" fmla="*/ 35376801 h 384"/>
              <a:gd name="T74" fmla="*/ 25011135 w 398"/>
              <a:gd name="T75" fmla="*/ 35002655 h 384"/>
              <a:gd name="T76" fmla="*/ 25943771 w 398"/>
              <a:gd name="T77" fmla="*/ 34440978 h 384"/>
              <a:gd name="T78" fmla="*/ 27130604 w 398"/>
              <a:gd name="T79" fmla="*/ 33224316 h 384"/>
              <a:gd name="T80" fmla="*/ 27554556 w 398"/>
              <a:gd name="T81" fmla="*/ 32569332 h 384"/>
              <a:gd name="T82" fmla="*/ 28147972 w 398"/>
              <a:gd name="T83" fmla="*/ 32007655 h 384"/>
              <a:gd name="T84" fmla="*/ 29165632 w 398"/>
              <a:gd name="T85" fmla="*/ 30790993 h 384"/>
              <a:gd name="T86" fmla="*/ 30097977 w 398"/>
              <a:gd name="T87" fmla="*/ 29480718 h 384"/>
              <a:gd name="T88" fmla="*/ 30776417 w 398"/>
              <a:gd name="T89" fmla="*/ 27983218 h 384"/>
              <a:gd name="T90" fmla="*/ 31454566 w 398"/>
              <a:gd name="T91" fmla="*/ 26486024 h 384"/>
              <a:gd name="T92" fmla="*/ 31624321 w 398"/>
              <a:gd name="T93" fmla="*/ 25643508 h 384"/>
              <a:gd name="T94" fmla="*/ 31709053 w 398"/>
              <a:gd name="T95" fmla="*/ 25269362 h 384"/>
              <a:gd name="T96" fmla="*/ 31963250 w 398"/>
              <a:gd name="T97" fmla="*/ 24894910 h 384"/>
              <a:gd name="T98" fmla="*/ 32387202 w 398"/>
              <a:gd name="T99" fmla="*/ 23397410 h 384"/>
              <a:gd name="T100" fmla="*/ 33065642 w 398"/>
              <a:gd name="T101" fmla="*/ 19560199 h 384"/>
              <a:gd name="T102" fmla="*/ 33743790 w 398"/>
              <a:gd name="T103" fmla="*/ 15910214 h 384"/>
              <a:gd name="T104" fmla="*/ 31285101 w 398"/>
              <a:gd name="T105" fmla="*/ 10482196 h 384"/>
              <a:gd name="T106" fmla="*/ 29928513 w 398"/>
              <a:gd name="T107" fmla="*/ 7955260 h 384"/>
              <a:gd name="T108" fmla="*/ 28487192 w 398"/>
              <a:gd name="T109" fmla="*/ 5428324 h 38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398"/>
              <a:gd name="T166" fmla="*/ 0 h 384"/>
              <a:gd name="T167" fmla="*/ 398 w 398"/>
              <a:gd name="T168" fmla="*/ 384 h 38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398" h="384">
                <a:moveTo>
                  <a:pt x="336" y="58"/>
                </a:moveTo>
                <a:lnTo>
                  <a:pt x="327" y="44"/>
                </a:lnTo>
                <a:lnTo>
                  <a:pt x="316" y="33"/>
                </a:lnTo>
                <a:lnTo>
                  <a:pt x="305" y="21"/>
                </a:lnTo>
                <a:lnTo>
                  <a:pt x="294" y="12"/>
                </a:lnTo>
                <a:lnTo>
                  <a:pt x="136" y="0"/>
                </a:lnTo>
                <a:lnTo>
                  <a:pt x="135" y="4"/>
                </a:lnTo>
                <a:lnTo>
                  <a:pt x="133" y="8"/>
                </a:lnTo>
                <a:lnTo>
                  <a:pt x="119" y="12"/>
                </a:lnTo>
                <a:lnTo>
                  <a:pt x="112" y="14"/>
                </a:lnTo>
                <a:lnTo>
                  <a:pt x="110" y="14"/>
                </a:lnTo>
                <a:lnTo>
                  <a:pt x="109" y="14"/>
                </a:lnTo>
                <a:lnTo>
                  <a:pt x="109" y="16"/>
                </a:lnTo>
                <a:lnTo>
                  <a:pt x="107" y="18"/>
                </a:lnTo>
                <a:lnTo>
                  <a:pt x="82" y="26"/>
                </a:lnTo>
                <a:lnTo>
                  <a:pt x="44" y="68"/>
                </a:lnTo>
                <a:lnTo>
                  <a:pt x="16" y="104"/>
                </a:lnTo>
                <a:lnTo>
                  <a:pt x="7" y="132"/>
                </a:lnTo>
                <a:lnTo>
                  <a:pt x="2" y="162"/>
                </a:lnTo>
                <a:lnTo>
                  <a:pt x="0" y="192"/>
                </a:lnTo>
                <a:lnTo>
                  <a:pt x="2" y="224"/>
                </a:lnTo>
                <a:lnTo>
                  <a:pt x="3" y="242"/>
                </a:lnTo>
                <a:lnTo>
                  <a:pt x="3" y="251"/>
                </a:lnTo>
                <a:lnTo>
                  <a:pt x="3" y="256"/>
                </a:lnTo>
                <a:lnTo>
                  <a:pt x="3" y="258"/>
                </a:lnTo>
                <a:lnTo>
                  <a:pt x="3" y="259"/>
                </a:lnTo>
                <a:lnTo>
                  <a:pt x="5" y="262"/>
                </a:lnTo>
                <a:lnTo>
                  <a:pt x="17" y="281"/>
                </a:lnTo>
                <a:lnTo>
                  <a:pt x="32" y="300"/>
                </a:lnTo>
                <a:lnTo>
                  <a:pt x="62" y="338"/>
                </a:lnTo>
                <a:lnTo>
                  <a:pt x="83" y="360"/>
                </a:lnTo>
                <a:lnTo>
                  <a:pt x="94" y="371"/>
                </a:lnTo>
                <a:lnTo>
                  <a:pt x="108" y="382"/>
                </a:lnTo>
                <a:lnTo>
                  <a:pt x="187" y="384"/>
                </a:lnTo>
                <a:lnTo>
                  <a:pt x="267" y="382"/>
                </a:lnTo>
                <a:lnTo>
                  <a:pt x="276" y="381"/>
                </a:lnTo>
                <a:lnTo>
                  <a:pt x="286" y="378"/>
                </a:lnTo>
                <a:lnTo>
                  <a:pt x="295" y="374"/>
                </a:lnTo>
                <a:lnTo>
                  <a:pt x="306" y="368"/>
                </a:lnTo>
                <a:lnTo>
                  <a:pt x="320" y="355"/>
                </a:lnTo>
                <a:lnTo>
                  <a:pt x="325" y="348"/>
                </a:lnTo>
                <a:lnTo>
                  <a:pt x="332" y="342"/>
                </a:lnTo>
                <a:lnTo>
                  <a:pt x="344" y="329"/>
                </a:lnTo>
                <a:lnTo>
                  <a:pt x="355" y="315"/>
                </a:lnTo>
                <a:lnTo>
                  <a:pt x="363" y="299"/>
                </a:lnTo>
                <a:lnTo>
                  <a:pt x="371" y="283"/>
                </a:lnTo>
                <a:lnTo>
                  <a:pt x="373" y="274"/>
                </a:lnTo>
                <a:lnTo>
                  <a:pt x="374" y="270"/>
                </a:lnTo>
                <a:lnTo>
                  <a:pt x="377" y="266"/>
                </a:lnTo>
                <a:lnTo>
                  <a:pt x="382" y="250"/>
                </a:lnTo>
                <a:lnTo>
                  <a:pt x="390" y="209"/>
                </a:lnTo>
                <a:lnTo>
                  <a:pt x="398" y="170"/>
                </a:lnTo>
                <a:lnTo>
                  <a:pt x="369" y="112"/>
                </a:lnTo>
                <a:lnTo>
                  <a:pt x="353" y="85"/>
                </a:lnTo>
                <a:lnTo>
                  <a:pt x="336" y="58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782" name="Freeform 18"/>
          <p:cNvSpPr/>
          <p:nvPr/>
        </p:nvSpPr>
        <p:spPr bwMode="auto">
          <a:xfrm>
            <a:off x="6253163" y="4130675"/>
            <a:ext cx="128587" cy="134938"/>
          </a:xfrm>
          <a:custGeom>
            <a:avLst/>
            <a:gdLst>
              <a:gd name="T0" fmla="*/ 34446997 w 449"/>
              <a:gd name="T1" fmla="*/ 27028509 h 442"/>
              <a:gd name="T2" fmla="*/ 35431017 w 449"/>
              <a:gd name="T3" fmla="*/ 24232361 h 442"/>
              <a:gd name="T4" fmla="*/ 36169318 w 449"/>
              <a:gd name="T5" fmla="*/ 21529633 h 442"/>
              <a:gd name="T6" fmla="*/ 36579422 w 449"/>
              <a:gd name="T7" fmla="*/ 18733485 h 442"/>
              <a:gd name="T8" fmla="*/ 36825427 w 449"/>
              <a:gd name="T9" fmla="*/ 16030757 h 442"/>
              <a:gd name="T10" fmla="*/ 35595115 w 449"/>
              <a:gd name="T11" fmla="*/ 13141496 h 442"/>
              <a:gd name="T12" fmla="*/ 34364804 w 449"/>
              <a:gd name="T13" fmla="*/ 10531880 h 442"/>
              <a:gd name="T14" fmla="*/ 33052587 w 449"/>
              <a:gd name="T15" fmla="*/ 8015378 h 442"/>
              <a:gd name="T16" fmla="*/ 31658463 w 449"/>
              <a:gd name="T17" fmla="*/ 5685408 h 442"/>
              <a:gd name="T18" fmla="*/ 30838256 w 449"/>
              <a:gd name="T19" fmla="*/ 4380600 h 442"/>
              <a:gd name="T20" fmla="*/ 30018048 w 449"/>
              <a:gd name="T21" fmla="*/ 3355133 h 442"/>
              <a:gd name="T22" fmla="*/ 28049722 w 449"/>
              <a:gd name="T23" fmla="*/ 1304808 h 442"/>
              <a:gd name="T24" fmla="*/ 19437830 w 449"/>
              <a:gd name="T25" fmla="*/ 559291 h 442"/>
              <a:gd name="T26" fmla="*/ 10826224 w 449"/>
              <a:gd name="T27" fmla="*/ 0 h 442"/>
              <a:gd name="T28" fmla="*/ 8857897 w 449"/>
              <a:gd name="T29" fmla="*/ 932049 h 442"/>
              <a:gd name="T30" fmla="*/ 7135576 w 449"/>
              <a:gd name="T31" fmla="*/ 2050325 h 442"/>
              <a:gd name="T32" fmla="*/ 5577067 w 449"/>
              <a:gd name="T33" fmla="*/ 3541665 h 442"/>
              <a:gd name="T34" fmla="*/ 4264850 w 449"/>
              <a:gd name="T35" fmla="*/ 5312649 h 442"/>
              <a:gd name="T36" fmla="*/ 3034539 w 449"/>
              <a:gd name="T37" fmla="*/ 7362974 h 442"/>
              <a:gd name="T38" fmla="*/ 2214331 w 449"/>
              <a:gd name="T39" fmla="*/ 9599831 h 442"/>
              <a:gd name="T40" fmla="*/ 1722321 w 449"/>
              <a:gd name="T41" fmla="*/ 10718107 h 442"/>
              <a:gd name="T42" fmla="*/ 1476316 w 449"/>
              <a:gd name="T43" fmla="*/ 12116333 h 442"/>
              <a:gd name="T44" fmla="*/ 984306 w 449"/>
              <a:gd name="T45" fmla="*/ 14912175 h 442"/>
              <a:gd name="T46" fmla="*/ 164099 w 449"/>
              <a:gd name="T47" fmla="*/ 21995505 h 442"/>
              <a:gd name="T48" fmla="*/ 0 w 449"/>
              <a:gd name="T49" fmla="*/ 29451898 h 442"/>
              <a:gd name="T50" fmla="*/ 984306 w 449"/>
              <a:gd name="T51" fmla="*/ 31222577 h 442"/>
              <a:gd name="T52" fmla="*/ 2214331 w 449"/>
              <a:gd name="T53" fmla="*/ 32993562 h 442"/>
              <a:gd name="T54" fmla="*/ 3444642 w 449"/>
              <a:gd name="T55" fmla="*/ 34671128 h 442"/>
              <a:gd name="T56" fmla="*/ 4839052 w 449"/>
              <a:gd name="T57" fmla="*/ 36441808 h 442"/>
              <a:gd name="T58" fmla="*/ 6561374 w 449"/>
              <a:gd name="T59" fmla="*/ 38399020 h 442"/>
              <a:gd name="T60" fmla="*/ 8693799 w 449"/>
              <a:gd name="T61" fmla="*/ 40449650 h 442"/>
              <a:gd name="T62" fmla="*/ 15091073 w 449"/>
              <a:gd name="T63" fmla="*/ 40915522 h 442"/>
              <a:gd name="T64" fmla="*/ 21652447 w 449"/>
              <a:gd name="T65" fmla="*/ 41195167 h 442"/>
              <a:gd name="T66" fmla="*/ 22636467 w 449"/>
              <a:gd name="T67" fmla="*/ 40915522 h 442"/>
              <a:gd name="T68" fmla="*/ 23784872 w 449"/>
              <a:gd name="T69" fmla="*/ 40449650 h 442"/>
              <a:gd name="T70" fmla="*/ 24522887 w 449"/>
              <a:gd name="T71" fmla="*/ 39703827 h 442"/>
              <a:gd name="T72" fmla="*/ 25343094 w 449"/>
              <a:gd name="T73" fmla="*/ 39051424 h 442"/>
              <a:gd name="T74" fmla="*/ 26081396 w 449"/>
              <a:gd name="T75" fmla="*/ 38305906 h 442"/>
              <a:gd name="T76" fmla="*/ 26901317 w 449"/>
              <a:gd name="T77" fmla="*/ 37653503 h 442"/>
              <a:gd name="T78" fmla="*/ 28459826 w 449"/>
              <a:gd name="T79" fmla="*/ 36069050 h 442"/>
              <a:gd name="T80" fmla="*/ 29115934 w 449"/>
              <a:gd name="T81" fmla="*/ 35230114 h 442"/>
              <a:gd name="T82" fmla="*/ 29853949 w 449"/>
              <a:gd name="T83" fmla="*/ 34484597 h 442"/>
              <a:gd name="T84" fmla="*/ 30346246 w 449"/>
              <a:gd name="T85" fmla="*/ 33552547 h 442"/>
              <a:gd name="T86" fmla="*/ 31002354 w 449"/>
              <a:gd name="T87" fmla="*/ 32713917 h 442"/>
              <a:gd name="T88" fmla="*/ 31576270 w 449"/>
              <a:gd name="T89" fmla="*/ 31781868 h 442"/>
              <a:gd name="T90" fmla="*/ 32232379 w 449"/>
              <a:gd name="T91" fmla="*/ 30942932 h 442"/>
              <a:gd name="T92" fmla="*/ 33380784 w 449"/>
              <a:gd name="T93" fmla="*/ 28985720 h 442"/>
              <a:gd name="T94" fmla="*/ 34446997 w 449"/>
              <a:gd name="T95" fmla="*/ 27028509 h 44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49"/>
              <a:gd name="T145" fmla="*/ 0 h 442"/>
              <a:gd name="T146" fmla="*/ 449 w 449"/>
              <a:gd name="T147" fmla="*/ 442 h 442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49" h="442">
                <a:moveTo>
                  <a:pt x="420" y="290"/>
                </a:moveTo>
                <a:lnTo>
                  <a:pt x="432" y="260"/>
                </a:lnTo>
                <a:lnTo>
                  <a:pt x="441" y="231"/>
                </a:lnTo>
                <a:lnTo>
                  <a:pt x="446" y="201"/>
                </a:lnTo>
                <a:lnTo>
                  <a:pt x="449" y="172"/>
                </a:lnTo>
                <a:lnTo>
                  <a:pt x="434" y="141"/>
                </a:lnTo>
                <a:lnTo>
                  <a:pt x="419" y="113"/>
                </a:lnTo>
                <a:lnTo>
                  <a:pt x="403" y="86"/>
                </a:lnTo>
                <a:lnTo>
                  <a:pt x="386" y="61"/>
                </a:lnTo>
                <a:lnTo>
                  <a:pt x="376" y="47"/>
                </a:lnTo>
                <a:lnTo>
                  <a:pt x="366" y="36"/>
                </a:lnTo>
                <a:lnTo>
                  <a:pt x="342" y="14"/>
                </a:lnTo>
                <a:lnTo>
                  <a:pt x="237" y="6"/>
                </a:lnTo>
                <a:lnTo>
                  <a:pt x="132" y="0"/>
                </a:lnTo>
                <a:lnTo>
                  <a:pt x="108" y="10"/>
                </a:lnTo>
                <a:lnTo>
                  <a:pt x="87" y="22"/>
                </a:lnTo>
                <a:lnTo>
                  <a:pt x="68" y="38"/>
                </a:lnTo>
                <a:lnTo>
                  <a:pt x="52" y="57"/>
                </a:lnTo>
                <a:lnTo>
                  <a:pt x="37" y="79"/>
                </a:lnTo>
                <a:lnTo>
                  <a:pt x="27" y="103"/>
                </a:lnTo>
                <a:lnTo>
                  <a:pt x="21" y="115"/>
                </a:lnTo>
                <a:lnTo>
                  <a:pt x="18" y="130"/>
                </a:lnTo>
                <a:lnTo>
                  <a:pt x="12" y="160"/>
                </a:lnTo>
                <a:lnTo>
                  <a:pt x="2" y="236"/>
                </a:lnTo>
                <a:lnTo>
                  <a:pt x="0" y="316"/>
                </a:lnTo>
                <a:lnTo>
                  <a:pt x="12" y="335"/>
                </a:lnTo>
                <a:lnTo>
                  <a:pt x="27" y="354"/>
                </a:lnTo>
                <a:lnTo>
                  <a:pt x="42" y="372"/>
                </a:lnTo>
                <a:lnTo>
                  <a:pt x="59" y="391"/>
                </a:lnTo>
                <a:lnTo>
                  <a:pt x="80" y="412"/>
                </a:lnTo>
                <a:lnTo>
                  <a:pt x="106" y="434"/>
                </a:lnTo>
                <a:lnTo>
                  <a:pt x="184" y="439"/>
                </a:lnTo>
                <a:lnTo>
                  <a:pt x="264" y="442"/>
                </a:lnTo>
                <a:lnTo>
                  <a:pt x="276" y="439"/>
                </a:lnTo>
                <a:lnTo>
                  <a:pt x="290" y="434"/>
                </a:lnTo>
                <a:lnTo>
                  <a:pt x="299" y="426"/>
                </a:lnTo>
                <a:lnTo>
                  <a:pt x="309" y="419"/>
                </a:lnTo>
                <a:lnTo>
                  <a:pt x="318" y="411"/>
                </a:lnTo>
                <a:lnTo>
                  <a:pt x="328" y="404"/>
                </a:lnTo>
                <a:lnTo>
                  <a:pt x="347" y="387"/>
                </a:lnTo>
                <a:lnTo>
                  <a:pt x="355" y="378"/>
                </a:lnTo>
                <a:lnTo>
                  <a:pt x="364" y="370"/>
                </a:lnTo>
                <a:lnTo>
                  <a:pt x="370" y="360"/>
                </a:lnTo>
                <a:lnTo>
                  <a:pt x="378" y="351"/>
                </a:lnTo>
                <a:lnTo>
                  <a:pt x="385" y="341"/>
                </a:lnTo>
                <a:lnTo>
                  <a:pt x="393" y="332"/>
                </a:lnTo>
                <a:lnTo>
                  <a:pt x="407" y="311"/>
                </a:lnTo>
                <a:lnTo>
                  <a:pt x="420" y="29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783" name="Freeform 19"/>
          <p:cNvSpPr/>
          <p:nvPr/>
        </p:nvSpPr>
        <p:spPr bwMode="auto">
          <a:xfrm>
            <a:off x="6251575" y="4595813"/>
            <a:ext cx="114300" cy="117475"/>
          </a:xfrm>
          <a:custGeom>
            <a:avLst/>
            <a:gdLst>
              <a:gd name="T0" fmla="*/ 11216621 w 398"/>
              <a:gd name="T1" fmla="*/ 0 h 384"/>
              <a:gd name="T2" fmla="*/ 11134198 w 398"/>
              <a:gd name="T3" fmla="*/ 187226 h 384"/>
              <a:gd name="T4" fmla="*/ 11134198 w 398"/>
              <a:gd name="T5" fmla="*/ 561677 h 384"/>
              <a:gd name="T6" fmla="*/ 11051776 w 398"/>
              <a:gd name="T7" fmla="*/ 561677 h 384"/>
              <a:gd name="T8" fmla="*/ 11051776 w 398"/>
              <a:gd name="T9" fmla="*/ 654984 h 384"/>
              <a:gd name="T10" fmla="*/ 11051776 w 398"/>
              <a:gd name="T11" fmla="*/ 748597 h 384"/>
              <a:gd name="T12" fmla="*/ 8989781 w 398"/>
              <a:gd name="T13" fmla="*/ 1684726 h 384"/>
              <a:gd name="T14" fmla="*/ 6928073 w 398"/>
              <a:gd name="T15" fmla="*/ 2526936 h 384"/>
              <a:gd name="T16" fmla="*/ 5278477 w 398"/>
              <a:gd name="T17" fmla="*/ 4211662 h 384"/>
              <a:gd name="T18" fmla="*/ 3876436 w 398"/>
              <a:gd name="T19" fmla="*/ 6270534 h 384"/>
              <a:gd name="T20" fmla="*/ 2556816 w 398"/>
              <a:gd name="T21" fmla="*/ 7955260 h 384"/>
              <a:gd name="T22" fmla="*/ 1484464 w 398"/>
              <a:gd name="T23" fmla="*/ 9826906 h 384"/>
              <a:gd name="T24" fmla="*/ 659666 w 398"/>
              <a:gd name="T25" fmla="*/ 12447455 h 384"/>
              <a:gd name="T26" fmla="*/ 247554 w 398"/>
              <a:gd name="T27" fmla="*/ 15161617 h 384"/>
              <a:gd name="T28" fmla="*/ 0 w 398"/>
              <a:gd name="T29" fmla="*/ 17969392 h 384"/>
              <a:gd name="T30" fmla="*/ 247554 w 398"/>
              <a:gd name="T31" fmla="*/ 20870474 h 384"/>
              <a:gd name="T32" fmla="*/ 247554 w 398"/>
              <a:gd name="T33" fmla="*/ 22742426 h 384"/>
              <a:gd name="T34" fmla="*/ 329977 w 398"/>
              <a:gd name="T35" fmla="*/ 24614072 h 384"/>
              <a:gd name="T36" fmla="*/ 1319619 w 398"/>
              <a:gd name="T37" fmla="*/ 26392411 h 384"/>
              <a:gd name="T38" fmla="*/ 2556816 w 398"/>
              <a:gd name="T39" fmla="*/ 28264057 h 384"/>
              <a:gd name="T40" fmla="*/ 3794013 w 398"/>
              <a:gd name="T41" fmla="*/ 29948783 h 384"/>
              <a:gd name="T42" fmla="*/ 5196055 w 398"/>
              <a:gd name="T43" fmla="*/ 31633203 h 384"/>
              <a:gd name="T44" fmla="*/ 6928073 w 398"/>
              <a:gd name="T45" fmla="*/ 33598768 h 384"/>
              <a:gd name="T46" fmla="*/ 9072204 w 398"/>
              <a:gd name="T47" fmla="*/ 35657640 h 384"/>
              <a:gd name="T48" fmla="*/ 12288973 w 398"/>
              <a:gd name="T49" fmla="*/ 35844865 h 384"/>
              <a:gd name="T50" fmla="*/ 15423033 w 398"/>
              <a:gd name="T51" fmla="*/ 35938478 h 384"/>
              <a:gd name="T52" fmla="*/ 18639516 w 398"/>
              <a:gd name="T53" fmla="*/ 35938478 h 384"/>
              <a:gd name="T54" fmla="*/ 22021130 w 398"/>
              <a:gd name="T55" fmla="*/ 35844865 h 384"/>
              <a:gd name="T56" fmla="*/ 23670439 w 398"/>
              <a:gd name="T57" fmla="*/ 35470414 h 384"/>
              <a:gd name="T58" fmla="*/ 24412814 w 398"/>
              <a:gd name="T59" fmla="*/ 35002655 h 384"/>
              <a:gd name="T60" fmla="*/ 25237612 w 398"/>
              <a:gd name="T61" fmla="*/ 34628204 h 384"/>
              <a:gd name="T62" fmla="*/ 26392100 w 398"/>
              <a:gd name="T63" fmla="*/ 33317929 h 384"/>
              <a:gd name="T64" fmla="*/ 27546874 w 398"/>
              <a:gd name="T65" fmla="*/ 32194880 h 384"/>
              <a:gd name="T66" fmla="*/ 28454095 w 398"/>
              <a:gd name="T67" fmla="*/ 30790993 h 384"/>
              <a:gd name="T68" fmla="*/ 29361315 w 398"/>
              <a:gd name="T69" fmla="*/ 29480718 h 384"/>
              <a:gd name="T70" fmla="*/ 30103691 w 398"/>
              <a:gd name="T71" fmla="*/ 27983218 h 384"/>
              <a:gd name="T72" fmla="*/ 30763357 w 398"/>
              <a:gd name="T73" fmla="*/ 26486024 h 384"/>
              <a:gd name="T74" fmla="*/ 31010911 w 398"/>
              <a:gd name="T75" fmla="*/ 25643508 h 384"/>
              <a:gd name="T76" fmla="*/ 31093333 w 398"/>
              <a:gd name="T77" fmla="*/ 25269362 h 384"/>
              <a:gd name="T78" fmla="*/ 31258178 w 398"/>
              <a:gd name="T79" fmla="*/ 24894910 h 384"/>
              <a:gd name="T80" fmla="*/ 31423310 w 398"/>
              <a:gd name="T81" fmla="*/ 24052700 h 384"/>
              <a:gd name="T82" fmla="*/ 31505732 w 398"/>
              <a:gd name="T83" fmla="*/ 23678249 h 384"/>
              <a:gd name="T84" fmla="*/ 31753287 w 398"/>
              <a:gd name="T85" fmla="*/ 23303797 h 384"/>
              <a:gd name="T86" fmla="*/ 32248108 w 398"/>
              <a:gd name="T87" fmla="*/ 19653812 h 384"/>
              <a:gd name="T88" fmla="*/ 32825352 w 398"/>
              <a:gd name="T89" fmla="*/ 16003827 h 384"/>
              <a:gd name="T90" fmla="*/ 31588155 w 398"/>
              <a:gd name="T91" fmla="*/ 13196052 h 384"/>
              <a:gd name="T92" fmla="*/ 30516090 w 398"/>
              <a:gd name="T93" fmla="*/ 10482196 h 384"/>
              <a:gd name="T94" fmla="*/ 27876851 w 398"/>
              <a:gd name="T95" fmla="*/ 5521937 h 384"/>
              <a:gd name="T96" fmla="*/ 27052053 w 398"/>
              <a:gd name="T97" fmla="*/ 4211662 h 384"/>
              <a:gd name="T98" fmla="*/ 26227255 w 398"/>
              <a:gd name="T99" fmla="*/ 3181921 h 384"/>
              <a:gd name="T100" fmla="*/ 25155190 w 398"/>
              <a:gd name="T101" fmla="*/ 2152485 h 384"/>
              <a:gd name="T102" fmla="*/ 24247970 w 398"/>
              <a:gd name="T103" fmla="*/ 1310275 h 384"/>
              <a:gd name="T104" fmla="*/ 11216621 w 398"/>
              <a:gd name="T105" fmla="*/ 0 h 38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98"/>
              <a:gd name="T160" fmla="*/ 0 h 384"/>
              <a:gd name="T161" fmla="*/ 398 w 398"/>
              <a:gd name="T162" fmla="*/ 384 h 384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98" h="384">
                <a:moveTo>
                  <a:pt x="136" y="0"/>
                </a:moveTo>
                <a:lnTo>
                  <a:pt x="135" y="2"/>
                </a:lnTo>
                <a:lnTo>
                  <a:pt x="135" y="6"/>
                </a:lnTo>
                <a:lnTo>
                  <a:pt x="134" y="6"/>
                </a:lnTo>
                <a:lnTo>
                  <a:pt x="134" y="7"/>
                </a:lnTo>
                <a:lnTo>
                  <a:pt x="134" y="8"/>
                </a:lnTo>
                <a:lnTo>
                  <a:pt x="109" y="18"/>
                </a:lnTo>
                <a:lnTo>
                  <a:pt x="84" y="27"/>
                </a:lnTo>
                <a:lnTo>
                  <a:pt x="64" y="45"/>
                </a:lnTo>
                <a:lnTo>
                  <a:pt x="47" y="67"/>
                </a:lnTo>
                <a:lnTo>
                  <a:pt x="31" y="85"/>
                </a:lnTo>
                <a:lnTo>
                  <a:pt x="18" y="105"/>
                </a:lnTo>
                <a:lnTo>
                  <a:pt x="8" y="133"/>
                </a:lnTo>
                <a:lnTo>
                  <a:pt x="3" y="162"/>
                </a:lnTo>
                <a:lnTo>
                  <a:pt x="0" y="192"/>
                </a:lnTo>
                <a:lnTo>
                  <a:pt x="3" y="223"/>
                </a:lnTo>
                <a:lnTo>
                  <a:pt x="3" y="243"/>
                </a:lnTo>
                <a:lnTo>
                  <a:pt x="4" y="263"/>
                </a:lnTo>
                <a:lnTo>
                  <a:pt x="16" y="282"/>
                </a:lnTo>
                <a:lnTo>
                  <a:pt x="31" y="302"/>
                </a:lnTo>
                <a:lnTo>
                  <a:pt x="46" y="320"/>
                </a:lnTo>
                <a:lnTo>
                  <a:pt x="63" y="338"/>
                </a:lnTo>
                <a:lnTo>
                  <a:pt x="84" y="359"/>
                </a:lnTo>
                <a:lnTo>
                  <a:pt x="110" y="381"/>
                </a:lnTo>
                <a:lnTo>
                  <a:pt x="149" y="383"/>
                </a:lnTo>
                <a:lnTo>
                  <a:pt x="187" y="384"/>
                </a:lnTo>
                <a:lnTo>
                  <a:pt x="226" y="384"/>
                </a:lnTo>
                <a:lnTo>
                  <a:pt x="267" y="383"/>
                </a:lnTo>
                <a:lnTo>
                  <a:pt x="287" y="379"/>
                </a:lnTo>
                <a:lnTo>
                  <a:pt x="296" y="374"/>
                </a:lnTo>
                <a:lnTo>
                  <a:pt x="306" y="370"/>
                </a:lnTo>
                <a:lnTo>
                  <a:pt x="320" y="356"/>
                </a:lnTo>
                <a:lnTo>
                  <a:pt x="334" y="344"/>
                </a:lnTo>
                <a:lnTo>
                  <a:pt x="345" y="329"/>
                </a:lnTo>
                <a:lnTo>
                  <a:pt x="356" y="315"/>
                </a:lnTo>
                <a:lnTo>
                  <a:pt x="365" y="299"/>
                </a:lnTo>
                <a:lnTo>
                  <a:pt x="373" y="283"/>
                </a:lnTo>
                <a:lnTo>
                  <a:pt x="376" y="274"/>
                </a:lnTo>
                <a:lnTo>
                  <a:pt x="377" y="270"/>
                </a:lnTo>
                <a:lnTo>
                  <a:pt x="379" y="266"/>
                </a:lnTo>
                <a:lnTo>
                  <a:pt x="381" y="257"/>
                </a:lnTo>
                <a:lnTo>
                  <a:pt x="382" y="253"/>
                </a:lnTo>
                <a:lnTo>
                  <a:pt x="385" y="249"/>
                </a:lnTo>
                <a:lnTo>
                  <a:pt x="391" y="210"/>
                </a:lnTo>
                <a:lnTo>
                  <a:pt x="398" y="171"/>
                </a:lnTo>
                <a:lnTo>
                  <a:pt x="383" y="141"/>
                </a:lnTo>
                <a:lnTo>
                  <a:pt x="370" y="112"/>
                </a:lnTo>
                <a:lnTo>
                  <a:pt x="338" y="59"/>
                </a:lnTo>
                <a:lnTo>
                  <a:pt x="328" y="45"/>
                </a:lnTo>
                <a:lnTo>
                  <a:pt x="318" y="34"/>
                </a:lnTo>
                <a:lnTo>
                  <a:pt x="305" y="23"/>
                </a:lnTo>
                <a:lnTo>
                  <a:pt x="294" y="14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784" name="Freeform 20"/>
          <p:cNvSpPr/>
          <p:nvPr/>
        </p:nvSpPr>
        <p:spPr bwMode="auto">
          <a:xfrm>
            <a:off x="6265863" y="5013325"/>
            <a:ext cx="115887" cy="117475"/>
          </a:xfrm>
          <a:custGeom>
            <a:avLst/>
            <a:gdLst>
              <a:gd name="T0" fmla="*/ 25723446 w 401"/>
              <a:gd name="T1" fmla="*/ 34347365 h 384"/>
              <a:gd name="T2" fmla="*/ 26809200 w 401"/>
              <a:gd name="T3" fmla="*/ 33224316 h 384"/>
              <a:gd name="T4" fmla="*/ 27310318 w 401"/>
              <a:gd name="T5" fmla="*/ 32569332 h 384"/>
              <a:gd name="T6" fmla="*/ 27894955 w 401"/>
              <a:gd name="T7" fmla="*/ 32007655 h 384"/>
              <a:gd name="T8" fmla="*/ 28813670 w 401"/>
              <a:gd name="T9" fmla="*/ 30790993 h 384"/>
              <a:gd name="T10" fmla="*/ 29732385 w 401"/>
              <a:gd name="T11" fmla="*/ 29480718 h 384"/>
              <a:gd name="T12" fmla="*/ 30400541 w 401"/>
              <a:gd name="T13" fmla="*/ 27983218 h 384"/>
              <a:gd name="T14" fmla="*/ 31068698 w 401"/>
              <a:gd name="T15" fmla="*/ 26486024 h 384"/>
              <a:gd name="T16" fmla="*/ 31319256 w 401"/>
              <a:gd name="T17" fmla="*/ 25643508 h 384"/>
              <a:gd name="T18" fmla="*/ 31402776 w 401"/>
              <a:gd name="T19" fmla="*/ 25269362 h 384"/>
              <a:gd name="T20" fmla="*/ 31569815 w 401"/>
              <a:gd name="T21" fmla="*/ 24894910 h 384"/>
              <a:gd name="T22" fmla="*/ 31736854 w 401"/>
              <a:gd name="T23" fmla="*/ 24052700 h 384"/>
              <a:gd name="T24" fmla="*/ 31820374 w 401"/>
              <a:gd name="T25" fmla="*/ 23678249 h 384"/>
              <a:gd name="T26" fmla="*/ 32070933 w 401"/>
              <a:gd name="T27" fmla="*/ 23303797 h 384"/>
              <a:gd name="T28" fmla="*/ 32822609 w 401"/>
              <a:gd name="T29" fmla="*/ 19560199 h 384"/>
              <a:gd name="T30" fmla="*/ 33490765 w 401"/>
              <a:gd name="T31" fmla="*/ 15910214 h 384"/>
              <a:gd name="T32" fmla="*/ 30985178 w 401"/>
              <a:gd name="T33" fmla="*/ 10482196 h 384"/>
              <a:gd name="T34" fmla="*/ 29648865 w 401"/>
              <a:gd name="T35" fmla="*/ 7955260 h 384"/>
              <a:gd name="T36" fmla="*/ 28229033 w 401"/>
              <a:gd name="T37" fmla="*/ 5428324 h 384"/>
              <a:gd name="T38" fmla="*/ 27393837 w 401"/>
              <a:gd name="T39" fmla="*/ 4118049 h 384"/>
              <a:gd name="T40" fmla="*/ 26558642 w 401"/>
              <a:gd name="T41" fmla="*/ 3088614 h 384"/>
              <a:gd name="T42" fmla="*/ 24554461 w 401"/>
              <a:gd name="T43" fmla="*/ 1029436 h 384"/>
              <a:gd name="T44" fmla="*/ 11358371 w 401"/>
              <a:gd name="T45" fmla="*/ 0 h 384"/>
              <a:gd name="T46" fmla="*/ 11274851 w 401"/>
              <a:gd name="T47" fmla="*/ 374452 h 384"/>
              <a:gd name="T48" fmla="*/ 11191332 w 401"/>
              <a:gd name="T49" fmla="*/ 374452 h 384"/>
              <a:gd name="T50" fmla="*/ 11191332 w 401"/>
              <a:gd name="T51" fmla="*/ 561677 h 384"/>
              <a:gd name="T52" fmla="*/ 11191332 w 401"/>
              <a:gd name="T53" fmla="*/ 748597 h 384"/>
              <a:gd name="T54" fmla="*/ 9103343 w 401"/>
              <a:gd name="T55" fmla="*/ 1684726 h 384"/>
              <a:gd name="T56" fmla="*/ 7015643 w 401"/>
              <a:gd name="T57" fmla="*/ 2433323 h 384"/>
              <a:gd name="T58" fmla="*/ 3841900 w 401"/>
              <a:gd name="T59" fmla="*/ 6176921 h 384"/>
              <a:gd name="T60" fmla="*/ 2672626 w 401"/>
              <a:gd name="T61" fmla="*/ 7955260 h 384"/>
              <a:gd name="T62" fmla="*/ 1586872 w 401"/>
              <a:gd name="T63" fmla="*/ 9639680 h 384"/>
              <a:gd name="T64" fmla="*/ 668156 w 401"/>
              <a:gd name="T65" fmla="*/ 12447455 h 384"/>
              <a:gd name="T66" fmla="*/ 250559 w 401"/>
              <a:gd name="T67" fmla="*/ 15161617 h 384"/>
              <a:gd name="T68" fmla="*/ 0 w 401"/>
              <a:gd name="T69" fmla="*/ 17969392 h 384"/>
              <a:gd name="T70" fmla="*/ 250559 w 401"/>
              <a:gd name="T71" fmla="*/ 20870474 h 384"/>
              <a:gd name="T72" fmla="*/ 250559 w 401"/>
              <a:gd name="T73" fmla="*/ 22555200 h 384"/>
              <a:gd name="T74" fmla="*/ 334078 w 401"/>
              <a:gd name="T75" fmla="*/ 24520459 h 384"/>
              <a:gd name="T76" fmla="*/ 2672626 w 401"/>
              <a:gd name="T77" fmla="*/ 28076831 h 384"/>
              <a:gd name="T78" fmla="*/ 5178213 w 401"/>
              <a:gd name="T79" fmla="*/ 31633203 h 384"/>
              <a:gd name="T80" fmla="*/ 7015643 w 401"/>
              <a:gd name="T81" fmla="*/ 33692381 h 384"/>
              <a:gd name="T82" fmla="*/ 9186862 w 401"/>
              <a:gd name="T83" fmla="*/ 35751252 h 384"/>
              <a:gd name="T84" fmla="*/ 12444125 w 401"/>
              <a:gd name="T85" fmla="*/ 35844865 h 384"/>
              <a:gd name="T86" fmla="*/ 14030997 w 401"/>
              <a:gd name="T87" fmla="*/ 35844865 h 384"/>
              <a:gd name="T88" fmla="*/ 15784908 w 401"/>
              <a:gd name="T89" fmla="*/ 35938478 h 384"/>
              <a:gd name="T90" fmla="*/ 22382953 w 401"/>
              <a:gd name="T91" fmla="*/ 35751252 h 384"/>
              <a:gd name="T92" fmla="*/ 23134629 w 401"/>
              <a:gd name="T93" fmla="*/ 35657640 h 384"/>
              <a:gd name="T94" fmla="*/ 23552227 w 401"/>
              <a:gd name="T95" fmla="*/ 35470414 h 384"/>
              <a:gd name="T96" fmla="*/ 23719266 w 401"/>
              <a:gd name="T97" fmla="*/ 35376801 h 384"/>
              <a:gd name="T98" fmla="*/ 23969824 w 401"/>
              <a:gd name="T99" fmla="*/ 35376801 h 384"/>
              <a:gd name="T100" fmla="*/ 24721500 w 401"/>
              <a:gd name="T101" fmla="*/ 34909042 h 384"/>
              <a:gd name="T102" fmla="*/ 25723446 w 401"/>
              <a:gd name="T103" fmla="*/ 34347365 h 38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01"/>
              <a:gd name="T157" fmla="*/ 0 h 384"/>
              <a:gd name="T158" fmla="*/ 401 w 401"/>
              <a:gd name="T159" fmla="*/ 384 h 38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01" h="384">
                <a:moveTo>
                  <a:pt x="308" y="367"/>
                </a:moveTo>
                <a:lnTo>
                  <a:pt x="321" y="355"/>
                </a:lnTo>
                <a:lnTo>
                  <a:pt x="327" y="348"/>
                </a:lnTo>
                <a:lnTo>
                  <a:pt x="334" y="342"/>
                </a:lnTo>
                <a:lnTo>
                  <a:pt x="345" y="329"/>
                </a:lnTo>
                <a:lnTo>
                  <a:pt x="356" y="315"/>
                </a:lnTo>
                <a:lnTo>
                  <a:pt x="364" y="299"/>
                </a:lnTo>
                <a:lnTo>
                  <a:pt x="372" y="283"/>
                </a:lnTo>
                <a:lnTo>
                  <a:pt x="375" y="274"/>
                </a:lnTo>
                <a:lnTo>
                  <a:pt x="376" y="270"/>
                </a:lnTo>
                <a:lnTo>
                  <a:pt x="378" y="266"/>
                </a:lnTo>
                <a:lnTo>
                  <a:pt x="380" y="257"/>
                </a:lnTo>
                <a:lnTo>
                  <a:pt x="381" y="253"/>
                </a:lnTo>
                <a:lnTo>
                  <a:pt x="384" y="249"/>
                </a:lnTo>
                <a:lnTo>
                  <a:pt x="393" y="209"/>
                </a:lnTo>
                <a:lnTo>
                  <a:pt x="401" y="170"/>
                </a:lnTo>
                <a:lnTo>
                  <a:pt x="371" y="112"/>
                </a:lnTo>
                <a:lnTo>
                  <a:pt x="355" y="85"/>
                </a:lnTo>
                <a:lnTo>
                  <a:pt x="338" y="58"/>
                </a:lnTo>
                <a:lnTo>
                  <a:pt x="328" y="44"/>
                </a:lnTo>
                <a:lnTo>
                  <a:pt x="318" y="33"/>
                </a:lnTo>
                <a:lnTo>
                  <a:pt x="294" y="11"/>
                </a:lnTo>
                <a:lnTo>
                  <a:pt x="136" y="0"/>
                </a:lnTo>
                <a:lnTo>
                  <a:pt x="135" y="4"/>
                </a:lnTo>
                <a:lnTo>
                  <a:pt x="134" y="4"/>
                </a:lnTo>
                <a:lnTo>
                  <a:pt x="134" y="6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6" y="66"/>
                </a:lnTo>
                <a:lnTo>
                  <a:pt x="32" y="85"/>
                </a:lnTo>
                <a:lnTo>
                  <a:pt x="19" y="103"/>
                </a:lnTo>
                <a:lnTo>
                  <a:pt x="8" y="133"/>
                </a:lnTo>
                <a:lnTo>
                  <a:pt x="3" y="162"/>
                </a:lnTo>
                <a:lnTo>
                  <a:pt x="0" y="192"/>
                </a:lnTo>
                <a:lnTo>
                  <a:pt x="3" y="223"/>
                </a:lnTo>
                <a:lnTo>
                  <a:pt x="3" y="241"/>
                </a:lnTo>
                <a:lnTo>
                  <a:pt x="4" y="262"/>
                </a:lnTo>
                <a:lnTo>
                  <a:pt x="32" y="300"/>
                </a:lnTo>
                <a:lnTo>
                  <a:pt x="62" y="338"/>
                </a:lnTo>
                <a:lnTo>
                  <a:pt x="84" y="360"/>
                </a:lnTo>
                <a:lnTo>
                  <a:pt x="110" y="382"/>
                </a:lnTo>
                <a:lnTo>
                  <a:pt x="149" y="383"/>
                </a:lnTo>
                <a:lnTo>
                  <a:pt x="168" y="383"/>
                </a:lnTo>
                <a:lnTo>
                  <a:pt x="189" y="384"/>
                </a:lnTo>
                <a:lnTo>
                  <a:pt x="268" y="382"/>
                </a:lnTo>
                <a:lnTo>
                  <a:pt x="277" y="381"/>
                </a:lnTo>
                <a:lnTo>
                  <a:pt x="282" y="379"/>
                </a:lnTo>
                <a:lnTo>
                  <a:pt x="284" y="378"/>
                </a:lnTo>
                <a:lnTo>
                  <a:pt x="287" y="378"/>
                </a:lnTo>
                <a:lnTo>
                  <a:pt x="296" y="373"/>
                </a:lnTo>
                <a:lnTo>
                  <a:pt x="308" y="367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785" name="Line 21"/>
          <p:cNvSpPr>
            <a:spLocks noChangeShapeType="1"/>
          </p:cNvSpPr>
          <p:nvPr/>
        </p:nvSpPr>
        <p:spPr bwMode="auto">
          <a:xfrm flipH="1">
            <a:off x="5362575" y="1995488"/>
            <a:ext cx="889000" cy="15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6" name="Line 22"/>
          <p:cNvSpPr>
            <a:spLocks noChangeShapeType="1"/>
          </p:cNvSpPr>
          <p:nvPr/>
        </p:nvSpPr>
        <p:spPr bwMode="auto">
          <a:xfrm>
            <a:off x="5372100" y="3359150"/>
            <a:ext cx="890588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7" name="Line 23"/>
          <p:cNvSpPr>
            <a:spLocks noChangeShapeType="1"/>
          </p:cNvSpPr>
          <p:nvPr/>
        </p:nvSpPr>
        <p:spPr bwMode="auto">
          <a:xfrm>
            <a:off x="5367338" y="2470150"/>
            <a:ext cx="8890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8" name="Line 24"/>
          <p:cNvSpPr>
            <a:spLocks noChangeShapeType="1"/>
          </p:cNvSpPr>
          <p:nvPr/>
        </p:nvSpPr>
        <p:spPr bwMode="auto">
          <a:xfrm>
            <a:off x="5367338" y="2886075"/>
            <a:ext cx="8890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9" name="Line 25"/>
          <p:cNvSpPr>
            <a:spLocks noChangeShapeType="1"/>
          </p:cNvSpPr>
          <p:nvPr/>
        </p:nvSpPr>
        <p:spPr bwMode="auto">
          <a:xfrm>
            <a:off x="5367338" y="4194175"/>
            <a:ext cx="8890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0" name="Line 26"/>
          <p:cNvSpPr>
            <a:spLocks noChangeShapeType="1"/>
          </p:cNvSpPr>
          <p:nvPr/>
        </p:nvSpPr>
        <p:spPr bwMode="auto">
          <a:xfrm>
            <a:off x="5367338" y="3748088"/>
            <a:ext cx="889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1" name="Line 27"/>
          <p:cNvSpPr>
            <a:spLocks noChangeShapeType="1"/>
          </p:cNvSpPr>
          <p:nvPr/>
        </p:nvSpPr>
        <p:spPr bwMode="auto">
          <a:xfrm>
            <a:off x="5365750" y="5053013"/>
            <a:ext cx="890588" cy="15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2" name="Line 28"/>
          <p:cNvSpPr>
            <a:spLocks noChangeShapeType="1"/>
          </p:cNvSpPr>
          <p:nvPr/>
        </p:nvSpPr>
        <p:spPr bwMode="auto">
          <a:xfrm>
            <a:off x="5365750" y="4625975"/>
            <a:ext cx="890588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3" name="Rectangle 29"/>
          <p:cNvSpPr>
            <a:spLocks noChangeArrowheads="1"/>
          </p:cNvSpPr>
          <p:nvPr/>
        </p:nvSpPr>
        <p:spPr bwMode="auto">
          <a:xfrm>
            <a:off x="6478588" y="1887538"/>
            <a:ext cx="10858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宋体" pitchFamily="2" charset="-122"/>
              </a:rPr>
              <a:t>a</a:t>
            </a:r>
            <a:endParaRPr kumimoji="1" lang="en-US" altLang="zh-CN" sz="16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32794" name="Rectangle 30"/>
          <p:cNvSpPr>
            <a:spLocks noChangeArrowheads="1"/>
          </p:cNvSpPr>
          <p:nvPr/>
        </p:nvSpPr>
        <p:spPr bwMode="auto">
          <a:xfrm>
            <a:off x="6500813" y="2349500"/>
            <a:ext cx="12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宋体" pitchFamily="2" charset="-122"/>
              </a:rPr>
              <a:t>b</a:t>
            </a:r>
            <a:endParaRPr kumimoji="1" lang="en-US" altLang="zh-CN" sz="16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32795" name="Rectangle 31"/>
          <p:cNvSpPr>
            <a:spLocks noChangeArrowheads="1"/>
          </p:cNvSpPr>
          <p:nvPr/>
        </p:nvSpPr>
        <p:spPr bwMode="auto">
          <a:xfrm>
            <a:off x="6494463" y="2773363"/>
            <a:ext cx="946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宋体" pitchFamily="2" charset="-122"/>
              </a:rPr>
              <a:t>c</a:t>
            </a:r>
            <a:endParaRPr kumimoji="1" lang="en-US" altLang="zh-CN" sz="16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32796" name="Rectangle 32"/>
          <p:cNvSpPr>
            <a:spLocks noChangeArrowheads="1"/>
          </p:cNvSpPr>
          <p:nvPr/>
        </p:nvSpPr>
        <p:spPr bwMode="auto">
          <a:xfrm>
            <a:off x="6494463" y="3206750"/>
            <a:ext cx="1200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宋体" pitchFamily="2" charset="-122"/>
              </a:rPr>
              <a:t>d</a:t>
            </a:r>
            <a:endParaRPr kumimoji="1" lang="en-US" altLang="zh-CN" sz="16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32797" name="Rectangle 33"/>
          <p:cNvSpPr>
            <a:spLocks noChangeArrowheads="1"/>
          </p:cNvSpPr>
          <p:nvPr/>
        </p:nvSpPr>
        <p:spPr bwMode="auto">
          <a:xfrm>
            <a:off x="6508750" y="3654425"/>
            <a:ext cx="10922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宋体" pitchFamily="2" charset="-122"/>
              </a:rPr>
              <a:t>e</a:t>
            </a:r>
            <a:endParaRPr kumimoji="1" lang="en-US" altLang="zh-CN" sz="16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32798" name="Rectangle 34"/>
          <p:cNvSpPr>
            <a:spLocks noChangeArrowheads="1"/>
          </p:cNvSpPr>
          <p:nvPr/>
        </p:nvSpPr>
        <p:spPr bwMode="auto">
          <a:xfrm>
            <a:off x="6494463" y="4103688"/>
            <a:ext cx="6731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宋体" pitchFamily="2" charset="-122"/>
              </a:rPr>
              <a:t>f</a:t>
            </a:r>
            <a:endParaRPr kumimoji="1" lang="en-US" altLang="zh-CN" sz="16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32799" name="Rectangle 35"/>
          <p:cNvSpPr>
            <a:spLocks noChangeArrowheads="1"/>
          </p:cNvSpPr>
          <p:nvPr/>
        </p:nvSpPr>
        <p:spPr bwMode="auto">
          <a:xfrm>
            <a:off x="6477000" y="4537075"/>
            <a:ext cx="10604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宋体" pitchFamily="2" charset="-122"/>
              </a:rPr>
              <a:t>g</a:t>
            </a:r>
            <a:endParaRPr kumimoji="1" lang="en-US" altLang="zh-CN" sz="16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32800" name="Rectangle 36"/>
          <p:cNvSpPr>
            <a:spLocks noChangeArrowheads="1"/>
          </p:cNvSpPr>
          <p:nvPr/>
        </p:nvSpPr>
        <p:spPr bwMode="auto">
          <a:xfrm>
            <a:off x="6443663" y="4941888"/>
            <a:ext cx="9366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宋体" pitchFamily="2" charset="-122"/>
              </a:rPr>
              <a:t>dp</a:t>
            </a:r>
            <a:endParaRPr kumimoji="1" lang="en-US" altLang="zh-CN" sz="1600" b="1">
              <a:solidFill>
                <a:srgbClr val="000000"/>
              </a:solidFill>
              <a:latin typeface="宋体" pitchFamily="2" charset="-122"/>
            </a:endParaRPr>
          </a:p>
          <a:p>
            <a:endParaRPr kumimoji="1" lang="en-US" altLang="zh-CN" sz="1600" b="1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32801" name="Freeform 37"/>
          <p:cNvSpPr/>
          <p:nvPr/>
        </p:nvSpPr>
        <p:spPr bwMode="auto">
          <a:xfrm>
            <a:off x="4337050" y="5353050"/>
            <a:ext cx="163513" cy="144463"/>
          </a:xfrm>
          <a:custGeom>
            <a:avLst/>
            <a:gdLst>
              <a:gd name="T0" fmla="*/ 7853938 w 400"/>
              <a:gd name="T1" fmla="*/ 9574332 h 385"/>
              <a:gd name="T2" fmla="*/ 5180092 w 400"/>
              <a:gd name="T3" fmla="*/ 12108626 h 385"/>
              <a:gd name="T4" fmla="*/ 3007822 w 400"/>
              <a:gd name="T5" fmla="*/ 15065052 h 385"/>
              <a:gd name="T6" fmla="*/ 1336719 w 400"/>
              <a:gd name="T7" fmla="*/ 18866868 h 385"/>
              <a:gd name="T8" fmla="*/ 334384 w 400"/>
              <a:gd name="T9" fmla="*/ 23090441 h 385"/>
              <a:gd name="T10" fmla="*/ 0 w 400"/>
              <a:gd name="T11" fmla="*/ 27173678 h 385"/>
              <a:gd name="T12" fmla="*/ 334384 w 400"/>
              <a:gd name="T13" fmla="*/ 31679047 h 385"/>
              <a:gd name="T14" fmla="*/ 835551 w 400"/>
              <a:gd name="T15" fmla="*/ 37170142 h 385"/>
              <a:gd name="T16" fmla="*/ 5180092 w 400"/>
              <a:gd name="T17" fmla="*/ 42379816 h 385"/>
              <a:gd name="T18" fmla="*/ 7686746 w 400"/>
              <a:gd name="T19" fmla="*/ 44914110 h 385"/>
              <a:gd name="T20" fmla="*/ 10527376 w 400"/>
              <a:gd name="T21" fmla="*/ 47589114 h 385"/>
              <a:gd name="T22" fmla="*/ 14036773 w 400"/>
              <a:gd name="T23" fmla="*/ 50827712 h 385"/>
              <a:gd name="T24" fmla="*/ 18381314 w 400"/>
              <a:gd name="T25" fmla="*/ 53784138 h 385"/>
              <a:gd name="T26" fmla="*/ 31248152 w 400"/>
              <a:gd name="T27" fmla="*/ 54206645 h 385"/>
              <a:gd name="T28" fmla="*/ 44616566 w 400"/>
              <a:gd name="T29" fmla="*/ 53784138 h 385"/>
              <a:gd name="T30" fmla="*/ 46120477 w 400"/>
              <a:gd name="T31" fmla="*/ 53643427 h 385"/>
              <a:gd name="T32" fmla="*/ 47958772 w 400"/>
              <a:gd name="T33" fmla="*/ 53362006 h 385"/>
              <a:gd name="T34" fmla="*/ 49462683 w 400"/>
              <a:gd name="T35" fmla="*/ 52657702 h 385"/>
              <a:gd name="T36" fmla="*/ 50298234 w 400"/>
              <a:gd name="T37" fmla="*/ 52235569 h 385"/>
              <a:gd name="T38" fmla="*/ 51133377 w 400"/>
              <a:gd name="T39" fmla="*/ 51953773 h 385"/>
              <a:gd name="T40" fmla="*/ 53472839 w 400"/>
              <a:gd name="T41" fmla="*/ 49982697 h 385"/>
              <a:gd name="T42" fmla="*/ 55812301 w 400"/>
              <a:gd name="T43" fmla="*/ 48293043 h 385"/>
              <a:gd name="T44" fmla="*/ 57650596 w 400"/>
              <a:gd name="T45" fmla="*/ 46321967 h 385"/>
              <a:gd name="T46" fmla="*/ 59488891 w 400"/>
              <a:gd name="T47" fmla="*/ 44350891 h 385"/>
              <a:gd name="T48" fmla="*/ 60992802 w 400"/>
              <a:gd name="T49" fmla="*/ 42239105 h 385"/>
              <a:gd name="T50" fmla="*/ 62329520 w 400"/>
              <a:gd name="T51" fmla="*/ 39986233 h 385"/>
              <a:gd name="T52" fmla="*/ 62830688 w 400"/>
              <a:gd name="T53" fmla="*/ 38719086 h 385"/>
              <a:gd name="T54" fmla="*/ 62997880 w 400"/>
              <a:gd name="T55" fmla="*/ 38015157 h 385"/>
              <a:gd name="T56" fmla="*/ 63332264 w 400"/>
              <a:gd name="T57" fmla="*/ 37592650 h 385"/>
              <a:gd name="T58" fmla="*/ 64334599 w 400"/>
              <a:gd name="T59" fmla="*/ 35339777 h 385"/>
              <a:gd name="T60" fmla="*/ 66841253 w 400"/>
              <a:gd name="T61" fmla="*/ 24357963 h 385"/>
              <a:gd name="T62" fmla="*/ 64334599 w 400"/>
              <a:gd name="T63" fmla="*/ 19992929 h 385"/>
              <a:gd name="T64" fmla="*/ 61828353 w 400"/>
              <a:gd name="T65" fmla="*/ 16050777 h 385"/>
              <a:gd name="T66" fmla="*/ 56480660 w 400"/>
              <a:gd name="T67" fmla="*/ 8166099 h 385"/>
              <a:gd name="T68" fmla="*/ 54809966 w 400"/>
              <a:gd name="T69" fmla="*/ 6195024 h 385"/>
              <a:gd name="T70" fmla="*/ 53138864 w 400"/>
              <a:gd name="T71" fmla="*/ 4646455 h 385"/>
              <a:gd name="T72" fmla="*/ 49128298 w 400"/>
              <a:gd name="T73" fmla="*/ 1971076 h 385"/>
              <a:gd name="T74" fmla="*/ 22725854 w 400"/>
              <a:gd name="T75" fmla="*/ 0 h 385"/>
              <a:gd name="T76" fmla="*/ 22559071 w 400"/>
              <a:gd name="T77" fmla="*/ 703929 h 385"/>
              <a:gd name="T78" fmla="*/ 22391879 w 400"/>
              <a:gd name="T79" fmla="*/ 703929 h 385"/>
              <a:gd name="T80" fmla="*/ 22391879 w 400"/>
              <a:gd name="T81" fmla="*/ 844640 h 385"/>
              <a:gd name="T82" fmla="*/ 22391879 w 400"/>
              <a:gd name="T83" fmla="*/ 1126436 h 385"/>
              <a:gd name="T84" fmla="*/ 18214122 w 400"/>
              <a:gd name="T85" fmla="*/ 2534294 h 385"/>
              <a:gd name="T86" fmla="*/ 14036773 w 400"/>
              <a:gd name="T87" fmla="*/ 3660730 h 385"/>
              <a:gd name="T88" fmla="*/ 7853938 w 400"/>
              <a:gd name="T89" fmla="*/ 9574332 h 38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00"/>
              <a:gd name="T136" fmla="*/ 0 h 385"/>
              <a:gd name="T137" fmla="*/ 400 w 400"/>
              <a:gd name="T138" fmla="*/ 385 h 385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00" h="385">
                <a:moveTo>
                  <a:pt x="47" y="68"/>
                </a:moveTo>
                <a:lnTo>
                  <a:pt x="31" y="86"/>
                </a:lnTo>
                <a:lnTo>
                  <a:pt x="18" y="107"/>
                </a:lnTo>
                <a:lnTo>
                  <a:pt x="8" y="134"/>
                </a:lnTo>
                <a:lnTo>
                  <a:pt x="2" y="164"/>
                </a:lnTo>
                <a:lnTo>
                  <a:pt x="0" y="193"/>
                </a:lnTo>
                <a:lnTo>
                  <a:pt x="2" y="225"/>
                </a:lnTo>
                <a:lnTo>
                  <a:pt x="5" y="264"/>
                </a:lnTo>
                <a:lnTo>
                  <a:pt x="31" y="301"/>
                </a:lnTo>
                <a:lnTo>
                  <a:pt x="46" y="319"/>
                </a:lnTo>
                <a:lnTo>
                  <a:pt x="63" y="338"/>
                </a:lnTo>
                <a:lnTo>
                  <a:pt x="84" y="361"/>
                </a:lnTo>
                <a:lnTo>
                  <a:pt x="110" y="382"/>
                </a:lnTo>
                <a:lnTo>
                  <a:pt x="187" y="385"/>
                </a:lnTo>
                <a:lnTo>
                  <a:pt x="267" y="382"/>
                </a:lnTo>
                <a:lnTo>
                  <a:pt x="276" y="381"/>
                </a:lnTo>
                <a:lnTo>
                  <a:pt x="287" y="379"/>
                </a:lnTo>
                <a:lnTo>
                  <a:pt x="296" y="374"/>
                </a:lnTo>
                <a:lnTo>
                  <a:pt x="301" y="371"/>
                </a:lnTo>
                <a:lnTo>
                  <a:pt x="306" y="369"/>
                </a:lnTo>
                <a:lnTo>
                  <a:pt x="320" y="355"/>
                </a:lnTo>
                <a:lnTo>
                  <a:pt x="334" y="343"/>
                </a:lnTo>
                <a:lnTo>
                  <a:pt x="345" y="329"/>
                </a:lnTo>
                <a:lnTo>
                  <a:pt x="356" y="315"/>
                </a:lnTo>
                <a:lnTo>
                  <a:pt x="365" y="300"/>
                </a:lnTo>
                <a:lnTo>
                  <a:pt x="373" y="284"/>
                </a:lnTo>
                <a:lnTo>
                  <a:pt x="376" y="275"/>
                </a:lnTo>
                <a:lnTo>
                  <a:pt x="377" y="270"/>
                </a:lnTo>
                <a:lnTo>
                  <a:pt x="379" y="267"/>
                </a:lnTo>
                <a:lnTo>
                  <a:pt x="385" y="251"/>
                </a:lnTo>
                <a:lnTo>
                  <a:pt x="400" y="173"/>
                </a:lnTo>
                <a:lnTo>
                  <a:pt x="385" y="142"/>
                </a:lnTo>
                <a:lnTo>
                  <a:pt x="370" y="114"/>
                </a:lnTo>
                <a:lnTo>
                  <a:pt x="338" y="58"/>
                </a:lnTo>
                <a:lnTo>
                  <a:pt x="328" y="44"/>
                </a:lnTo>
                <a:lnTo>
                  <a:pt x="318" y="33"/>
                </a:lnTo>
                <a:lnTo>
                  <a:pt x="294" y="14"/>
                </a:lnTo>
                <a:lnTo>
                  <a:pt x="136" y="0"/>
                </a:lnTo>
                <a:lnTo>
                  <a:pt x="135" y="5"/>
                </a:lnTo>
                <a:lnTo>
                  <a:pt x="134" y="5"/>
                </a:lnTo>
                <a:lnTo>
                  <a:pt x="134" y="6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7" y="68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02" name="Rectangle 38"/>
          <p:cNvSpPr>
            <a:spLocks noChangeArrowheads="1"/>
          </p:cNvSpPr>
          <p:nvPr/>
        </p:nvSpPr>
        <p:spPr bwMode="auto">
          <a:xfrm>
            <a:off x="3035300" y="5281613"/>
            <a:ext cx="12065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kumimoji="1" lang="en-US" altLang="zh-CN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03" name="Rectangle 39"/>
          <p:cNvSpPr>
            <a:spLocks noChangeArrowheads="1"/>
          </p:cNvSpPr>
          <p:nvPr/>
        </p:nvSpPr>
        <p:spPr bwMode="auto">
          <a:xfrm>
            <a:off x="2451100" y="5281613"/>
            <a:ext cx="1454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Times New Roman" pitchFamily="18" charset="0"/>
              </a:rPr>
              <a:t>d</a:t>
            </a:r>
            <a:endParaRPr kumimoji="1" lang="en-US" altLang="zh-CN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04" name="Rectangle 40"/>
          <p:cNvSpPr>
            <a:spLocks noChangeArrowheads="1"/>
          </p:cNvSpPr>
          <p:nvPr/>
        </p:nvSpPr>
        <p:spPr bwMode="auto">
          <a:xfrm>
            <a:off x="2146300" y="5246688"/>
            <a:ext cx="13779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Times New Roman" pitchFamily="18" charset="0"/>
              </a:rPr>
              <a:t>e</a:t>
            </a:r>
            <a:endParaRPr kumimoji="1" lang="en-US" altLang="zh-CN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05" name="Rectangle 41"/>
          <p:cNvSpPr>
            <a:spLocks noChangeArrowheads="1"/>
          </p:cNvSpPr>
          <p:nvPr/>
        </p:nvSpPr>
        <p:spPr bwMode="auto">
          <a:xfrm>
            <a:off x="3289300" y="5229225"/>
            <a:ext cx="1270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1600" b="1">
              <a:latin typeface="Times New Roman" pitchFamily="18" charset="0"/>
            </a:endParaRPr>
          </a:p>
        </p:txBody>
      </p:sp>
      <p:sp>
        <p:nvSpPr>
          <p:cNvPr id="32806" name="Freeform 42"/>
          <p:cNvSpPr/>
          <p:nvPr/>
        </p:nvSpPr>
        <p:spPr bwMode="auto">
          <a:xfrm>
            <a:off x="3328988" y="4465638"/>
            <a:ext cx="112712" cy="125412"/>
          </a:xfrm>
          <a:custGeom>
            <a:avLst/>
            <a:gdLst>
              <a:gd name="T0" fmla="*/ 30416781 w 401"/>
              <a:gd name="T1" fmla="*/ 26527407 h 385"/>
              <a:gd name="T2" fmla="*/ 31680785 w 401"/>
              <a:gd name="T3" fmla="*/ 18250866 h 385"/>
              <a:gd name="T4" fmla="*/ 30495763 w 401"/>
              <a:gd name="T5" fmla="*/ 15067682 h 385"/>
              <a:gd name="T6" fmla="*/ 29310742 w 401"/>
              <a:gd name="T7" fmla="*/ 11990364 h 385"/>
              <a:gd name="T8" fmla="*/ 28046456 w 401"/>
              <a:gd name="T9" fmla="*/ 9019240 h 385"/>
              <a:gd name="T10" fmla="*/ 26703468 w 401"/>
              <a:gd name="T11" fmla="*/ 6154309 h 385"/>
              <a:gd name="T12" fmla="*/ 25123533 w 401"/>
              <a:gd name="T13" fmla="*/ 3607631 h 385"/>
              <a:gd name="T14" fmla="*/ 23227385 w 401"/>
              <a:gd name="T15" fmla="*/ 1485399 h 385"/>
              <a:gd name="T16" fmla="*/ 10744742 w 401"/>
              <a:gd name="T17" fmla="*/ 0 h 385"/>
              <a:gd name="T18" fmla="*/ 10665478 w 401"/>
              <a:gd name="T19" fmla="*/ 212060 h 385"/>
              <a:gd name="T20" fmla="*/ 10665478 w 401"/>
              <a:gd name="T21" fmla="*/ 424446 h 385"/>
              <a:gd name="T22" fmla="*/ 10586496 w 401"/>
              <a:gd name="T23" fmla="*/ 424446 h 385"/>
              <a:gd name="T24" fmla="*/ 10586496 w 401"/>
              <a:gd name="T25" fmla="*/ 530639 h 385"/>
              <a:gd name="T26" fmla="*/ 10586496 w 401"/>
              <a:gd name="T27" fmla="*/ 848893 h 385"/>
              <a:gd name="T28" fmla="*/ 8611365 w 401"/>
              <a:gd name="T29" fmla="*/ 1909846 h 385"/>
              <a:gd name="T30" fmla="*/ 6636235 w 401"/>
              <a:gd name="T31" fmla="*/ 2758738 h 385"/>
              <a:gd name="T32" fmla="*/ 3634330 w 401"/>
              <a:gd name="T33" fmla="*/ 7215588 h 385"/>
              <a:gd name="T34" fmla="*/ 1421970 w 401"/>
              <a:gd name="T35" fmla="*/ 11247665 h 385"/>
              <a:gd name="T36" fmla="*/ 632143 w 401"/>
              <a:gd name="T37" fmla="*/ 14218789 h 385"/>
              <a:gd name="T38" fmla="*/ 236948 w 401"/>
              <a:gd name="T39" fmla="*/ 17296106 h 385"/>
              <a:gd name="T40" fmla="*/ 0 w 401"/>
              <a:gd name="T41" fmla="*/ 20479291 h 385"/>
              <a:gd name="T42" fmla="*/ 236948 w 401"/>
              <a:gd name="T43" fmla="*/ 23768669 h 385"/>
              <a:gd name="T44" fmla="*/ 236948 w 401"/>
              <a:gd name="T45" fmla="*/ 25890900 h 385"/>
              <a:gd name="T46" fmla="*/ 315931 w 401"/>
              <a:gd name="T47" fmla="*/ 28013132 h 385"/>
              <a:gd name="T48" fmla="*/ 2528009 w 401"/>
              <a:gd name="T49" fmla="*/ 31939016 h 385"/>
              <a:gd name="T50" fmla="*/ 4977317 w 401"/>
              <a:gd name="T51" fmla="*/ 35865226 h 385"/>
              <a:gd name="T52" fmla="*/ 6636235 w 401"/>
              <a:gd name="T53" fmla="*/ 38199518 h 385"/>
              <a:gd name="T54" fmla="*/ 8690629 w 401"/>
              <a:gd name="T55" fmla="*/ 40534136 h 385"/>
              <a:gd name="T56" fmla="*/ 11771799 w 401"/>
              <a:gd name="T57" fmla="*/ 40746196 h 385"/>
              <a:gd name="T58" fmla="*/ 14931951 w 401"/>
              <a:gd name="T59" fmla="*/ 40852389 h 385"/>
              <a:gd name="T60" fmla="*/ 17934138 w 401"/>
              <a:gd name="T61" fmla="*/ 40852389 h 385"/>
              <a:gd name="T62" fmla="*/ 21173272 w 401"/>
              <a:gd name="T63" fmla="*/ 40746196 h 385"/>
              <a:gd name="T64" fmla="*/ 21884117 w 401"/>
              <a:gd name="T65" fmla="*/ 40534136 h 385"/>
              <a:gd name="T66" fmla="*/ 22753208 w 401"/>
              <a:gd name="T67" fmla="*/ 40215882 h 385"/>
              <a:gd name="T68" fmla="*/ 23464334 w 401"/>
              <a:gd name="T69" fmla="*/ 39685243 h 385"/>
              <a:gd name="T70" fmla="*/ 24412407 w 401"/>
              <a:gd name="T71" fmla="*/ 39048411 h 385"/>
              <a:gd name="T72" fmla="*/ 25439464 w 401"/>
              <a:gd name="T73" fmla="*/ 37669204 h 385"/>
              <a:gd name="T74" fmla="*/ 25913360 w 401"/>
              <a:gd name="T75" fmla="*/ 36926179 h 385"/>
              <a:gd name="T76" fmla="*/ 26466520 w 401"/>
              <a:gd name="T77" fmla="*/ 36289672 h 385"/>
              <a:gd name="T78" fmla="*/ 27335611 w 401"/>
              <a:gd name="T79" fmla="*/ 34910140 h 385"/>
              <a:gd name="T80" fmla="*/ 28125720 w 401"/>
              <a:gd name="T81" fmla="*/ 33424741 h 385"/>
              <a:gd name="T82" fmla="*/ 28757581 w 401"/>
              <a:gd name="T83" fmla="*/ 31726956 h 385"/>
              <a:gd name="T84" fmla="*/ 29389724 w 401"/>
              <a:gd name="T85" fmla="*/ 30029170 h 385"/>
              <a:gd name="T86" fmla="*/ 29942603 w 401"/>
              <a:gd name="T87" fmla="*/ 28225192 h 385"/>
              <a:gd name="T88" fmla="*/ 30416781 w 401"/>
              <a:gd name="T89" fmla="*/ 26527407 h 38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01"/>
              <a:gd name="T136" fmla="*/ 0 h 385"/>
              <a:gd name="T137" fmla="*/ 401 w 401"/>
              <a:gd name="T138" fmla="*/ 385 h 385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01" h="385">
                <a:moveTo>
                  <a:pt x="385" y="250"/>
                </a:moveTo>
                <a:lnTo>
                  <a:pt x="401" y="172"/>
                </a:lnTo>
                <a:lnTo>
                  <a:pt x="386" y="142"/>
                </a:lnTo>
                <a:lnTo>
                  <a:pt x="371" y="113"/>
                </a:lnTo>
                <a:lnTo>
                  <a:pt x="355" y="85"/>
                </a:lnTo>
                <a:lnTo>
                  <a:pt x="338" y="58"/>
                </a:lnTo>
                <a:lnTo>
                  <a:pt x="318" y="34"/>
                </a:lnTo>
                <a:lnTo>
                  <a:pt x="294" y="14"/>
                </a:lnTo>
                <a:lnTo>
                  <a:pt x="136" y="0"/>
                </a:lnTo>
                <a:lnTo>
                  <a:pt x="135" y="2"/>
                </a:lnTo>
                <a:lnTo>
                  <a:pt x="135" y="4"/>
                </a:lnTo>
                <a:lnTo>
                  <a:pt x="134" y="4"/>
                </a:lnTo>
                <a:lnTo>
                  <a:pt x="134" y="5"/>
                </a:lnTo>
                <a:lnTo>
                  <a:pt x="134" y="8"/>
                </a:lnTo>
                <a:lnTo>
                  <a:pt x="109" y="18"/>
                </a:lnTo>
                <a:lnTo>
                  <a:pt x="84" y="26"/>
                </a:lnTo>
                <a:lnTo>
                  <a:pt x="46" y="68"/>
                </a:lnTo>
                <a:lnTo>
                  <a:pt x="18" y="106"/>
                </a:lnTo>
                <a:lnTo>
                  <a:pt x="8" y="134"/>
                </a:lnTo>
                <a:lnTo>
                  <a:pt x="3" y="163"/>
                </a:lnTo>
                <a:lnTo>
                  <a:pt x="0" y="193"/>
                </a:lnTo>
                <a:lnTo>
                  <a:pt x="3" y="224"/>
                </a:lnTo>
                <a:lnTo>
                  <a:pt x="3" y="244"/>
                </a:lnTo>
                <a:lnTo>
                  <a:pt x="4" y="264"/>
                </a:lnTo>
                <a:lnTo>
                  <a:pt x="32" y="301"/>
                </a:lnTo>
                <a:lnTo>
                  <a:pt x="63" y="338"/>
                </a:lnTo>
                <a:lnTo>
                  <a:pt x="84" y="360"/>
                </a:lnTo>
                <a:lnTo>
                  <a:pt x="110" y="382"/>
                </a:lnTo>
                <a:lnTo>
                  <a:pt x="149" y="384"/>
                </a:lnTo>
                <a:lnTo>
                  <a:pt x="189" y="385"/>
                </a:lnTo>
                <a:lnTo>
                  <a:pt x="227" y="385"/>
                </a:lnTo>
                <a:lnTo>
                  <a:pt x="268" y="384"/>
                </a:lnTo>
                <a:lnTo>
                  <a:pt x="277" y="382"/>
                </a:lnTo>
                <a:lnTo>
                  <a:pt x="288" y="379"/>
                </a:lnTo>
                <a:lnTo>
                  <a:pt x="297" y="374"/>
                </a:lnTo>
                <a:lnTo>
                  <a:pt x="309" y="368"/>
                </a:lnTo>
                <a:lnTo>
                  <a:pt x="322" y="355"/>
                </a:lnTo>
                <a:lnTo>
                  <a:pt x="328" y="348"/>
                </a:lnTo>
                <a:lnTo>
                  <a:pt x="335" y="342"/>
                </a:lnTo>
                <a:lnTo>
                  <a:pt x="346" y="329"/>
                </a:lnTo>
                <a:lnTo>
                  <a:pt x="356" y="315"/>
                </a:lnTo>
                <a:lnTo>
                  <a:pt x="364" y="299"/>
                </a:lnTo>
                <a:lnTo>
                  <a:pt x="372" y="283"/>
                </a:lnTo>
                <a:lnTo>
                  <a:pt x="379" y="266"/>
                </a:lnTo>
                <a:lnTo>
                  <a:pt x="385" y="250"/>
                </a:lnTo>
                <a:close/>
              </a:path>
            </a:pathLst>
          </a:custGeom>
          <a:solidFill>
            <a:schemeClr val="bg2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07" name="Line 43"/>
          <p:cNvSpPr>
            <a:spLocks noChangeShapeType="1"/>
          </p:cNvSpPr>
          <p:nvPr/>
        </p:nvSpPr>
        <p:spPr bwMode="auto">
          <a:xfrm flipH="1">
            <a:off x="2513013" y="2327275"/>
            <a:ext cx="2921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8" name="Line 44"/>
          <p:cNvSpPr>
            <a:spLocks noChangeShapeType="1"/>
          </p:cNvSpPr>
          <p:nvPr/>
        </p:nvSpPr>
        <p:spPr bwMode="auto">
          <a:xfrm flipH="1">
            <a:off x="2805113" y="2327275"/>
            <a:ext cx="3175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9" name="Line 45"/>
          <p:cNvSpPr>
            <a:spLocks noChangeShapeType="1"/>
          </p:cNvSpPr>
          <p:nvPr/>
        </p:nvSpPr>
        <p:spPr bwMode="auto">
          <a:xfrm>
            <a:off x="2805113" y="2049463"/>
            <a:ext cx="3175" cy="27781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0" name="Freeform 46"/>
          <p:cNvSpPr/>
          <p:nvPr/>
        </p:nvSpPr>
        <p:spPr bwMode="auto">
          <a:xfrm>
            <a:off x="3122613" y="2327275"/>
            <a:ext cx="471487" cy="2370138"/>
          </a:xfrm>
          <a:custGeom>
            <a:avLst/>
            <a:gdLst>
              <a:gd name="T0" fmla="*/ 116758647 w 1103"/>
              <a:gd name="T1" fmla="*/ 961416077 h 5843"/>
              <a:gd name="T2" fmla="*/ 201541243 w 1103"/>
              <a:gd name="T3" fmla="*/ 961416077 h 5843"/>
              <a:gd name="T4" fmla="*/ 201541243 w 1103"/>
              <a:gd name="T5" fmla="*/ 0 h 5843"/>
              <a:gd name="T6" fmla="*/ 0 w 1103"/>
              <a:gd name="T7" fmla="*/ 0 h 5843"/>
              <a:gd name="T8" fmla="*/ 0 60000 65536"/>
              <a:gd name="T9" fmla="*/ 0 60000 65536"/>
              <a:gd name="T10" fmla="*/ 0 60000 65536"/>
              <a:gd name="T11" fmla="*/ 0 60000 65536"/>
              <a:gd name="T12" fmla="*/ 0 w 1103"/>
              <a:gd name="T13" fmla="*/ 0 h 5843"/>
              <a:gd name="T14" fmla="*/ 1103 w 1103"/>
              <a:gd name="T15" fmla="*/ 5843 h 5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3" h="5843">
                <a:moveTo>
                  <a:pt x="639" y="5843"/>
                </a:moveTo>
                <a:lnTo>
                  <a:pt x="1103" y="5843"/>
                </a:lnTo>
                <a:lnTo>
                  <a:pt x="1103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400"/>
          </a:p>
        </p:txBody>
      </p:sp>
      <p:sp>
        <p:nvSpPr>
          <p:cNvPr id="32811" name="Line 47"/>
          <p:cNvSpPr>
            <a:spLocks noChangeShapeType="1"/>
          </p:cNvSpPr>
          <p:nvPr/>
        </p:nvSpPr>
        <p:spPr bwMode="auto">
          <a:xfrm flipH="1">
            <a:off x="2197100" y="2327275"/>
            <a:ext cx="315913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2" name="Line 48"/>
          <p:cNvSpPr>
            <a:spLocks noChangeShapeType="1"/>
          </p:cNvSpPr>
          <p:nvPr/>
        </p:nvSpPr>
        <p:spPr bwMode="auto">
          <a:xfrm>
            <a:off x="2195513" y="1776413"/>
            <a:ext cx="4762" cy="55086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3" name="Freeform 49"/>
          <p:cNvSpPr/>
          <p:nvPr/>
        </p:nvSpPr>
        <p:spPr bwMode="auto">
          <a:xfrm>
            <a:off x="1993900" y="2327275"/>
            <a:ext cx="225425" cy="2370138"/>
          </a:xfrm>
          <a:custGeom>
            <a:avLst/>
            <a:gdLst>
              <a:gd name="T0" fmla="*/ 87242046 w 526"/>
              <a:gd name="T1" fmla="*/ 0 h 5843"/>
              <a:gd name="T2" fmla="*/ 0 w 526"/>
              <a:gd name="T3" fmla="*/ 0 h 5843"/>
              <a:gd name="T4" fmla="*/ 0 w 526"/>
              <a:gd name="T5" fmla="*/ 961416077 h 5843"/>
              <a:gd name="T6" fmla="*/ 96609184 w 526"/>
              <a:gd name="T7" fmla="*/ 961416077 h 5843"/>
              <a:gd name="T8" fmla="*/ 0 60000 65536"/>
              <a:gd name="T9" fmla="*/ 0 60000 65536"/>
              <a:gd name="T10" fmla="*/ 0 60000 65536"/>
              <a:gd name="T11" fmla="*/ 0 60000 65536"/>
              <a:gd name="T12" fmla="*/ 0 w 526"/>
              <a:gd name="T13" fmla="*/ 0 h 5843"/>
              <a:gd name="T14" fmla="*/ 526 w 526"/>
              <a:gd name="T15" fmla="*/ 5843 h 5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6" h="5843">
                <a:moveTo>
                  <a:pt x="475" y="0"/>
                </a:moveTo>
                <a:lnTo>
                  <a:pt x="0" y="0"/>
                </a:lnTo>
                <a:lnTo>
                  <a:pt x="0" y="5843"/>
                </a:lnTo>
                <a:lnTo>
                  <a:pt x="526" y="5843"/>
                </a:lnTo>
              </a:path>
            </a:pathLst>
          </a:cu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400"/>
          </a:p>
        </p:txBody>
      </p:sp>
      <p:sp>
        <p:nvSpPr>
          <p:cNvPr id="32814" name="Line 50"/>
          <p:cNvSpPr>
            <a:spLocks noChangeShapeType="1"/>
          </p:cNvSpPr>
          <p:nvPr/>
        </p:nvSpPr>
        <p:spPr bwMode="auto">
          <a:xfrm flipH="1">
            <a:off x="2443163" y="3543300"/>
            <a:ext cx="744537" cy="1588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5" name="Line 51"/>
          <p:cNvSpPr>
            <a:spLocks noChangeShapeType="1"/>
          </p:cNvSpPr>
          <p:nvPr/>
        </p:nvSpPr>
        <p:spPr bwMode="auto">
          <a:xfrm flipH="1">
            <a:off x="2470150" y="2635250"/>
            <a:ext cx="742950" cy="1588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6" name="Line 52"/>
          <p:cNvSpPr>
            <a:spLocks noChangeShapeType="1"/>
          </p:cNvSpPr>
          <p:nvPr/>
        </p:nvSpPr>
        <p:spPr bwMode="auto">
          <a:xfrm flipV="1">
            <a:off x="3292475" y="2727325"/>
            <a:ext cx="1588" cy="725488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7" name="Line 53"/>
          <p:cNvSpPr>
            <a:spLocks noChangeShapeType="1"/>
          </p:cNvSpPr>
          <p:nvPr/>
        </p:nvSpPr>
        <p:spPr bwMode="auto">
          <a:xfrm>
            <a:off x="1993900" y="4692650"/>
            <a:ext cx="1116013" cy="63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8" name="Line 54"/>
          <p:cNvSpPr>
            <a:spLocks noChangeShapeType="1"/>
          </p:cNvSpPr>
          <p:nvPr/>
        </p:nvSpPr>
        <p:spPr bwMode="auto">
          <a:xfrm>
            <a:off x="3109913" y="4697413"/>
            <a:ext cx="287337" cy="15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9" name="Line 55"/>
          <p:cNvSpPr>
            <a:spLocks noChangeShapeType="1"/>
          </p:cNvSpPr>
          <p:nvPr/>
        </p:nvSpPr>
        <p:spPr bwMode="auto">
          <a:xfrm>
            <a:off x="2219325" y="4697413"/>
            <a:ext cx="315913" cy="158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0" name="Line 56"/>
          <p:cNvSpPr>
            <a:spLocks noChangeShapeType="1"/>
          </p:cNvSpPr>
          <p:nvPr/>
        </p:nvSpPr>
        <p:spPr bwMode="auto">
          <a:xfrm flipH="1">
            <a:off x="2446338" y="4471988"/>
            <a:ext cx="742950" cy="1587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1" name="Line 57"/>
          <p:cNvSpPr>
            <a:spLocks noChangeShapeType="1"/>
          </p:cNvSpPr>
          <p:nvPr/>
        </p:nvSpPr>
        <p:spPr bwMode="auto">
          <a:xfrm flipV="1">
            <a:off x="3270250" y="3683000"/>
            <a:ext cx="3175" cy="725488"/>
          </a:xfrm>
          <a:prstGeom prst="line">
            <a:avLst/>
          </a:prstGeom>
          <a:noFill/>
          <a:ln w="57150">
            <a:solidFill>
              <a:srgbClr val="66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2" name="Rectangle 58"/>
          <p:cNvSpPr>
            <a:spLocks noChangeArrowheads="1"/>
          </p:cNvSpPr>
          <p:nvPr/>
        </p:nvSpPr>
        <p:spPr bwMode="auto">
          <a:xfrm>
            <a:off x="2259013" y="4730750"/>
            <a:ext cx="971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23" name="Rectangle 59"/>
          <p:cNvSpPr>
            <a:spLocks noChangeArrowheads="1"/>
          </p:cNvSpPr>
          <p:nvPr/>
        </p:nvSpPr>
        <p:spPr bwMode="auto">
          <a:xfrm>
            <a:off x="2565400" y="4719638"/>
            <a:ext cx="971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24" name="Rectangle 60"/>
          <p:cNvSpPr>
            <a:spLocks noChangeArrowheads="1"/>
          </p:cNvSpPr>
          <p:nvPr/>
        </p:nvSpPr>
        <p:spPr bwMode="auto">
          <a:xfrm>
            <a:off x="2878138" y="4719638"/>
            <a:ext cx="971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25" name="Rectangle 61"/>
          <p:cNvSpPr>
            <a:spLocks noChangeArrowheads="1"/>
          </p:cNvSpPr>
          <p:nvPr/>
        </p:nvSpPr>
        <p:spPr bwMode="auto">
          <a:xfrm>
            <a:off x="3149600" y="4719638"/>
            <a:ext cx="971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4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26" name="Rectangle 62"/>
          <p:cNvSpPr>
            <a:spLocks noChangeArrowheads="1"/>
          </p:cNvSpPr>
          <p:nvPr/>
        </p:nvSpPr>
        <p:spPr bwMode="auto">
          <a:xfrm>
            <a:off x="3455988" y="4727575"/>
            <a:ext cx="971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5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27" name="Rectangle 63"/>
          <p:cNvSpPr>
            <a:spLocks noChangeArrowheads="1"/>
          </p:cNvSpPr>
          <p:nvPr/>
        </p:nvSpPr>
        <p:spPr bwMode="auto">
          <a:xfrm>
            <a:off x="3511550" y="2009775"/>
            <a:ext cx="971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6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28" name="Rectangle 64"/>
          <p:cNvSpPr>
            <a:spLocks noChangeArrowheads="1"/>
          </p:cNvSpPr>
          <p:nvPr/>
        </p:nvSpPr>
        <p:spPr bwMode="auto">
          <a:xfrm>
            <a:off x="3214688" y="2038350"/>
            <a:ext cx="971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7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29" name="Rectangle 65"/>
          <p:cNvSpPr>
            <a:spLocks noChangeArrowheads="1"/>
          </p:cNvSpPr>
          <p:nvPr/>
        </p:nvSpPr>
        <p:spPr bwMode="auto">
          <a:xfrm>
            <a:off x="2901950" y="2038350"/>
            <a:ext cx="971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8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30" name="Rectangle 66"/>
          <p:cNvSpPr>
            <a:spLocks noChangeArrowheads="1"/>
          </p:cNvSpPr>
          <p:nvPr/>
        </p:nvSpPr>
        <p:spPr bwMode="auto">
          <a:xfrm>
            <a:off x="2601913" y="2035175"/>
            <a:ext cx="971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9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31" name="Line 67"/>
          <p:cNvSpPr>
            <a:spLocks noChangeShapeType="1"/>
          </p:cNvSpPr>
          <p:nvPr/>
        </p:nvSpPr>
        <p:spPr bwMode="auto">
          <a:xfrm flipV="1">
            <a:off x="3440113" y="1852613"/>
            <a:ext cx="1587" cy="4699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2" name="Line 68"/>
          <p:cNvSpPr>
            <a:spLocks noChangeShapeType="1"/>
          </p:cNvSpPr>
          <p:nvPr/>
        </p:nvSpPr>
        <p:spPr bwMode="auto">
          <a:xfrm>
            <a:off x="2524125" y="1858963"/>
            <a:ext cx="1588" cy="46831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3" name="Line 69"/>
          <p:cNvSpPr>
            <a:spLocks noChangeShapeType="1"/>
          </p:cNvSpPr>
          <p:nvPr/>
        </p:nvSpPr>
        <p:spPr bwMode="auto">
          <a:xfrm>
            <a:off x="3157538" y="1858963"/>
            <a:ext cx="1587" cy="46831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4" name="Rectangle 70"/>
          <p:cNvSpPr>
            <a:spLocks noChangeArrowheads="1"/>
          </p:cNvSpPr>
          <p:nvPr/>
        </p:nvSpPr>
        <p:spPr bwMode="auto">
          <a:xfrm>
            <a:off x="2222500" y="2041525"/>
            <a:ext cx="19431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10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35" name="Rectangle 71"/>
          <p:cNvSpPr>
            <a:spLocks noChangeArrowheads="1"/>
          </p:cNvSpPr>
          <p:nvPr/>
        </p:nvSpPr>
        <p:spPr bwMode="auto">
          <a:xfrm>
            <a:off x="2578100" y="5037138"/>
            <a:ext cx="47180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Times New Roman" pitchFamily="18" charset="0"/>
              </a:rPr>
              <a:t>com</a:t>
            </a:r>
            <a:endParaRPr kumimoji="1" lang="en-US" altLang="zh-CN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36" name="Rectangle 72"/>
          <p:cNvSpPr>
            <a:spLocks noChangeArrowheads="1"/>
          </p:cNvSpPr>
          <p:nvPr/>
        </p:nvSpPr>
        <p:spPr bwMode="auto">
          <a:xfrm>
            <a:off x="2582863" y="1754188"/>
            <a:ext cx="47180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Times New Roman" pitchFamily="18" charset="0"/>
              </a:rPr>
              <a:t>com</a:t>
            </a:r>
            <a:endParaRPr kumimoji="1" lang="en-US" altLang="zh-CN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37" name="Rectangle 73"/>
          <p:cNvSpPr>
            <a:spLocks noChangeArrowheads="1"/>
          </p:cNvSpPr>
          <p:nvPr/>
        </p:nvSpPr>
        <p:spPr bwMode="auto">
          <a:xfrm>
            <a:off x="2716213" y="2339975"/>
            <a:ext cx="9334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38" name="Rectangle 74"/>
          <p:cNvSpPr>
            <a:spLocks noChangeArrowheads="1"/>
          </p:cNvSpPr>
          <p:nvPr/>
        </p:nvSpPr>
        <p:spPr bwMode="auto">
          <a:xfrm>
            <a:off x="3344863" y="2940050"/>
            <a:ext cx="9652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39" name="Rectangle 75"/>
          <p:cNvSpPr>
            <a:spLocks noChangeArrowheads="1"/>
          </p:cNvSpPr>
          <p:nvPr/>
        </p:nvSpPr>
        <p:spPr bwMode="auto">
          <a:xfrm>
            <a:off x="3341688" y="3859213"/>
            <a:ext cx="8382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40" name="Rectangle 76"/>
          <p:cNvSpPr>
            <a:spLocks noChangeArrowheads="1"/>
          </p:cNvSpPr>
          <p:nvPr/>
        </p:nvSpPr>
        <p:spPr bwMode="auto">
          <a:xfrm>
            <a:off x="2139950" y="3816350"/>
            <a:ext cx="9398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e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41" name="Rectangle 77"/>
          <p:cNvSpPr>
            <a:spLocks noChangeArrowheads="1"/>
          </p:cNvSpPr>
          <p:nvPr/>
        </p:nvSpPr>
        <p:spPr bwMode="auto">
          <a:xfrm>
            <a:off x="2124075" y="2951163"/>
            <a:ext cx="5334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200">
                <a:solidFill>
                  <a:srgbClr val="000000"/>
                </a:solidFill>
                <a:latin typeface="Times New Roman" pitchFamily="18" charset="0"/>
              </a:rPr>
              <a:t>f</a:t>
            </a:r>
            <a:endParaRPr kumimoji="1"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42" name="Line 78"/>
          <p:cNvSpPr>
            <a:spLocks noChangeShapeType="1"/>
          </p:cNvSpPr>
          <p:nvPr/>
        </p:nvSpPr>
        <p:spPr bwMode="auto">
          <a:xfrm flipV="1">
            <a:off x="2366963" y="2727325"/>
            <a:ext cx="1587" cy="725488"/>
          </a:xfrm>
          <a:prstGeom prst="line">
            <a:avLst/>
          </a:prstGeom>
          <a:noFill/>
          <a:ln w="57150">
            <a:solidFill>
              <a:srgbClr val="66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2843" name="Group 79"/>
          <p:cNvGrpSpPr/>
          <p:nvPr/>
        </p:nvGrpSpPr>
        <p:grpSpPr bwMode="auto">
          <a:xfrm>
            <a:off x="2184400" y="4667250"/>
            <a:ext cx="1222375" cy="609600"/>
            <a:chOff x="958" y="2544"/>
            <a:chExt cx="743" cy="288"/>
          </a:xfrm>
        </p:grpSpPr>
        <p:sp>
          <p:nvSpPr>
            <p:cNvPr id="32906" name="Line 80"/>
            <p:cNvSpPr>
              <a:spLocks noChangeShapeType="1"/>
            </p:cNvSpPr>
            <p:nvPr/>
          </p:nvSpPr>
          <p:spPr bwMode="auto">
            <a:xfrm flipV="1">
              <a:off x="1519" y="2560"/>
              <a:ext cx="1" cy="26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7" name="Line 81"/>
            <p:cNvSpPr>
              <a:spLocks noChangeShapeType="1"/>
            </p:cNvSpPr>
            <p:nvPr/>
          </p:nvSpPr>
          <p:spPr bwMode="auto">
            <a:xfrm flipV="1">
              <a:off x="1700" y="2544"/>
              <a:ext cx="1" cy="26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8" name="Line 82"/>
            <p:cNvSpPr>
              <a:spLocks noChangeShapeType="1"/>
            </p:cNvSpPr>
            <p:nvPr/>
          </p:nvSpPr>
          <p:spPr bwMode="auto">
            <a:xfrm flipV="1">
              <a:off x="958" y="2560"/>
              <a:ext cx="1" cy="2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9" name="Line 83"/>
            <p:cNvSpPr>
              <a:spLocks noChangeShapeType="1"/>
            </p:cNvSpPr>
            <p:nvPr/>
          </p:nvSpPr>
          <p:spPr bwMode="auto">
            <a:xfrm>
              <a:off x="1152" y="2544"/>
              <a:ext cx="0" cy="28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2844" name="Line 84"/>
          <p:cNvSpPr>
            <a:spLocks noChangeShapeType="1"/>
          </p:cNvSpPr>
          <p:nvPr/>
        </p:nvSpPr>
        <p:spPr bwMode="auto">
          <a:xfrm>
            <a:off x="2832100" y="4672013"/>
            <a:ext cx="0" cy="457200"/>
          </a:xfrm>
          <a:prstGeom prst="line">
            <a:avLst/>
          </a:prstGeom>
          <a:noFill/>
          <a:ln w="38100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45" name="Line 85"/>
          <p:cNvSpPr>
            <a:spLocks noChangeShapeType="1"/>
          </p:cNvSpPr>
          <p:nvPr/>
        </p:nvSpPr>
        <p:spPr bwMode="auto">
          <a:xfrm>
            <a:off x="5041900" y="1831975"/>
            <a:ext cx="1588" cy="16033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6" name="Line 86"/>
          <p:cNvSpPr>
            <a:spLocks noChangeShapeType="1"/>
          </p:cNvSpPr>
          <p:nvPr/>
        </p:nvSpPr>
        <p:spPr bwMode="auto">
          <a:xfrm flipV="1">
            <a:off x="5041900" y="1992313"/>
            <a:ext cx="1588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7" name="Line 87"/>
          <p:cNvSpPr>
            <a:spLocks noChangeShapeType="1"/>
          </p:cNvSpPr>
          <p:nvPr/>
        </p:nvSpPr>
        <p:spPr bwMode="auto">
          <a:xfrm flipV="1">
            <a:off x="5053013" y="5005388"/>
            <a:ext cx="1587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8" name="Line 88"/>
          <p:cNvSpPr>
            <a:spLocks noChangeShapeType="1"/>
          </p:cNvSpPr>
          <p:nvPr/>
        </p:nvSpPr>
        <p:spPr bwMode="auto">
          <a:xfrm flipV="1">
            <a:off x="5053013" y="4845050"/>
            <a:ext cx="1587" cy="16033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49" name="Line 89"/>
          <p:cNvSpPr>
            <a:spLocks noChangeShapeType="1"/>
          </p:cNvSpPr>
          <p:nvPr/>
        </p:nvSpPr>
        <p:spPr bwMode="auto">
          <a:xfrm flipV="1">
            <a:off x="5060950" y="4014788"/>
            <a:ext cx="1588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0" name="Line 90"/>
          <p:cNvSpPr>
            <a:spLocks noChangeShapeType="1"/>
          </p:cNvSpPr>
          <p:nvPr/>
        </p:nvSpPr>
        <p:spPr bwMode="auto">
          <a:xfrm flipV="1">
            <a:off x="5060950" y="4173538"/>
            <a:ext cx="1588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1" name="Line 91"/>
          <p:cNvSpPr>
            <a:spLocks noChangeShapeType="1"/>
          </p:cNvSpPr>
          <p:nvPr/>
        </p:nvSpPr>
        <p:spPr bwMode="auto">
          <a:xfrm flipV="1">
            <a:off x="5057775" y="3576638"/>
            <a:ext cx="3175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2" name="Line 92"/>
          <p:cNvSpPr>
            <a:spLocks noChangeShapeType="1"/>
          </p:cNvSpPr>
          <p:nvPr/>
        </p:nvSpPr>
        <p:spPr bwMode="auto">
          <a:xfrm flipV="1">
            <a:off x="5057775" y="3736975"/>
            <a:ext cx="3175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3" name="Line 93"/>
          <p:cNvSpPr>
            <a:spLocks noChangeShapeType="1"/>
          </p:cNvSpPr>
          <p:nvPr/>
        </p:nvSpPr>
        <p:spPr bwMode="auto">
          <a:xfrm flipV="1">
            <a:off x="5056188" y="2725738"/>
            <a:ext cx="1587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4" name="Line 94"/>
          <p:cNvSpPr>
            <a:spLocks noChangeShapeType="1"/>
          </p:cNvSpPr>
          <p:nvPr/>
        </p:nvSpPr>
        <p:spPr bwMode="auto">
          <a:xfrm flipV="1">
            <a:off x="5056188" y="2884488"/>
            <a:ext cx="1587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5" name="Line 95"/>
          <p:cNvSpPr>
            <a:spLocks noChangeShapeType="1"/>
          </p:cNvSpPr>
          <p:nvPr/>
        </p:nvSpPr>
        <p:spPr bwMode="auto">
          <a:xfrm flipV="1">
            <a:off x="5054600" y="2308225"/>
            <a:ext cx="1588" cy="158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6" name="Line 96"/>
          <p:cNvSpPr>
            <a:spLocks noChangeShapeType="1"/>
          </p:cNvSpPr>
          <p:nvPr/>
        </p:nvSpPr>
        <p:spPr bwMode="auto">
          <a:xfrm flipV="1">
            <a:off x="5054600" y="2466975"/>
            <a:ext cx="1588" cy="16033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7" name="Line 97"/>
          <p:cNvSpPr>
            <a:spLocks noChangeShapeType="1"/>
          </p:cNvSpPr>
          <p:nvPr/>
        </p:nvSpPr>
        <p:spPr bwMode="auto">
          <a:xfrm flipV="1">
            <a:off x="5056188" y="4429125"/>
            <a:ext cx="1587" cy="16033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8" name="Line 98"/>
          <p:cNvSpPr>
            <a:spLocks noChangeShapeType="1"/>
          </p:cNvSpPr>
          <p:nvPr/>
        </p:nvSpPr>
        <p:spPr bwMode="auto">
          <a:xfrm flipV="1">
            <a:off x="5056188" y="4589463"/>
            <a:ext cx="1587" cy="1603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9" name="Line 99"/>
          <p:cNvSpPr>
            <a:spLocks noChangeShapeType="1"/>
          </p:cNvSpPr>
          <p:nvPr/>
        </p:nvSpPr>
        <p:spPr bwMode="auto">
          <a:xfrm flipV="1">
            <a:off x="5053013" y="3179763"/>
            <a:ext cx="1587" cy="1619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0" name="Line 100"/>
          <p:cNvSpPr>
            <a:spLocks noChangeShapeType="1"/>
          </p:cNvSpPr>
          <p:nvPr/>
        </p:nvSpPr>
        <p:spPr bwMode="auto">
          <a:xfrm flipV="1">
            <a:off x="5053013" y="3341688"/>
            <a:ext cx="1587" cy="15716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61" name="Freeform 101"/>
          <p:cNvSpPr/>
          <p:nvPr/>
        </p:nvSpPr>
        <p:spPr bwMode="auto">
          <a:xfrm>
            <a:off x="5060950" y="1828800"/>
            <a:ext cx="282575" cy="206375"/>
          </a:xfrm>
          <a:custGeom>
            <a:avLst/>
            <a:gdLst>
              <a:gd name="T0" fmla="*/ 116397421 w 686"/>
              <a:gd name="T1" fmla="*/ 77156958 h 552"/>
              <a:gd name="T2" fmla="*/ 116397421 w 686"/>
              <a:gd name="T3" fmla="*/ 0 h 552"/>
              <a:gd name="T4" fmla="*/ 0 w 686"/>
              <a:gd name="T5" fmla="*/ 66254226 h 552"/>
              <a:gd name="T6" fmla="*/ 0 60000 65536"/>
              <a:gd name="T7" fmla="*/ 0 60000 65536"/>
              <a:gd name="T8" fmla="*/ 0 60000 65536"/>
              <a:gd name="T9" fmla="*/ 0 w 686"/>
              <a:gd name="T10" fmla="*/ 0 h 552"/>
              <a:gd name="T11" fmla="*/ 686 w 686"/>
              <a:gd name="T12" fmla="*/ 552 h 5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2">
                <a:moveTo>
                  <a:pt x="686" y="552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62" name="Freeform 102"/>
          <p:cNvSpPr/>
          <p:nvPr/>
        </p:nvSpPr>
        <p:spPr bwMode="auto">
          <a:xfrm>
            <a:off x="5060950" y="2005013"/>
            <a:ext cx="282575" cy="160337"/>
          </a:xfrm>
          <a:custGeom>
            <a:avLst/>
            <a:gdLst>
              <a:gd name="T0" fmla="*/ 0 w 686"/>
              <a:gd name="T1" fmla="*/ 0 h 423"/>
              <a:gd name="T2" fmla="*/ 116397421 w 686"/>
              <a:gd name="T3" fmla="*/ 60775304 h 423"/>
              <a:gd name="T4" fmla="*/ 116397421 w 686"/>
              <a:gd name="T5" fmla="*/ 11206912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8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63" name="Freeform 103"/>
          <p:cNvSpPr/>
          <p:nvPr/>
        </p:nvSpPr>
        <p:spPr bwMode="auto">
          <a:xfrm>
            <a:off x="5072063" y="4840288"/>
            <a:ext cx="279400" cy="207962"/>
          </a:xfrm>
          <a:custGeom>
            <a:avLst/>
            <a:gdLst>
              <a:gd name="T0" fmla="*/ 113796443 w 686"/>
              <a:gd name="T1" fmla="*/ 78206498 h 553"/>
              <a:gd name="T2" fmla="*/ 113796443 w 686"/>
              <a:gd name="T3" fmla="*/ 0 h 553"/>
              <a:gd name="T4" fmla="*/ 0 w 686"/>
              <a:gd name="T5" fmla="*/ 67034087 h 553"/>
              <a:gd name="T6" fmla="*/ 0 60000 65536"/>
              <a:gd name="T7" fmla="*/ 0 60000 65536"/>
              <a:gd name="T8" fmla="*/ 0 60000 65536"/>
              <a:gd name="T9" fmla="*/ 0 w 686"/>
              <a:gd name="T10" fmla="*/ 0 h 553"/>
              <a:gd name="T11" fmla="*/ 686 w 686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3">
                <a:moveTo>
                  <a:pt x="686" y="553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400"/>
          </a:p>
        </p:txBody>
      </p:sp>
      <p:sp>
        <p:nvSpPr>
          <p:cNvPr id="32864" name="Freeform 104"/>
          <p:cNvSpPr/>
          <p:nvPr/>
        </p:nvSpPr>
        <p:spPr bwMode="auto">
          <a:xfrm>
            <a:off x="5072063" y="5018088"/>
            <a:ext cx="279400" cy="158750"/>
          </a:xfrm>
          <a:custGeom>
            <a:avLst/>
            <a:gdLst>
              <a:gd name="T0" fmla="*/ 0 w 686"/>
              <a:gd name="T1" fmla="*/ 0 h 422"/>
              <a:gd name="T2" fmla="*/ 113796443 w 686"/>
              <a:gd name="T3" fmla="*/ 59719342 h 422"/>
              <a:gd name="T4" fmla="*/ 113796443 w 686"/>
              <a:gd name="T5" fmla="*/ 11179837 h 422"/>
              <a:gd name="T6" fmla="*/ 0 60000 65536"/>
              <a:gd name="T7" fmla="*/ 0 60000 65536"/>
              <a:gd name="T8" fmla="*/ 0 60000 65536"/>
              <a:gd name="T9" fmla="*/ 0 w 686"/>
              <a:gd name="T10" fmla="*/ 0 h 422"/>
              <a:gd name="T11" fmla="*/ 686 w 686"/>
              <a:gd name="T12" fmla="*/ 422 h 4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2">
                <a:moveTo>
                  <a:pt x="0" y="0"/>
                </a:moveTo>
                <a:lnTo>
                  <a:pt x="686" y="422"/>
                </a:lnTo>
                <a:lnTo>
                  <a:pt x="686" y="79"/>
                </a:lnTo>
              </a:path>
            </a:pathLst>
          </a:cu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400"/>
          </a:p>
        </p:txBody>
      </p:sp>
      <p:sp>
        <p:nvSpPr>
          <p:cNvPr id="32865" name="Freeform 105"/>
          <p:cNvSpPr/>
          <p:nvPr/>
        </p:nvSpPr>
        <p:spPr bwMode="auto">
          <a:xfrm>
            <a:off x="5080000" y="4186238"/>
            <a:ext cx="279400" cy="160337"/>
          </a:xfrm>
          <a:custGeom>
            <a:avLst/>
            <a:gdLst>
              <a:gd name="T0" fmla="*/ 0 w 686"/>
              <a:gd name="T1" fmla="*/ 0 h 423"/>
              <a:gd name="T2" fmla="*/ 113796443 w 686"/>
              <a:gd name="T3" fmla="*/ 60775304 h 423"/>
              <a:gd name="T4" fmla="*/ 113796443 w 686"/>
              <a:gd name="T5" fmla="*/ 11206912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8"/>
                </a:lnTo>
              </a:path>
            </a:pathLst>
          </a:cu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400"/>
          </a:p>
        </p:txBody>
      </p:sp>
      <p:sp>
        <p:nvSpPr>
          <p:cNvPr id="32866" name="Freeform 106"/>
          <p:cNvSpPr/>
          <p:nvPr/>
        </p:nvSpPr>
        <p:spPr bwMode="auto">
          <a:xfrm>
            <a:off x="5080000" y="4008438"/>
            <a:ext cx="279400" cy="207962"/>
          </a:xfrm>
          <a:custGeom>
            <a:avLst/>
            <a:gdLst>
              <a:gd name="T0" fmla="*/ 113796443 w 686"/>
              <a:gd name="T1" fmla="*/ 78348177 h 552"/>
              <a:gd name="T2" fmla="*/ 113796443 w 686"/>
              <a:gd name="T3" fmla="*/ 0 h 552"/>
              <a:gd name="T4" fmla="*/ 0 w 686"/>
              <a:gd name="T5" fmla="*/ 67277214 h 552"/>
              <a:gd name="T6" fmla="*/ 0 60000 65536"/>
              <a:gd name="T7" fmla="*/ 0 60000 65536"/>
              <a:gd name="T8" fmla="*/ 0 60000 65536"/>
              <a:gd name="T9" fmla="*/ 0 w 686"/>
              <a:gd name="T10" fmla="*/ 0 h 552"/>
              <a:gd name="T11" fmla="*/ 686 w 686"/>
              <a:gd name="T12" fmla="*/ 552 h 5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2">
                <a:moveTo>
                  <a:pt x="686" y="552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400"/>
          </a:p>
        </p:txBody>
      </p:sp>
      <p:sp>
        <p:nvSpPr>
          <p:cNvPr id="32867" name="Freeform 107"/>
          <p:cNvSpPr/>
          <p:nvPr/>
        </p:nvSpPr>
        <p:spPr bwMode="auto">
          <a:xfrm>
            <a:off x="5076825" y="3749675"/>
            <a:ext cx="282575" cy="158750"/>
          </a:xfrm>
          <a:custGeom>
            <a:avLst/>
            <a:gdLst>
              <a:gd name="T0" fmla="*/ 0 w 686"/>
              <a:gd name="T1" fmla="*/ 0 h 423"/>
              <a:gd name="T2" fmla="*/ 116397421 w 686"/>
              <a:gd name="T3" fmla="*/ 59578162 h 423"/>
              <a:gd name="T4" fmla="*/ 116397421 w 686"/>
              <a:gd name="T5" fmla="*/ 10986025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8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68" name="Freeform 108"/>
          <p:cNvSpPr/>
          <p:nvPr/>
        </p:nvSpPr>
        <p:spPr bwMode="auto">
          <a:xfrm>
            <a:off x="5076825" y="3570288"/>
            <a:ext cx="282575" cy="207962"/>
          </a:xfrm>
          <a:custGeom>
            <a:avLst/>
            <a:gdLst>
              <a:gd name="T0" fmla="*/ 116397421 w 686"/>
              <a:gd name="T1" fmla="*/ 78348177 h 552"/>
              <a:gd name="T2" fmla="*/ 116397421 w 686"/>
              <a:gd name="T3" fmla="*/ 0 h 552"/>
              <a:gd name="T4" fmla="*/ 0 w 686"/>
              <a:gd name="T5" fmla="*/ 67277214 h 552"/>
              <a:gd name="T6" fmla="*/ 0 60000 65536"/>
              <a:gd name="T7" fmla="*/ 0 60000 65536"/>
              <a:gd name="T8" fmla="*/ 0 60000 65536"/>
              <a:gd name="T9" fmla="*/ 0 w 686"/>
              <a:gd name="T10" fmla="*/ 0 h 552"/>
              <a:gd name="T11" fmla="*/ 686 w 686"/>
              <a:gd name="T12" fmla="*/ 552 h 5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2">
                <a:moveTo>
                  <a:pt x="686" y="552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69" name="Freeform 109"/>
          <p:cNvSpPr/>
          <p:nvPr/>
        </p:nvSpPr>
        <p:spPr bwMode="auto">
          <a:xfrm>
            <a:off x="5075238" y="2897188"/>
            <a:ext cx="280987" cy="160337"/>
          </a:xfrm>
          <a:custGeom>
            <a:avLst/>
            <a:gdLst>
              <a:gd name="T0" fmla="*/ 0 w 686"/>
              <a:gd name="T1" fmla="*/ 0 h 423"/>
              <a:gd name="T2" fmla="*/ 115092849 w 686"/>
              <a:gd name="T3" fmla="*/ 60775304 h 423"/>
              <a:gd name="T4" fmla="*/ 115092849 w 686"/>
              <a:gd name="T5" fmla="*/ 11350571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9"/>
                </a:lnTo>
              </a:path>
            </a:pathLst>
          </a:custGeom>
          <a:solidFill>
            <a:schemeClr val="bg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70" name="Freeform 110"/>
          <p:cNvSpPr/>
          <p:nvPr/>
        </p:nvSpPr>
        <p:spPr bwMode="auto">
          <a:xfrm>
            <a:off x="5075238" y="2719388"/>
            <a:ext cx="280987" cy="207962"/>
          </a:xfrm>
          <a:custGeom>
            <a:avLst/>
            <a:gdLst>
              <a:gd name="T0" fmla="*/ 115092849 w 686"/>
              <a:gd name="T1" fmla="*/ 78206498 h 553"/>
              <a:gd name="T2" fmla="*/ 115092849 w 686"/>
              <a:gd name="T3" fmla="*/ 0 h 553"/>
              <a:gd name="T4" fmla="*/ 0 w 686"/>
              <a:gd name="T5" fmla="*/ 67034087 h 553"/>
              <a:gd name="T6" fmla="*/ 0 60000 65536"/>
              <a:gd name="T7" fmla="*/ 0 60000 65536"/>
              <a:gd name="T8" fmla="*/ 0 60000 65536"/>
              <a:gd name="T9" fmla="*/ 0 w 686"/>
              <a:gd name="T10" fmla="*/ 0 h 553"/>
              <a:gd name="T11" fmla="*/ 686 w 686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3">
                <a:moveTo>
                  <a:pt x="686" y="553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chemeClr val="bg1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71" name="Freeform 111"/>
          <p:cNvSpPr/>
          <p:nvPr/>
        </p:nvSpPr>
        <p:spPr bwMode="auto">
          <a:xfrm>
            <a:off x="5073650" y="2479675"/>
            <a:ext cx="279400" cy="160338"/>
          </a:xfrm>
          <a:custGeom>
            <a:avLst/>
            <a:gdLst>
              <a:gd name="T0" fmla="*/ 0 w 686"/>
              <a:gd name="T1" fmla="*/ 0 h 423"/>
              <a:gd name="T2" fmla="*/ 113796443 w 686"/>
              <a:gd name="T3" fmla="*/ 60776062 h 423"/>
              <a:gd name="T4" fmla="*/ 113796443 w 686"/>
              <a:gd name="T5" fmla="*/ 11350642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9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72" name="Freeform 112"/>
          <p:cNvSpPr/>
          <p:nvPr/>
        </p:nvSpPr>
        <p:spPr bwMode="auto">
          <a:xfrm>
            <a:off x="5073650" y="2303463"/>
            <a:ext cx="279400" cy="206375"/>
          </a:xfrm>
          <a:custGeom>
            <a:avLst/>
            <a:gdLst>
              <a:gd name="T0" fmla="*/ 113796443 w 686"/>
              <a:gd name="T1" fmla="*/ 77017433 h 553"/>
              <a:gd name="T2" fmla="*/ 113796443 w 686"/>
              <a:gd name="T3" fmla="*/ 0 h 553"/>
              <a:gd name="T4" fmla="*/ 0 w 686"/>
              <a:gd name="T5" fmla="*/ 66014996 h 553"/>
              <a:gd name="T6" fmla="*/ 0 60000 65536"/>
              <a:gd name="T7" fmla="*/ 0 60000 65536"/>
              <a:gd name="T8" fmla="*/ 0 60000 65536"/>
              <a:gd name="T9" fmla="*/ 0 w 686"/>
              <a:gd name="T10" fmla="*/ 0 h 553"/>
              <a:gd name="T11" fmla="*/ 686 w 686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3">
                <a:moveTo>
                  <a:pt x="686" y="553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73" name="Freeform 113"/>
          <p:cNvSpPr/>
          <p:nvPr/>
        </p:nvSpPr>
        <p:spPr bwMode="auto">
          <a:xfrm>
            <a:off x="5075238" y="4602163"/>
            <a:ext cx="280987" cy="160337"/>
          </a:xfrm>
          <a:custGeom>
            <a:avLst/>
            <a:gdLst>
              <a:gd name="T0" fmla="*/ 0 w 686"/>
              <a:gd name="T1" fmla="*/ 0 h 423"/>
              <a:gd name="T2" fmla="*/ 115092849 w 686"/>
              <a:gd name="T3" fmla="*/ 60775304 h 423"/>
              <a:gd name="T4" fmla="*/ 115092849 w 686"/>
              <a:gd name="T5" fmla="*/ 11350571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9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74" name="Freeform 114"/>
          <p:cNvSpPr/>
          <p:nvPr/>
        </p:nvSpPr>
        <p:spPr bwMode="auto">
          <a:xfrm>
            <a:off x="5075238" y="4424363"/>
            <a:ext cx="280987" cy="207962"/>
          </a:xfrm>
          <a:custGeom>
            <a:avLst/>
            <a:gdLst>
              <a:gd name="T0" fmla="*/ 115092849 w 686"/>
              <a:gd name="T1" fmla="*/ 78206498 h 553"/>
              <a:gd name="T2" fmla="*/ 115092849 w 686"/>
              <a:gd name="T3" fmla="*/ 0 h 553"/>
              <a:gd name="T4" fmla="*/ 0 w 686"/>
              <a:gd name="T5" fmla="*/ 67034087 h 553"/>
              <a:gd name="T6" fmla="*/ 0 60000 65536"/>
              <a:gd name="T7" fmla="*/ 0 60000 65536"/>
              <a:gd name="T8" fmla="*/ 0 60000 65536"/>
              <a:gd name="T9" fmla="*/ 0 w 686"/>
              <a:gd name="T10" fmla="*/ 0 h 553"/>
              <a:gd name="T11" fmla="*/ 686 w 686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3">
                <a:moveTo>
                  <a:pt x="686" y="553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75" name="Freeform 115"/>
          <p:cNvSpPr/>
          <p:nvPr/>
        </p:nvSpPr>
        <p:spPr bwMode="auto">
          <a:xfrm>
            <a:off x="5072063" y="3354388"/>
            <a:ext cx="279400" cy="157162"/>
          </a:xfrm>
          <a:custGeom>
            <a:avLst/>
            <a:gdLst>
              <a:gd name="T0" fmla="*/ 0 w 686"/>
              <a:gd name="T1" fmla="*/ 0 h 423"/>
              <a:gd name="T2" fmla="*/ 113796443 w 686"/>
              <a:gd name="T3" fmla="*/ 58392185 h 423"/>
              <a:gd name="T4" fmla="*/ 113796443 w 686"/>
              <a:gd name="T5" fmla="*/ 10767269 h 423"/>
              <a:gd name="T6" fmla="*/ 0 60000 65536"/>
              <a:gd name="T7" fmla="*/ 0 60000 65536"/>
              <a:gd name="T8" fmla="*/ 0 60000 65536"/>
              <a:gd name="T9" fmla="*/ 0 w 686"/>
              <a:gd name="T10" fmla="*/ 0 h 423"/>
              <a:gd name="T11" fmla="*/ 686 w 686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423">
                <a:moveTo>
                  <a:pt x="0" y="0"/>
                </a:moveTo>
                <a:lnTo>
                  <a:pt x="686" y="423"/>
                </a:lnTo>
                <a:lnTo>
                  <a:pt x="686" y="78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76" name="Freeform 116"/>
          <p:cNvSpPr/>
          <p:nvPr/>
        </p:nvSpPr>
        <p:spPr bwMode="auto">
          <a:xfrm>
            <a:off x="5072063" y="3175000"/>
            <a:ext cx="279400" cy="207963"/>
          </a:xfrm>
          <a:custGeom>
            <a:avLst/>
            <a:gdLst>
              <a:gd name="T0" fmla="*/ 113796443 w 686"/>
              <a:gd name="T1" fmla="*/ 78348930 h 552"/>
              <a:gd name="T2" fmla="*/ 113796443 w 686"/>
              <a:gd name="T3" fmla="*/ 0 h 552"/>
              <a:gd name="T4" fmla="*/ 0 w 686"/>
              <a:gd name="T5" fmla="*/ 67277914 h 552"/>
              <a:gd name="T6" fmla="*/ 0 60000 65536"/>
              <a:gd name="T7" fmla="*/ 0 60000 65536"/>
              <a:gd name="T8" fmla="*/ 0 60000 65536"/>
              <a:gd name="T9" fmla="*/ 0 w 686"/>
              <a:gd name="T10" fmla="*/ 0 h 552"/>
              <a:gd name="T11" fmla="*/ 686 w 686"/>
              <a:gd name="T12" fmla="*/ 552 h 5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6" h="552">
                <a:moveTo>
                  <a:pt x="686" y="552"/>
                </a:moveTo>
                <a:lnTo>
                  <a:pt x="686" y="0"/>
                </a:lnTo>
                <a:lnTo>
                  <a:pt x="0" y="474"/>
                </a:lnTo>
              </a:path>
            </a:pathLst>
          </a:custGeom>
          <a:solidFill>
            <a:srgbClr val="D80633"/>
          </a:solidFill>
          <a:ln w="38100">
            <a:solidFill>
              <a:schemeClr val="bg2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32877" name="Rectangle 117"/>
          <p:cNvSpPr>
            <a:spLocks noChangeArrowheads="1"/>
          </p:cNvSpPr>
          <p:nvPr/>
        </p:nvSpPr>
        <p:spPr bwMode="auto">
          <a:xfrm>
            <a:off x="4203700" y="5429250"/>
            <a:ext cx="1270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kumimoji="1" lang="zh-CN" altLang="zh-CN" sz="1600" b="1">
              <a:latin typeface="Times New Roman" pitchFamily="18" charset="0"/>
            </a:endParaRPr>
          </a:p>
        </p:txBody>
      </p:sp>
      <p:grpSp>
        <p:nvGrpSpPr>
          <p:cNvPr id="32878" name="Group 118"/>
          <p:cNvGrpSpPr/>
          <p:nvPr/>
        </p:nvGrpSpPr>
        <p:grpSpPr bwMode="auto">
          <a:xfrm>
            <a:off x="4383088" y="2000250"/>
            <a:ext cx="658812" cy="3067050"/>
            <a:chOff x="2081" y="1083"/>
            <a:chExt cx="487" cy="2049"/>
          </a:xfrm>
        </p:grpSpPr>
        <p:sp>
          <p:nvSpPr>
            <p:cNvPr id="32884" name="Freeform 119"/>
            <p:cNvSpPr/>
            <p:nvPr/>
          </p:nvSpPr>
          <p:spPr bwMode="auto">
            <a:xfrm>
              <a:off x="2092" y="1352"/>
              <a:ext cx="50" cy="53"/>
            </a:xfrm>
            <a:custGeom>
              <a:avLst/>
              <a:gdLst>
                <a:gd name="T0" fmla="*/ 3 w 246"/>
                <a:gd name="T1" fmla="*/ 1 h 264"/>
                <a:gd name="T2" fmla="*/ 3 w 246"/>
                <a:gd name="T3" fmla="*/ 1 h 264"/>
                <a:gd name="T4" fmla="*/ 2 w 246"/>
                <a:gd name="T5" fmla="*/ 1 h 264"/>
                <a:gd name="T6" fmla="*/ 1 w 246"/>
                <a:gd name="T7" fmla="*/ 2 h 264"/>
                <a:gd name="T8" fmla="*/ 0 w 246"/>
                <a:gd name="T9" fmla="*/ 3 h 264"/>
                <a:gd name="T10" fmla="*/ 0 w 246"/>
                <a:gd name="T11" fmla="*/ 5 h 264"/>
                <a:gd name="T12" fmla="*/ 0 w 246"/>
                <a:gd name="T13" fmla="*/ 5 h 264"/>
                <a:gd name="T14" fmla="*/ 0 w 246"/>
                <a:gd name="T15" fmla="*/ 6 h 264"/>
                <a:gd name="T16" fmla="*/ 0 w 246"/>
                <a:gd name="T17" fmla="*/ 7 h 264"/>
                <a:gd name="T18" fmla="*/ 0 w 246"/>
                <a:gd name="T19" fmla="*/ 7 h 264"/>
                <a:gd name="T20" fmla="*/ 0 w 246"/>
                <a:gd name="T21" fmla="*/ 8 h 264"/>
                <a:gd name="T22" fmla="*/ 1 w 246"/>
                <a:gd name="T23" fmla="*/ 8 h 264"/>
                <a:gd name="T24" fmla="*/ 1 w 246"/>
                <a:gd name="T25" fmla="*/ 9 h 264"/>
                <a:gd name="T26" fmla="*/ 2 w 246"/>
                <a:gd name="T27" fmla="*/ 9 h 264"/>
                <a:gd name="T28" fmla="*/ 2 w 246"/>
                <a:gd name="T29" fmla="*/ 10 h 264"/>
                <a:gd name="T30" fmla="*/ 3 w 246"/>
                <a:gd name="T31" fmla="*/ 10 h 264"/>
                <a:gd name="T32" fmla="*/ 3 w 246"/>
                <a:gd name="T33" fmla="*/ 10 h 264"/>
                <a:gd name="T34" fmla="*/ 4 w 246"/>
                <a:gd name="T35" fmla="*/ 11 h 264"/>
                <a:gd name="T36" fmla="*/ 5 w 246"/>
                <a:gd name="T37" fmla="*/ 11 h 264"/>
                <a:gd name="T38" fmla="*/ 6 w 246"/>
                <a:gd name="T39" fmla="*/ 11 h 264"/>
                <a:gd name="T40" fmla="*/ 6 w 246"/>
                <a:gd name="T41" fmla="*/ 10 h 264"/>
                <a:gd name="T42" fmla="*/ 7 w 246"/>
                <a:gd name="T43" fmla="*/ 10 h 264"/>
                <a:gd name="T44" fmla="*/ 7 w 246"/>
                <a:gd name="T45" fmla="*/ 10 h 264"/>
                <a:gd name="T46" fmla="*/ 8 w 246"/>
                <a:gd name="T47" fmla="*/ 10 h 264"/>
                <a:gd name="T48" fmla="*/ 8 w 246"/>
                <a:gd name="T49" fmla="*/ 10 h 264"/>
                <a:gd name="T50" fmla="*/ 9 w 246"/>
                <a:gd name="T51" fmla="*/ 9 h 264"/>
                <a:gd name="T52" fmla="*/ 10 w 246"/>
                <a:gd name="T53" fmla="*/ 8 h 264"/>
                <a:gd name="T54" fmla="*/ 10 w 246"/>
                <a:gd name="T55" fmla="*/ 8 h 264"/>
                <a:gd name="T56" fmla="*/ 10 w 246"/>
                <a:gd name="T57" fmla="*/ 8 h 264"/>
                <a:gd name="T58" fmla="*/ 10 w 246"/>
                <a:gd name="T59" fmla="*/ 8 h 264"/>
                <a:gd name="T60" fmla="*/ 10 w 246"/>
                <a:gd name="T61" fmla="*/ 7 h 264"/>
                <a:gd name="T62" fmla="*/ 10 w 246"/>
                <a:gd name="T63" fmla="*/ 7 h 264"/>
                <a:gd name="T64" fmla="*/ 10 w 246"/>
                <a:gd name="T65" fmla="*/ 6 h 264"/>
                <a:gd name="T66" fmla="*/ 10 w 246"/>
                <a:gd name="T67" fmla="*/ 4 h 264"/>
                <a:gd name="T68" fmla="*/ 10 w 246"/>
                <a:gd name="T69" fmla="*/ 3 h 264"/>
                <a:gd name="T70" fmla="*/ 10 w 246"/>
                <a:gd name="T71" fmla="*/ 3 h 264"/>
                <a:gd name="T72" fmla="*/ 9 w 246"/>
                <a:gd name="T73" fmla="*/ 2 h 264"/>
                <a:gd name="T74" fmla="*/ 8 w 246"/>
                <a:gd name="T75" fmla="*/ 1 h 264"/>
                <a:gd name="T76" fmla="*/ 8 w 246"/>
                <a:gd name="T77" fmla="*/ 1 h 264"/>
                <a:gd name="T78" fmla="*/ 7 w 246"/>
                <a:gd name="T79" fmla="*/ 1 h 264"/>
                <a:gd name="T80" fmla="*/ 6 w 246"/>
                <a:gd name="T81" fmla="*/ 0 h 264"/>
                <a:gd name="T82" fmla="*/ 5 w 246"/>
                <a:gd name="T83" fmla="*/ 0 h 264"/>
                <a:gd name="T84" fmla="*/ 4 w 246"/>
                <a:gd name="T85" fmla="*/ 0 h 264"/>
                <a:gd name="T86" fmla="*/ 3 w 246"/>
                <a:gd name="T87" fmla="*/ 1 h 2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6"/>
                <a:gd name="T133" fmla="*/ 0 h 264"/>
                <a:gd name="T134" fmla="*/ 246 w 246"/>
                <a:gd name="T135" fmla="*/ 264 h 26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6" h="264">
                  <a:moveTo>
                    <a:pt x="77" y="14"/>
                  </a:moveTo>
                  <a:lnTo>
                    <a:pt x="65" y="18"/>
                  </a:lnTo>
                  <a:lnTo>
                    <a:pt x="43" y="26"/>
                  </a:lnTo>
                  <a:lnTo>
                    <a:pt x="23" y="39"/>
                  </a:lnTo>
                  <a:lnTo>
                    <a:pt x="11" y="77"/>
                  </a:lnTo>
                  <a:lnTo>
                    <a:pt x="3" y="118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1" y="166"/>
                  </a:lnTo>
                  <a:lnTo>
                    <a:pt x="5" y="181"/>
                  </a:lnTo>
                  <a:lnTo>
                    <a:pt x="10" y="195"/>
                  </a:lnTo>
                  <a:lnTo>
                    <a:pt x="18" y="210"/>
                  </a:lnTo>
                  <a:lnTo>
                    <a:pt x="26" y="222"/>
                  </a:lnTo>
                  <a:lnTo>
                    <a:pt x="37" y="236"/>
                  </a:lnTo>
                  <a:lnTo>
                    <a:pt x="60" y="247"/>
                  </a:lnTo>
                  <a:lnTo>
                    <a:pt x="71" y="252"/>
                  </a:lnTo>
                  <a:lnTo>
                    <a:pt x="83" y="256"/>
                  </a:lnTo>
                  <a:lnTo>
                    <a:pt x="106" y="262"/>
                  </a:lnTo>
                  <a:lnTo>
                    <a:pt x="129" y="264"/>
                  </a:lnTo>
                  <a:lnTo>
                    <a:pt x="140" y="262"/>
                  </a:lnTo>
                  <a:lnTo>
                    <a:pt x="153" y="260"/>
                  </a:lnTo>
                  <a:lnTo>
                    <a:pt x="164" y="256"/>
                  </a:lnTo>
                  <a:lnTo>
                    <a:pt x="176" y="252"/>
                  </a:lnTo>
                  <a:lnTo>
                    <a:pt x="187" y="245"/>
                  </a:lnTo>
                  <a:lnTo>
                    <a:pt x="198" y="238"/>
                  </a:lnTo>
                  <a:lnTo>
                    <a:pt x="221" y="222"/>
                  </a:lnTo>
                  <a:lnTo>
                    <a:pt x="229" y="202"/>
                  </a:lnTo>
                  <a:lnTo>
                    <a:pt x="229" y="199"/>
                  </a:lnTo>
                  <a:lnTo>
                    <a:pt x="230" y="196"/>
                  </a:lnTo>
                  <a:lnTo>
                    <a:pt x="232" y="192"/>
                  </a:lnTo>
                  <a:lnTo>
                    <a:pt x="237" y="183"/>
                  </a:lnTo>
                  <a:lnTo>
                    <a:pt x="242" y="162"/>
                  </a:lnTo>
                  <a:lnTo>
                    <a:pt x="246" y="142"/>
                  </a:lnTo>
                  <a:lnTo>
                    <a:pt x="243" y="103"/>
                  </a:lnTo>
                  <a:lnTo>
                    <a:pt x="240" y="83"/>
                  </a:lnTo>
                  <a:lnTo>
                    <a:pt x="235" y="65"/>
                  </a:lnTo>
                  <a:lnTo>
                    <a:pt x="219" y="48"/>
                  </a:lnTo>
                  <a:lnTo>
                    <a:pt x="204" y="34"/>
                  </a:lnTo>
                  <a:lnTo>
                    <a:pt x="185" y="23"/>
                  </a:lnTo>
                  <a:lnTo>
                    <a:pt x="167" y="14"/>
                  </a:lnTo>
                  <a:lnTo>
                    <a:pt x="148" y="6"/>
                  </a:lnTo>
                  <a:lnTo>
                    <a:pt x="129" y="0"/>
                  </a:lnTo>
                  <a:lnTo>
                    <a:pt x="102" y="6"/>
                  </a:ln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2885" name="Freeform 120"/>
            <p:cNvSpPr/>
            <p:nvPr/>
          </p:nvSpPr>
          <p:spPr bwMode="auto">
            <a:xfrm>
              <a:off x="2092" y="1615"/>
              <a:ext cx="50" cy="53"/>
            </a:xfrm>
            <a:custGeom>
              <a:avLst/>
              <a:gdLst>
                <a:gd name="T0" fmla="*/ 10 w 246"/>
                <a:gd name="T1" fmla="*/ 3 h 267"/>
                <a:gd name="T2" fmla="*/ 9 w 246"/>
                <a:gd name="T3" fmla="*/ 2 h 267"/>
                <a:gd name="T4" fmla="*/ 8 w 246"/>
                <a:gd name="T5" fmla="*/ 1 h 267"/>
                <a:gd name="T6" fmla="*/ 8 w 246"/>
                <a:gd name="T7" fmla="*/ 1 h 267"/>
                <a:gd name="T8" fmla="*/ 7 w 246"/>
                <a:gd name="T9" fmla="*/ 1 h 267"/>
                <a:gd name="T10" fmla="*/ 6 w 246"/>
                <a:gd name="T11" fmla="*/ 0 h 267"/>
                <a:gd name="T12" fmla="*/ 5 w 246"/>
                <a:gd name="T13" fmla="*/ 0 h 267"/>
                <a:gd name="T14" fmla="*/ 4 w 246"/>
                <a:gd name="T15" fmla="*/ 0 h 267"/>
                <a:gd name="T16" fmla="*/ 3 w 246"/>
                <a:gd name="T17" fmla="*/ 1 h 267"/>
                <a:gd name="T18" fmla="*/ 3 w 246"/>
                <a:gd name="T19" fmla="*/ 1 h 267"/>
                <a:gd name="T20" fmla="*/ 2 w 246"/>
                <a:gd name="T21" fmla="*/ 1 h 267"/>
                <a:gd name="T22" fmla="*/ 1 w 246"/>
                <a:gd name="T23" fmla="*/ 2 h 267"/>
                <a:gd name="T24" fmla="*/ 1 w 246"/>
                <a:gd name="T25" fmla="*/ 2 h 267"/>
                <a:gd name="T26" fmla="*/ 0 w 246"/>
                <a:gd name="T27" fmla="*/ 3 h 267"/>
                <a:gd name="T28" fmla="*/ 0 w 246"/>
                <a:gd name="T29" fmla="*/ 5 h 267"/>
                <a:gd name="T30" fmla="*/ 0 w 246"/>
                <a:gd name="T31" fmla="*/ 6 h 267"/>
                <a:gd name="T32" fmla="*/ 0 w 246"/>
                <a:gd name="T33" fmla="*/ 7 h 267"/>
                <a:gd name="T34" fmla="*/ 0 w 246"/>
                <a:gd name="T35" fmla="*/ 7 h 267"/>
                <a:gd name="T36" fmla="*/ 0 w 246"/>
                <a:gd name="T37" fmla="*/ 8 h 267"/>
                <a:gd name="T38" fmla="*/ 1 w 246"/>
                <a:gd name="T39" fmla="*/ 8 h 267"/>
                <a:gd name="T40" fmla="*/ 2 w 246"/>
                <a:gd name="T41" fmla="*/ 9 h 267"/>
                <a:gd name="T42" fmla="*/ 2 w 246"/>
                <a:gd name="T43" fmla="*/ 10 h 267"/>
                <a:gd name="T44" fmla="*/ 2 w 246"/>
                <a:gd name="T45" fmla="*/ 10 h 267"/>
                <a:gd name="T46" fmla="*/ 2 w 246"/>
                <a:gd name="T47" fmla="*/ 10 h 267"/>
                <a:gd name="T48" fmla="*/ 2 w 246"/>
                <a:gd name="T49" fmla="*/ 10 h 267"/>
                <a:gd name="T50" fmla="*/ 3 w 246"/>
                <a:gd name="T51" fmla="*/ 10 h 267"/>
                <a:gd name="T52" fmla="*/ 3 w 246"/>
                <a:gd name="T53" fmla="*/ 10 h 267"/>
                <a:gd name="T54" fmla="*/ 4 w 246"/>
                <a:gd name="T55" fmla="*/ 10 h 267"/>
                <a:gd name="T56" fmla="*/ 5 w 246"/>
                <a:gd name="T57" fmla="*/ 11 h 267"/>
                <a:gd name="T58" fmla="*/ 5 w 246"/>
                <a:gd name="T59" fmla="*/ 11 h 267"/>
                <a:gd name="T60" fmla="*/ 6 w 246"/>
                <a:gd name="T61" fmla="*/ 11 h 267"/>
                <a:gd name="T62" fmla="*/ 6 w 246"/>
                <a:gd name="T63" fmla="*/ 10 h 267"/>
                <a:gd name="T64" fmla="*/ 6 w 246"/>
                <a:gd name="T65" fmla="*/ 10 h 267"/>
                <a:gd name="T66" fmla="*/ 7 w 246"/>
                <a:gd name="T67" fmla="*/ 10 h 267"/>
                <a:gd name="T68" fmla="*/ 7 w 246"/>
                <a:gd name="T69" fmla="*/ 10 h 267"/>
                <a:gd name="T70" fmla="*/ 7 w 246"/>
                <a:gd name="T71" fmla="*/ 10 h 267"/>
                <a:gd name="T72" fmla="*/ 7 w 246"/>
                <a:gd name="T73" fmla="*/ 10 h 267"/>
                <a:gd name="T74" fmla="*/ 8 w 246"/>
                <a:gd name="T75" fmla="*/ 10 h 267"/>
                <a:gd name="T76" fmla="*/ 8 w 246"/>
                <a:gd name="T77" fmla="*/ 9 h 267"/>
                <a:gd name="T78" fmla="*/ 9 w 246"/>
                <a:gd name="T79" fmla="*/ 9 h 267"/>
                <a:gd name="T80" fmla="*/ 9 w 246"/>
                <a:gd name="T81" fmla="*/ 9 h 267"/>
                <a:gd name="T82" fmla="*/ 10 w 246"/>
                <a:gd name="T83" fmla="*/ 8 h 267"/>
                <a:gd name="T84" fmla="*/ 10 w 246"/>
                <a:gd name="T85" fmla="*/ 7 h 267"/>
                <a:gd name="T86" fmla="*/ 10 w 246"/>
                <a:gd name="T87" fmla="*/ 7 h 267"/>
                <a:gd name="T88" fmla="*/ 10 w 246"/>
                <a:gd name="T89" fmla="*/ 6 h 267"/>
                <a:gd name="T90" fmla="*/ 10 w 246"/>
                <a:gd name="T91" fmla="*/ 5 h 267"/>
                <a:gd name="T92" fmla="*/ 10 w 246"/>
                <a:gd name="T93" fmla="*/ 5 h 267"/>
                <a:gd name="T94" fmla="*/ 10 w 246"/>
                <a:gd name="T95" fmla="*/ 5 h 267"/>
                <a:gd name="T96" fmla="*/ 10 w 246"/>
                <a:gd name="T97" fmla="*/ 5 h 267"/>
                <a:gd name="T98" fmla="*/ 10 w 246"/>
                <a:gd name="T99" fmla="*/ 5 h 267"/>
                <a:gd name="T100" fmla="*/ 10 w 246"/>
                <a:gd name="T101" fmla="*/ 4 h 267"/>
                <a:gd name="T102" fmla="*/ 10 w 246"/>
                <a:gd name="T103" fmla="*/ 3 h 267"/>
                <a:gd name="T104" fmla="*/ 10 w 246"/>
                <a:gd name="T105" fmla="*/ 3 h 26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46"/>
                <a:gd name="T160" fmla="*/ 0 h 267"/>
                <a:gd name="T161" fmla="*/ 246 w 246"/>
                <a:gd name="T162" fmla="*/ 267 h 26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46" h="267">
                  <a:moveTo>
                    <a:pt x="235" y="66"/>
                  </a:moveTo>
                  <a:lnTo>
                    <a:pt x="219" y="48"/>
                  </a:lnTo>
                  <a:lnTo>
                    <a:pt x="204" y="37"/>
                  </a:lnTo>
                  <a:lnTo>
                    <a:pt x="185" y="25"/>
                  </a:lnTo>
                  <a:lnTo>
                    <a:pt x="167" y="16"/>
                  </a:lnTo>
                  <a:lnTo>
                    <a:pt x="148" y="7"/>
                  </a:lnTo>
                  <a:lnTo>
                    <a:pt x="129" y="0"/>
                  </a:lnTo>
                  <a:lnTo>
                    <a:pt x="102" y="5"/>
                  </a:lnTo>
                  <a:lnTo>
                    <a:pt x="77" y="14"/>
                  </a:lnTo>
                  <a:lnTo>
                    <a:pt x="65" y="19"/>
                  </a:lnTo>
                  <a:lnTo>
                    <a:pt x="45" y="28"/>
                  </a:lnTo>
                  <a:lnTo>
                    <a:pt x="26" y="40"/>
                  </a:lnTo>
                  <a:lnTo>
                    <a:pt x="18" y="59"/>
                  </a:lnTo>
                  <a:lnTo>
                    <a:pt x="12" y="80"/>
                  </a:lnTo>
                  <a:lnTo>
                    <a:pt x="3" y="121"/>
                  </a:lnTo>
                  <a:lnTo>
                    <a:pt x="0" y="152"/>
                  </a:lnTo>
                  <a:lnTo>
                    <a:pt x="1" y="167"/>
                  </a:lnTo>
                  <a:lnTo>
                    <a:pt x="5" y="183"/>
                  </a:lnTo>
                  <a:lnTo>
                    <a:pt x="10" y="197"/>
                  </a:lnTo>
                  <a:lnTo>
                    <a:pt x="18" y="211"/>
                  </a:lnTo>
                  <a:lnTo>
                    <a:pt x="37" y="239"/>
                  </a:lnTo>
                  <a:lnTo>
                    <a:pt x="46" y="243"/>
                  </a:lnTo>
                  <a:lnTo>
                    <a:pt x="51" y="245"/>
                  </a:lnTo>
                  <a:lnTo>
                    <a:pt x="53" y="247"/>
                  </a:lnTo>
                  <a:lnTo>
                    <a:pt x="56" y="249"/>
                  </a:lnTo>
                  <a:lnTo>
                    <a:pt x="77" y="259"/>
                  </a:lnTo>
                  <a:lnTo>
                    <a:pt x="86" y="261"/>
                  </a:lnTo>
                  <a:lnTo>
                    <a:pt x="96" y="264"/>
                  </a:lnTo>
                  <a:lnTo>
                    <a:pt x="116" y="267"/>
                  </a:lnTo>
                  <a:lnTo>
                    <a:pt x="134" y="266"/>
                  </a:lnTo>
                  <a:lnTo>
                    <a:pt x="144" y="265"/>
                  </a:lnTo>
                  <a:lnTo>
                    <a:pt x="148" y="264"/>
                  </a:lnTo>
                  <a:lnTo>
                    <a:pt x="154" y="264"/>
                  </a:lnTo>
                  <a:lnTo>
                    <a:pt x="157" y="261"/>
                  </a:lnTo>
                  <a:lnTo>
                    <a:pt x="162" y="260"/>
                  </a:lnTo>
                  <a:lnTo>
                    <a:pt x="171" y="257"/>
                  </a:lnTo>
                  <a:lnTo>
                    <a:pt x="179" y="252"/>
                  </a:lnTo>
                  <a:lnTo>
                    <a:pt x="188" y="249"/>
                  </a:lnTo>
                  <a:lnTo>
                    <a:pt x="204" y="237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9" y="205"/>
                  </a:lnTo>
                  <a:lnTo>
                    <a:pt x="237" y="184"/>
                  </a:lnTo>
                  <a:lnTo>
                    <a:pt x="242" y="164"/>
                  </a:lnTo>
                  <a:lnTo>
                    <a:pt x="246" y="144"/>
                  </a:lnTo>
                  <a:lnTo>
                    <a:pt x="246" y="124"/>
                  </a:lnTo>
                  <a:lnTo>
                    <a:pt x="244" y="122"/>
                  </a:lnTo>
                  <a:lnTo>
                    <a:pt x="244" y="121"/>
                  </a:lnTo>
                  <a:lnTo>
                    <a:pt x="244" y="118"/>
                  </a:lnTo>
                  <a:lnTo>
                    <a:pt x="244" y="114"/>
                  </a:lnTo>
                  <a:lnTo>
                    <a:pt x="244" y="105"/>
                  </a:lnTo>
                  <a:lnTo>
                    <a:pt x="241" y="84"/>
                  </a:lnTo>
                  <a:lnTo>
                    <a:pt x="235" y="66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2886" name="Freeform 121"/>
            <p:cNvSpPr/>
            <p:nvPr/>
          </p:nvSpPr>
          <p:spPr bwMode="auto">
            <a:xfrm>
              <a:off x="2092" y="1920"/>
              <a:ext cx="49" cy="53"/>
            </a:xfrm>
            <a:custGeom>
              <a:avLst/>
              <a:gdLst>
                <a:gd name="T0" fmla="*/ 8 w 243"/>
                <a:gd name="T1" fmla="*/ 1 h 265"/>
                <a:gd name="T2" fmla="*/ 7 w 243"/>
                <a:gd name="T3" fmla="*/ 1 h 265"/>
                <a:gd name="T4" fmla="*/ 5 w 243"/>
                <a:gd name="T5" fmla="*/ 0 h 265"/>
                <a:gd name="T6" fmla="*/ 4 w 243"/>
                <a:gd name="T7" fmla="*/ 0 h 265"/>
                <a:gd name="T8" fmla="*/ 3 w 243"/>
                <a:gd name="T9" fmla="*/ 1 h 265"/>
                <a:gd name="T10" fmla="*/ 2 w 243"/>
                <a:gd name="T11" fmla="*/ 1 h 265"/>
                <a:gd name="T12" fmla="*/ 1 w 243"/>
                <a:gd name="T13" fmla="*/ 2 h 265"/>
                <a:gd name="T14" fmla="*/ 0 w 243"/>
                <a:gd name="T15" fmla="*/ 3 h 265"/>
                <a:gd name="T16" fmla="*/ 0 w 243"/>
                <a:gd name="T17" fmla="*/ 5 h 265"/>
                <a:gd name="T18" fmla="*/ 0 w 243"/>
                <a:gd name="T19" fmla="*/ 6 h 265"/>
                <a:gd name="T20" fmla="*/ 0 w 243"/>
                <a:gd name="T21" fmla="*/ 7 h 265"/>
                <a:gd name="T22" fmla="*/ 0 w 243"/>
                <a:gd name="T23" fmla="*/ 7 h 265"/>
                <a:gd name="T24" fmla="*/ 0 w 243"/>
                <a:gd name="T25" fmla="*/ 8 h 265"/>
                <a:gd name="T26" fmla="*/ 1 w 243"/>
                <a:gd name="T27" fmla="*/ 8 h 265"/>
                <a:gd name="T28" fmla="*/ 1 w 243"/>
                <a:gd name="T29" fmla="*/ 9 h 265"/>
                <a:gd name="T30" fmla="*/ 1 w 243"/>
                <a:gd name="T31" fmla="*/ 10 h 265"/>
                <a:gd name="T32" fmla="*/ 2 w 243"/>
                <a:gd name="T33" fmla="*/ 10 h 265"/>
                <a:gd name="T34" fmla="*/ 2 w 243"/>
                <a:gd name="T35" fmla="*/ 10 h 265"/>
                <a:gd name="T36" fmla="*/ 2 w 243"/>
                <a:gd name="T37" fmla="*/ 10 h 265"/>
                <a:gd name="T38" fmla="*/ 2 w 243"/>
                <a:gd name="T39" fmla="*/ 10 h 265"/>
                <a:gd name="T40" fmla="*/ 3 w 243"/>
                <a:gd name="T41" fmla="*/ 10 h 265"/>
                <a:gd name="T42" fmla="*/ 4 w 243"/>
                <a:gd name="T43" fmla="*/ 10 h 265"/>
                <a:gd name="T44" fmla="*/ 4 w 243"/>
                <a:gd name="T45" fmla="*/ 11 h 265"/>
                <a:gd name="T46" fmla="*/ 5 w 243"/>
                <a:gd name="T47" fmla="*/ 11 h 265"/>
                <a:gd name="T48" fmla="*/ 6 w 243"/>
                <a:gd name="T49" fmla="*/ 10 h 265"/>
                <a:gd name="T50" fmla="*/ 7 w 243"/>
                <a:gd name="T51" fmla="*/ 10 h 265"/>
                <a:gd name="T52" fmla="*/ 8 w 243"/>
                <a:gd name="T53" fmla="*/ 10 h 265"/>
                <a:gd name="T54" fmla="*/ 8 w 243"/>
                <a:gd name="T55" fmla="*/ 10 h 265"/>
                <a:gd name="T56" fmla="*/ 9 w 243"/>
                <a:gd name="T57" fmla="*/ 9 h 265"/>
                <a:gd name="T58" fmla="*/ 9 w 243"/>
                <a:gd name="T59" fmla="*/ 8 h 265"/>
                <a:gd name="T60" fmla="*/ 10 w 243"/>
                <a:gd name="T61" fmla="*/ 7 h 265"/>
                <a:gd name="T62" fmla="*/ 10 w 243"/>
                <a:gd name="T63" fmla="*/ 6 h 265"/>
                <a:gd name="T64" fmla="*/ 10 w 243"/>
                <a:gd name="T65" fmla="*/ 6 h 265"/>
                <a:gd name="T66" fmla="*/ 10 w 243"/>
                <a:gd name="T67" fmla="*/ 5 h 265"/>
                <a:gd name="T68" fmla="*/ 10 w 243"/>
                <a:gd name="T69" fmla="*/ 5 h 265"/>
                <a:gd name="T70" fmla="*/ 10 w 243"/>
                <a:gd name="T71" fmla="*/ 5 h 265"/>
                <a:gd name="T72" fmla="*/ 10 w 243"/>
                <a:gd name="T73" fmla="*/ 5 h 265"/>
                <a:gd name="T74" fmla="*/ 10 w 243"/>
                <a:gd name="T75" fmla="*/ 5 h 265"/>
                <a:gd name="T76" fmla="*/ 10 w 243"/>
                <a:gd name="T77" fmla="*/ 4 h 265"/>
                <a:gd name="T78" fmla="*/ 10 w 243"/>
                <a:gd name="T79" fmla="*/ 3 h 265"/>
                <a:gd name="T80" fmla="*/ 9 w 243"/>
                <a:gd name="T81" fmla="*/ 3 h 265"/>
                <a:gd name="T82" fmla="*/ 9 w 243"/>
                <a:gd name="T83" fmla="*/ 2 h 265"/>
                <a:gd name="T84" fmla="*/ 9 w 243"/>
                <a:gd name="T85" fmla="*/ 2 h 265"/>
                <a:gd name="T86" fmla="*/ 8 w 243"/>
                <a:gd name="T87" fmla="*/ 2 h 265"/>
                <a:gd name="T88" fmla="*/ 8 w 243"/>
                <a:gd name="T89" fmla="*/ 1 h 26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3"/>
                <a:gd name="T136" fmla="*/ 0 h 265"/>
                <a:gd name="T137" fmla="*/ 243 w 243"/>
                <a:gd name="T138" fmla="*/ 265 h 26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3" h="265">
                  <a:moveTo>
                    <a:pt x="204" y="34"/>
                  </a:moveTo>
                  <a:lnTo>
                    <a:pt x="181" y="21"/>
                  </a:lnTo>
                  <a:lnTo>
                    <a:pt x="129" y="0"/>
                  </a:lnTo>
                  <a:lnTo>
                    <a:pt x="96" y="7"/>
                  </a:lnTo>
                  <a:lnTo>
                    <a:pt x="65" y="18"/>
                  </a:lnTo>
                  <a:lnTo>
                    <a:pt x="43" y="27"/>
                  </a:lnTo>
                  <a:lnTo>
                    <a:pt x="23" y="40"/>
                  </a:lnTo>
                  <a:lnTo>
                    <a:pt x="11" y="79"/>
                  </a:lnTo>
                  <a:lnTo>
                    <a:pt x="3" y="120"/>
                  </a:lnTo>
                  <a:lnTo>
                    <a:pt x="0" y="152"/>
                  </a:lnTo>
                  <a:lnTo>
                    <a:pt x="1" y="167"/>
                  </a:lnTo>
                  <a:lnTo>
                    <a:pt x="4" y="182"/>
                  </a:lnTo>
                  <a:lnTo>
                    <a:pt x="9" y="196"/>
                  </a:lnTo>
                  <a:lnTo>
                    <a:pt x="17" y="211"/>
                  </a:lnTo>
                  <a:lnTo>
                    <a:pt x="24" y="224"/>
                  </a:lnTo>
                  <a:lnTo>
                    <a:pt x="37" y="238"/>
                  </a:lnTo>
                  <a:lnTo>
                    <a:pt x="46" y="243"/>
                  </a:lnTo>
                  <a:lnTo>
                    <a:pt x="51" y="245"/>
                  </a:lnTo>
                  <a:lnTo>
                    <a:pt x="53" y="246"/>
                  </a:lnTo>
                  <a:lnTo>
                    <a:pt x="56" y="248"/>
                  </a:lnTo>
                  <a:lnTo>
                    <a:pt x="77" y="257"/>
                  </a:lnTo>
                  <a:lnTo>
                    <a:pt x="90" y="261"/>
                  </a:lnTo>
                  <a:lnTo>
                    <a:pt x="104" y="263"/>
                  </a:lnTo>
                  <a:lnTo>
                    <a:pt x="131" y="265"/>
                  </a:lnTo>
                  <a:lnTo>
                    <a:pt x="156" y="261"/>
                  </a:lnTo>
                  <a:lnTo>
                    <a:pt x="181" y="254"/>
                  </a:lnTo>
                  <a:lnTo>
                    <a:pt x="190" y="246"/>
                  </a:lnTo>
                  <a:lnTo>
                    <a:pt x="200" y="239"/>
                  </a:lnTo>
                  <a:lnTo>
                    <a:pt x="221" y="223"/>
                  </a:lnTo>
                  <a:lnTo>
                    <a:pt x="229" y="203"/>
                  </a:lnTo>
                  <a:lnTo>
                    <a:pt x="237" y="182"/>
                  </a:lnTo>
                  <a:lnTo>
                    <a:pt x="240" y="162"/>
                  </a:lnTo>
                  <a:lnTo>
                    <a:pt x="243" y="144"/>
                  </a:lnTo>
                  <a:lnTo>
                    <a:pt x="243" y="123"/>
                  </a:lnTo>
                  <a:lnTo>
                    <a:pt x="242" y="121"/>
                  </a:lnTo>
                  <a:lnTo>
                    <a:pt x="242" y="120"/>
                  </a:lnTo>
                  <a:lnTo>
                    <a:pt x="242" y="118"/>
                  </a:lnTo>
                  <a:lnTo>
                    <a:pt x="242" y="113"/>
                  </a:lnTo>
                  <a:lnTo>
                    <a:pt x="242" y="104"/>
                  </a:lnTo>
                  <a:lnTo>
                    <a:pt x="239" y="84"/>
                  </a:lnTo>
                  <a:lnTo>
                    <a:pt x="233" y="66"/>
                  </a:lnTo>
                  <a:lnTo>
                    <a:pt x="225" y="55"/>
                  </a:lnTo>
                  <a:lnTo>
                    <a:pt x="218" y="47"/>
                  </a:lnTo>
                  <a:lnTo>
                    <a:pt x="210" y="40"/>
                  </a:lnTo>
                  <a:lnTo>
                    <a:pt x="204" y="34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2887" name="Freeform 122"/>
            <p:cNvSpPr/>
            <p:nvPr/>
          </p:nvSpPr>
          <p:spPr bwMode="auto">
            <a:xfrm>
              <a:off x="2091" y="2194"/>
              <a:ext cx="54" cy="63"/>
            </a:xfrm>
            <a:custGeom>
              <a:avLst/>
              <a:gdLst>
                <a:gd name="T0" fmla="*/ 3 w 271"/>
                <a:gd name="T1" fmla="*/ 1 h 316"/>
                <a:gd name="T2" fmla="*/ 2 w 271"/>
                <a:gd name="T3" fmla="*/ 1 h 316"/>
                <a:gd name="T4" fmla="*/ 2 w 271"/>
                <a:gd name="T5" fmla="*/ 1 h 316"/>
                <a:gd name="T6" fmla="*/ 1 w 271"/>
                <a:gd name="T7" fmla="*/ 2 h 316"/>
                <a:gd name="T8" fmla="*/ 1 w 271"/>
                <a:gd name="T9" fmla="*/ 2 h 316"/>
                <a:gd name="T10" fmla="*/ 1 w 271"/>
                <a:gd name="T11" fmla="*/ 3 h 316"/>
                <a:gd name="T12" fmla="*/ 0 w 271"/>
                <a:gd name="T13" fmla="*/ 4 h 316"/>
                <a:gd name="T14" fmla="*/ 0 w 271"/>
                <a:gd name="T15" fmla="*/ 7 h 316"/>
                <a:gd name="T16" fmla="*/ 0 w 271"/>
                <a:gd name="T17" fmla="*/ 7 h 316"/>
                <a:gd name="T18" fmla="*/ 0 w 271"/>
                <a:gd name="T19" fmla="*/ 8 h 316"/>
                <a:gd name="T20" fmla="*/ 0 w 271"/>
                <a:gd name="T21" fmla="*/ 9 h 316"/>
                <a:gd name="T22" fmla="*/ 0 w 271"/>
                <a:gd name="T23" fmla="*/ 9 h 316"/>
                <a:gd name="T24" fmla="*/ 1 w 271"/>
                <a:gd name="T25" fmla="*/ 10 h 316"/>
                <a:gd name="T26" fmla="*/ 1 w 271"/>
                <a:gd name="T27" fmla="*/ 11 h 316"/>
                <a:gd name="T28" fmla="*/ 1 w 271"/>
                <a:gd name="T29" fmla="*/ 11 h 316"/>
                <a:gd name="T30" fmla="*/ 2 w 271"/>
                <a:gd name="T31" fmla="*/ 12 h 316"/>
                <a:gd name="T32" fmla="*/ 2 w 271"/>
                <a:gd name="T33" fmla="*/ 12 h 316"/>
                <a:gd name="T34" fmla="*/ 2 w 271"/>
                <a:gd name="T35" fmla="*/ 12 h 316"/>
                <a:gd name="T36" fmla="*/ 2 w 271"/>
                <a:gd name="T37" fmla="*/ 12 h 316"/>
                <a:gd name="T38" fmla="*/ 2 w 271"/>
                <a:gd name="T39" fmla="*/ 12 h 316"/>
                <a:gd name="T40" fmla="*/ 3 w 271"/>
                <a:gd name="T41" fmla="*/ 12 h 316"/>
                <a:gd name="T42" fmla="*/ 4 w 271"/>
                <a:gd name="T43" fmla="*/ 13 h 316"/>
                <a:gd name="T44" fmla="*/ 5 w 271"/>
                <a:gd name="T45" fmla="*/ 13 h 316"/>
                <a:gd name="T46" fmla="*/ 6 w 271"/>
                <a:gd name="T47" fmla="*/ 13 h 316"/>
                <a:gd name="T48" fmla="*/ 7 w 271"/>
                <a:gd name="T49" fmla="*/ 12 h 316"/>
                <a:gd name="T50" fmla="*/ 8 w 271"/>
                <a:gd name="T51" fmla="*/ 12 h 316"/>
                <a:gd name="T52" fmla="*/ 9 w 271"/>
                <a:gd name="T53" fmla="*/ 12 h 316"/>
                <a:gd name="T54" fmla="*/ 9 w 271"/>
                <a:gd name="T55" fmla="*/ 12 h 316"/>
                <a:gd name="T56" fmla="*/ 10 w 271"/>
                <a:gd name="T57" fmla="*/ 9 h 316"/>
                <a:gd name="T58" fmla="*/ 10 w 271"/>
                <a:gd name="T59" fmla="*/ 8 h 316"/>
                <a:gd name="T60" fmla="*/ 11 w 271"/>
                <a:gd name="T61" fmla="*/ 7 h 316"/>
                <a:gd name="T62" fmla="*/ 11 w 271"/>
                <a:gd name="T63" fmla="*/ 6 h 316"/>
                <a:gd name="T64" fmla="*/ 11 w 271"/>
                <a:gd name="T65" fmla="*/ 6 h 316"/>
                <a:gd name="T66" fmla="*/ 11 w 271"/>
                <a:gd name="T67" fmla="*/ 5 h 316"/>
                <a:gd name="T68" fmla="*/ 10 w 271"/>
                <a:gd name="T69" fmla="*/ 4 h 316"/>
                <a:gd name="T70" fmla="*/ 10 w 271"/>
                <a:gd name="T71" fmla="*/ 3 h 316"/>
                <a:gd name="T72" fmla="*/ 10 w 271"/>
                <a:gd name="T73" fmla="*/ 3 h 316"/>
                <a:gd name="T74" fmla="*/ 9 w 271"/>
                <a:gd name="T75" fmla="*/ 2 h 316"/>
                <a:gd name="T76" fmla="*/ 8 w 271"/>
                <a:gd name="T77" fmla="*/ 1 h 316"/>
                <a:gd name="T78" fmla="*/ 8 w 271"/>
                <a:gd name="T79" fmla="*/ 1 h 316"/>
                <a:gd name="T80" fmla="*/ 7 w 271"/>
                <a:gd name="T81" fmla="*/ 1 h 316"/>
                <a:gd name="T82" fmla="*/ 6 w 271"/>
                <a:gd name="T83" fmla="*/ 0 h 316"/>
                <a:gd name="T84" fmla="*/ 5 w 271"/>
                <a:gd name="T85" fmla="*/ 0 h 316"/>
                <a:gd name="T86" fmla="*/ 3 w 271"/>
                <a:gd name="T87" fmla="*/ 1 h 3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71"/>
                <a:gd name="T133" fmla="*/ 0 h 316"/>
                <a:gd name="T134" fmla="*/ 271 w 271"/>
                <a:gd name="T135" fmla="*/ 316 h 3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71" h="316">
                  <a:moveTo>
                    <a:pt x="71" y="15"/>
                  </a:moveTo>
                  <a:lnTo>
                    <a:pt x="57" y="20"/>
                  </a:lnTo>
                  <a:lnTo>
                    <a:pt x="43" y="28"/>
                  </a:lnTo>
                  <a:lnTo>
                    <a:pt x="36" y="39"/>
                  </a:lnTo>
                  <a:lnTo>
                    <a:pt x="29" y="52"/>
                  </a:lnTo>
                  <a:lnTo>
                    <a:pt x="16" y="73"/>
                  </a:lnTo>
                  <a:lnTo>
                    <a:pt x="3" y="94"/>
                  </a:lnTo>
                  <a:lnTo>
                    <a:pt x="1" y="172"/>
                  </a:lnTo>
                  <a:lnTo>
                    <a:pt x="0" y="188"/>
                  </a:lnTo>
                  <a:lnTo>
                    <a:pt x="1" y="205"/>
                  </a:lnTo>
                  <a:lnTo>
                    <a:pt x="3" y="220"/>
                  </a:lnTo>
                  <a:lnTo>
                    <a:pt x="9" y="235"/>
                  </a:lnTo>
                  <a:lnTo>
                    <a:pt x="15" y="249"/>
                  </a:lnTo>
                  <a:lnTo>
                    <a:pt x="23" y="264"/>
                  </a:lnTo>
                  <a:lnTo>
                    <a:pt x="32" y="276"/>
                  </a:lnTo>
                  <a:lnTo>
                    <a:pt x="43" y="290"/>
                  </a:lnTo>
                  <a:lnTo>
                    <a:pt x="52" y="294"/>
                  </a:lnTo>
                  <a:lnTo>
                    <a:pt x="57" y="297"/>
                  </a:lnTo>
                  <a:lnTo>
                    <a:pt x="59" y="298"/>
                  </a:lnTo>
                  <a:lnTo>
                    <a:pt x="62" y="300"/>
                  </a:lnTo>
                  <a:lnTo>
                    <a:pt x="83" y="308"/>
                  </a:lnTo>
                  <a:lnTo>
                    <a:pt x="108" y="314"/>
                  </a:lnTo>
                  <a:lnTo>
                    <a:pt x="135" y="316"/>
                  </a:lnTo>
                  <a:lnTo>
                    <a:pt x="157" y="314"/>
                  </a:lnTo>
                  <a:lnTo>
                    <a:pt x="180" y="309"/>
                  </a:lnTo>
                  <a:lnTo>
                    <a:pt x="203" y="300"/>
                  </a:lnTo>
                  <a:lnTo>
                    <a:pt x="214" y="294"/>
                  </a:lnTo>
                  <a:lnTo>
                    <a:pt x="227" y="290"/>
                  </a:lnTo>
                  <a:lnTo>
                    <a:pt x="255" y="226"/>
                  </a:lnTo>
                  <a:lnTo>
                    <a:pt x="262" y="204"/>
                  </a:lnTo>
                  <a:lnTo>
                    <a:pt x="267" y="183"/>
                  </a:lnTo>
                  <a:lnTo>
                    <a:pt x="270" y="163"/>
                  </a:lnTo>
                  <a:lnTo>
                    <a:pt x="271" y="142"/>
                  </a:lnTo>
                  <a:lnTo>
                    <a:pt x="266" y="122"/>
                  </a:lnTo>
                  <a:lnTo>
                    <a:pt x="261" y="103"/>
                  </a:lnTo>
                  <a:lnTo>
                    <a:pt x="252" y="83"/>
                  </a:lnTo>
                  <a:lnTo>
                    <a:pt x="241" y="65"/>
                  </a:lnTo>
                  <a:lnTo>
                    <a:pt x="225" y="47"/>
                  </a:lnTo>
                  <a:lnTo>
                    <a:pt x="210" y="36"/>
                  </a:lnTo>
                  <a:lnTo>
                    <a:pt x="191" y="24"/>
                  </a:lnTo>
                  <a:lnTo>
                    <a:pt x="173" y="15"/>
                  </a:lnTo>
                  <a:lnTo>
                    <a:pt x="154" y="6"/>
                  </a:lnTo>
                  <a:lnTo>
                    <a:pt x="135" y="0"/>
                  </a:lnTo>
                  <a:lnTo>
                    <a:pt x="71" y="15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2888" name="Freeform 123"/>
            <p:cNvSpPr/>
            <p:nvPr/>
          </p:nvSpPr>
          <p:spPr bwMode="auto">
            <a:xfrm>
              <a:off x="2081" y="2500"/>
              <a:ext cx="63" cy="63"/>
            </a:xfrm>
            <a:custGeom>
              <a:avLst/>
              <a:gdLst>
                <a:gd name="T0" fmla="*/ 5 w 316"/>
                <a:gd name="T1" fmla="*/ 0 h 317"/>
                <a:gd name="T2" fmla="*/ 3 w 316"/>
                <a:gd name="T3" fmla="*/ 1 h 317"/>
                <a:gd name="T4" fmla="*/ 2 w 316"/>
                <a:gd name="T5" fmla="*/ 1 h 317"/>
                <a:gd name="T6" fmla="*/ 1 w 316"/>
                <a:gd name="T7" fmla="*/ 2 h 317"/>
                <a:gd name="T8" fmla="*/ 1 w 316"/>
                <a:gd name="T9" fmla="*/ 2 h 317"/>
                <a:gd name="T10" fmla="*/ 0 w 316"/>
                <a:gd name="T11" fmla="*/ 4 h 317"/>
                <a:gd name="T12" fmla="*/ 0 w 316"/>
                <a:gd name="T13" fmla="*/ 5 h 317"/>
                <a:gd name="T14" fmla="*/ 0 w 316"/>
                <a:gd name="T15" fmla="*/ 6 h 317"/>
                <a:gd name="T16" fmla="*/ 0 w 316"/>
                <a:gd name="T17" fmla="*/ 6 h 317"/>
                <a:gd name="T18" fmla="*/ 0 w 316"/>
                <a:gd name="T19" fmla="*/ 7 h 317"/>
                <a:gd name="T20" fmla="*/ 0 w 316"/>
                <a:gd name="T21" fmla="*/ 7 h 317"/>
                <a:gd name="T22" fmla="*/ 0 w 316"/>
                <a:gd name="T23" fmla="*/ 8 h 317"/>
                <a:gd name="T24" fmla="*/ 0 w 316"/>
                <a:gd name="T25" fmla="*/ 9 h 317"/>
                <a:gd name="T26" fmla="*/ 0 w 316"/>
                <a:gd name="T27" fmla="*/ 9 h 317"/>
                <a:gd name="T28" fmla="*/ 1 w 316"/>
                <a:gd name="T29" fmla="*/ 10 h 317"/>
                <a:gd name="T30" fmla="*/ 1 w 316"/>
                <a:gd name="T31" fmla="*/ 10 h 317"/>
                <a:gd name="T32" fmla="*/ 1 w 316"/>
                <a:gd name="T33" fmla="*/ 11 h 317"/>
                <a:gd name="T34" fmla="*/ 2 w 316"/>
                <a:gd name="T35" fmla="*/ 12 h 317"/>
                <a:gd name="T36" fmla="*/ 3 w 316"/>
                <a:gd name="T37" fmla="*/ 12 h 317"/>
                <a:gd name="T38" fmla="*/ 4 w 316"/>
                <a:gd name="T39" fmla="*/ 12 h 317"/>
                <a:gd name="T40" fmla="*/ 4 w 316"/>
                <a:gd name="T41" fmla="*/ 12 h 317"/>
                <a:gd name="T42" fmla="*/ 5 w 316"/>
                <a:gd name="T43" fmla="*/ 13 h 317"/>
                <a:gd name="T44" fmla="*/ 5 w 316"/>
                <a:gd name="T45" fmla="*/ 13 h 317"/>
                <a:gd name="T46" fmla="*/ 5 w 316"/>
                <a:gd name="T47" fmla="*/ 13 h 317"/>
                <a:gd name="T48" fmla="*/ 6 w 316"/>
                <a:gd name="T49" fmla="*/ 12 h 317"/>
                <a:gd name="T50" fmla="*/ 7 w 316"/>
                <a:gd name="T51" fmla="*/ 12 h 317"/>
                <a:gd name="T52" fmla="*/ 8 w 316"/>
                <a:gd name="T53" fmla="*/ 12 h 317"/>
                <a:gd name="T54" fmla="*/ 9 w 316"/>
                <a:gd name="T55" fmla="*/ 12 h 317"/>
                <a:gd name="T56" fmla="*/ 11 w 316"/>
                <a:gd name="T57" fmla="*/ 9 h 317"/>
                <a:gd name="T58" fmla="*/ 12 w 316"/>
                <a:gd name="T59" fmla="*/ 8 h 317"/>
                <a:gd name="T60" fmla="*/ 12 w 316"/>
                <a:gd name="T61" fmla="*/ 8 h 317"/>
                <a:gd name="T62" fmla="*/ 12 w 316"/>
                <a:gd name="T63" fmla="*/ 8 h 317"/>
                <a:gd name="T64" fmla="*/ 12 w 316"/>
                <a:gd name="T65" fmla="*/ 7 h 317"/>
                <a:gd name="T66" fmla="*/ 12 w 316"/>
                <a:gd name="T67" fmla="*/ 7 h 317"/>
                <a:gd name="T68" fmla="*/ 12 w 316"/>
                <a:gd name="T69" fmla="*/ 6 h 317"/>
                <a:gd name="T70" fmla="*/ 13 w 316"/>
                <a:gd name="T71" fmla="*/ 6 h 317"/>
                <a:gd name="T72" fmla="*/ 13 w 316"/>
                <a:gd name="T73" fmla="*/ 5 h 317"/>
                <a:gd name="T74" fmla="*/ 13 w 316"/>
                <a:gd name="T75" fmla="*/ 5 h 317"/>
                <a:gd name="T76" fmla="*/ 13 w 316"/>
                <a:gd name="T77" fmla="*/ 5 h 317"/>
                <a:gd name="T78" fmla="*/ 12 w 316"/>
                <a:gd name="T79" fmla="*/ 4 h 317"/>
                <a:gd name="T80" fmla="*/ 12 w 316"/>
                <a:gd name="T81" fmla="*/ 3 h 317"/>
                <a:gd name="T82" fmla="*/ 12 w 316"/>
                <a:gd name="T83" fmla="*/ 3 h 317"/>
                <a:gd name="T84" fmla="*/ 12 w 316"/>
                <a:gd name="T85" fmla="*/ 3 h 317"/>
                <a:gd name="T86" fmla="*/ 12 w 316"/>
                <a:gd name="T87" fmla="*/ 3 h 317"/>
                <a:gd name="T88" fmla="*/ 12 w 316"/>
                <a:gd name="T89" fmla="*/ 3 h 317"/>
                <a:gd name="T90" fmla="*/ 11 w 316"/>
                <a:gd name="T91" fmla="*/ 2 h 317"/>
                <a:gd name="T92" fmla="*/ 10 w 316"/>
                <a:gd name="T93" fmla="*/ 2 h 317"/>
                <a:gd name="T94" fmla="*/ 9 w 316"/>
                <a:gd name="T95" fmla="*/ 1 h 317"/>
                <a:gd name="T96" fmla="*/ 8 w 316"/>
                <a:gd name="T97" fmla="*/ 1 h 317"/>
                <a:gd name="T98" fmla="*/ 7 w 316"/>
                <a:gd name="T99" fmla="*/ 0 h 317"/>
                <a:gd name="T100" fmla="*/ 6 w 316"/>
                <a:gd name="T101" fmla="*/ 0 h 317"/>
                <a:gd name="T102" fmla="*/ 5 w 316"/>
                <a:gd name="T103" fmla="*/ 0 h 317"/>
                <a:gd name="T104" fmla="*/ 5 w 316"/>
                <a:gd name="T105" fmla="*/ 0 h 317"/>
                <a:gd name="T106" fmla="*/ 5 w 316"/>
                <a:gd name="T107" fmla="*/ 0 h 317"/>
                <a:gd name="T108" fmla="*/ 5 w 316"/>
                <a:gd name="T109" fmla="*/ 0 h 317"/>
                <a:gd name="T110" fmla="*/ 5 w 316"/>
                <a:gd name="T111" fmla="*/ 0 h 31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6"/>
                <a:gd name="T169" fmla="*/ 0 h 317"/>
                <a:gd name="T170" fmla="*/ 316 w 316"/>
                <a:gd name="T171" fmla="*/ 317 h 31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6" h="317">
                  <a:moveTo>
                    <a:pt x="133" y="6"/>
                  </a:moveTo>
                  <a:lnTo>
                    <a:pt x="69" y="18"/>
                  </a:lnTo>
                  <a:lnTo>
                    <a:pt x="43" y="26"/>
                  </a:lnTo>
                  <a:lnTo>
                    <a:pt x="35" y="38"/>
                  </a:lnTo>
                  <a:lnTo>
                    <a:pt x="29" y="52"/>
                  </a:lnTo>
                  <a:lnTo>
                    <a:pt x="3" y="92"/>
                  </a:lnTo>
                  <a:lnTo>
                    <a:pt x="2" y="131"/>
                  </a:lnTo>
                  <a:lnTo>
                    <a:pt x="1" y="140"/>
                  </a:lnTo>
                  <a:lnTo>
                    <a:pt x="1" y="150"/>
                  </a:lnTo>
                  <a:lnTo>
                    <a:pt x="1" y="170"/>
                  </a:lnTo>
                  <a:lnTo>
                    <a:pt x="0" y="186"/>
                  </a:lnTo>
                  <a:lnTo>
                    <a:pt x="1" y="203"/>
                  </a:lnTo>
                  <a:lnTo>
                    <a:pt x="3" y="218"/>
                  </a:lnTo>
                  <a:lnTo>
                    <a:pt x="9" y="234"/>
                  </a:lnTo>
                  <a:lnTo>
                    <a:pt x="14" y="247"/>
                  </a:lnTo>
                  <a:lnTo>
                    <a:pt x="22" y="262"/>
                  </a:lnTo>
                  <a:lnTo>
                    <a:pt x="31" y="276"/>
                  </a:lnTo>
                  <a:lnTo>
                    <a:pt x="43" y="291"/>
                  </a:lnTo>
                  <a:lnTo>
                    <a:pt x="65" y="301"/>
                  </a:lnTo>
                  <a:lnTo>
                    <a:pt x="88" y="310"/>
                  </a:lnTo>
                  <a:lnTo>
                    <a:pt x="111" y="314"/>
                  </a:lnTo>
                  <a:lnTo>
                    <a:pt x="122" y="316"/>
                  </a:lnTo>
                  <a:lnTo>
                    <a:pt x="128" y="316"/>
                  </a:lnTo>
                  <a:lnTo>
                    <a:pt x="135" y="317"/>
                  </a:lnTo>
                  <a:lnTo>
                    <a:pt x="160" y="314"/>
                  </a:lnTo>
                  <a:lnTo>
                    <a:pt x="187" y="309"/>
                  </a:lnTo>
                  <a:lnTo>
                    <a:pt x="207" y="301"/>
                  </a:lnTo>
                  <a:lnTo>
                    <a:pt x="228" y="291"/>
                  </a:lnTo>
                  <a:lnTo>
                    <a:pt x="279" y="223"/>
                  </a:lnTo>
                  <a:lnTo>
                    <a:pt x="292" y="203"/>
                  </a:lnTo>
                  <a:lnTo>
                    <a:pt x="295" y="198"/>
                  </a:lnTo>
                  <a:lnTo>
                    <a:pt x="298" y="193"/>
                  </a:lnTo>
                  <a:lnTo>
                    <a:pt x="305" y="184"/>
                  </a:lnTo>
                  <a:lnTo>
                    <a:pt x="310" y="164"/>
                  </a:lnTo>
                  <a:lnTo>
                    <a:pt x="313" y="153"/>
                  </a:lnTo>
                  <a:lnTo>
                    <a:pt x="315" y="144"/>
                  </a:lnTo>
                  <a:lnTo>
                    <a:pt x="316" y="133"/>
                  </a:lnTo>
                  <a:lnTo>
                    <a:pt x="316" y="124"/>
                  </a:lnTo>
                  <a:lnTo>
                    <a:pt x="315" y="115"/>
                  </a:lnTo>
                  <a:lnTo>
                    <a:pt x="313" y="106"/>
                  </a:lnTo>
                  <a:lnTo>
                    <a:pt x="304" y="85"/>
                  </a:lnTo>
                  <a:lnTo>
                    <a:pt x="301" y="82"/>
                  </a:lnTo>
                  <a:lnTo>
                    <a:pt x="300" y="80"/>
                  </a:lnTo>
                  <a:lnTo>
                    <a:pt x="298" y="75"/>
                  </a:lnTo>
                  <a:lnTo>
                    <a:pt x="293" y="66"/>
                  </a:lnTo>
                  <a:lnTo>
                    <a:pt x="277" y="48"/>
                  </a:lnTo>
                  <a:lnTo>
                    <a:pt x="262" y="38"/>
                  </a:lnTo>
                  <a:lnTo>
                    <a:pt x="224" y="23"/>
                  </a:lnTo>
                  <a:lnTo>
                    <a:pt x="205" y="16"/>
                  </a:lnTo>
                  <a:lnTo>
                    <a:pt x="187" y="12"/>
                  </a:lnTo>
                  <a:lnTo>
                    <a:pt x="160" y="4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3" y="1"/>
                  </a:lnTo>
                  <a:lnTo>
                    <a:pt x="133" y="4"/>
                  </a:lnTo>
                  <a:lnTo>
                    <a:pt x="133" y="6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2889" name="Freeform 124"/>
            <p:cNvSpPr/>
            <p:nvPr/>
          </p:nvSpPr>
          <p:spPr bwMode="auto">
            <a:xfrm>
              <a:off x="2092" y="2795"/>
              <a:ext cx="50" cy="52"/>
            </a:xfrm>
            <a:custGeom>
              <a:avLst/>
              <a:gdLst>
                <a:gd name="T0" fmla="*/ 2 w 246"/>
                <a:gd name="T1" fmla="*/ 9 h 264"/>
                <a:gd name="T2" fmla="*/ 2 w 246"/>
                <a:gd name="T3" fmla="*/ 9 h 264"/>
                <a:gd name="T4" fmla="*/ 2 w 246"/>
                <a:gd name="T5" fmla="*/ 9 h 264"/>
                <a:gd name="T6" fmla="*/ 2 w 246"/>
                <a:gd name="T7" fmla="*/ 9 h 264"/>
                <a:gd name="T8" fmla="*/ 2 w 246"/>
                <a:gd name="T9" fmla="*/ 9 h 264"/>
                <a:gd name="T10" fmla="*/ 3 w 246"/>
                <a:gd name="T11" fmla="*/ 10 h 264"/>
                <a:gd name="T12" fmla="*/ 3 w 246"/>
                <a:gd name="T13" fmla="*/ 10 h 264"/>
                <a:gd name="T14" fmla="*/ 4 w 246"/>
                <a:gd name="T15" fmla="*/ 10 h 264"/>
                <a:gd name="T16" fmla="*/ 5 w 246"/>
                <a:gd name="T17" fmla="*/ 10 h 264"/>
                <a:gd name="T18" fmla="*/ 5 w 246"/>
                <a:gd name="T19" fmla="*/ 10 h 264"/>
                <a:gd name="T20" fmla="*/ 6 w 246"/>
                <a:gd name="T21" fmla="*/ 10 h 264"/>
                <a:gd name="T22" fmla="*/ 6 w 246"/>
                <a:gd name="T23" fmla="*/ 10 h 264"/>
                <a:gd name="T24" fmla="*/ 6 w 246"/>
                <a:gd name="T25" fmla="*/ 10 h 264"/>
                <a:gd name="T26" fmla="*/ 7 w 246"/>
                <a:gd name="T27" fmla="*/ 10 h 264"/>
                <a:gd name="T28" fmla="*/ 7 w 246"/>
                <a:gd name="T29" fmla="*/ 10 h 264"/>
                <a:gd name="T30" fmla="*/ 7 w 246"/>
                <a:gd name="T31" fmla="*/ 10 h 264"/>
                <a:gd name="T32" fmla="*/ 7 w 246"/>
                <a:gd name="T33" fmla="*/ 10 h 264"/>
                <a:gd name="T34" fmla="*/ 8 w 246"/>
                <a:gd name="T35" fmla="*/ 10 h 264"/>
                <a:gd name="T36" fmla="*/ 8 w 246"/>
                <a:gd name="T37" fmla="*/ 9 h 264"/>
                <a:gd name="T38" fmla="*/ 9 w 246"/>
                <a:gd name="T39" fmla="*/ 9 h 264"/>
                <a:gd name="T40" fmla="*/ 9 w 246"/>
                <a:gd name="T41" fmla="*/ 9 h 264"/>
                <a:gd name="T42" fmla="*/ 10 w 246"/>
                <a:gd name="T43" fmla="*/ 8 h 264"/>
                <a:gd name="T44" fmla="*/ 10 w 246"/>
                <a:gd name="T45" fmla="*/ 7 h 264"/>
                <a:gd name="T46" fmla="*/ 10 w 246"/>
                <a:gd name="T47" fmla="*/ 6 h 264"/>
                <a:gd name="T48" fmla="*/ 10 w 246"/>
                <a:gd name="T49" fmla="*/ 6 h 264"/>
                <a:gd name="T50" fmla="*/ 10 w 246"/>
                <a:gd name="T51" fmla="*/ 5 h 264"/>
                <a:gd name="T52" fmla="*/ 10 w 246"/>
                <a:gd name="T53" fmla="*/ 5 h 264"/>
                <a:gd name="T54" fmla="*/ 10 w 246"/>
                <a:gd name="T55" fmla="*/ 5 h 264"/>
                <a:gd name="T56" fmla="*/ 10 w 246"/>
                <a:gd name="T57" fmla="*/ 5 h 264"/>
                <a:gd name="T58" fmla="*/ 10 w 246"/>
                <a:gd name="T59" fmla="*/ 4 h 264"/>
                <a:gd name="T60" fmla="*/ 10 w 246"/>
                <a:gd name="T61" fmla="*/ 4 h 264"/>
                <a:gd name="T62" fmla="*/ 10 w 246"/>
                <a:gd name="T63" fmla="*/ 3 h 264"/>
                <a:gd name="T64" fmla="*/ 10 w 246"/>
                <a:gd name="T65" fmla="*/ 3 h 264"/>
                <a:gd name="T66" fmla="*/ 9 w 246"/>
                <a:gd name="T67" fmla="*/ 2 h 264"/>
                <a:gd name="T68" fmla="*/ 8 w 246"/>
                <a:gd name="T69" fmla="*/ 1 h 264"/>
                <a:gd name="T70" fmla="*/ 7 w 246"/>
                <a:gd name="T71" fmla="*/ 1 h 264"/>
                <a:gd name="T72" fmla="*/ 5 w 246"/>
                <a:gd name="T73" fmla="*/ 0 h 264"/>
                <a:gd name="T74" fmla="*/ 4 w 246"/>
                <a:gd name="T75" fmla="*/ 0 h 264"/>
                <a:gd name="T76" fmla="*/ 3 w 246"/>
                <a:gd name="T77" fmla="*/ 1 h 264"/>
                <a:gd name="T78" fmla="*/ 3 w 246"/>
                <a:gd name="T79" fmla="*/ 1 h 264"/>
                <a:gd name="T80" fmla="*/ 2 w 246"/>
                <a:gd name="T81" fmla="*/ 1 h 264"/>
                <a:gd name="T82" fmla="*/ 1 w 246"/>
                <a:gd name="T83" fmla="*/ 2 h 264"/>
                <a:gd name="T84" fmla="*/ 0 w 246"/>
                <a:gd name="T85" fmla="*/ 3 h 264"/>
                <a:gd name="T86" fmla="*/ 0 w 246"/>
                <a:gd name="T87" fmla="*/ 5 h 264"/>
                <a:gd name="T88" fmla="*/ 0 w 246"/>
                <a:gd name="T89" fmla="*/ 5 h 264"/>
                <a:gd name="T90" fmla="*/ 0 w 246"/>
                <a:gd name="T91" fmla="*/ 6 h 264"/>
                <a:gd name="T92" fmla="*/ 0 w 246"/>
                <a:gd name="T93" fmla="*/ 7 h 264"/>
                <a:gd name="T94" fmla="*/ 0 w 246"/>
                <a:gd name="T95" fmla="*/ 7 h 264"/>
                <a:gd name="T96" fmla="*/ 0 w 246"/>
                <a:gd name="T97" fmla="*/ 7 h 264"/>
                <a:gd name="T98" fmla="*/ 1 w 246"/>
                <a:gd name="T99" fmla="*/ 8 h 264"/>
                <a:gd name="T100" fmla="*/ 1 w 246"/>
                <a:gd name="T101" fmla="*/ 9 h 264"/>
                <a:gd name="T102" fmla="*/ 2 w 246"/>
                <a:gd name="T103" fmla="*/ 9 h 2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46"/>
                <a:gd name="T157" fmla="*/ 0 h 264"/>
                <a:gd name="T158" fmla="*/ 246 w 246"/>
                <a:gd name="T159" fmla="*/ 264 h 26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46" h="264">
                  <a:moveTo>
                    <a:pt x="37" y="235"/>
                  </a:moveTo>
                  <a:lnTo>
                    <a:pt x="46" y="240"/>
                  </a:lnTo>
                  <a:lnTo>
                    <a:pt x="51" y="242"/>
                  </a:lnTo>
                  <a:lnTo>
                    <a:pt x="53" y="243"/>
                  </a:lnTo>
                  <a:lnTo>
                    <a:pt x="56" y="246"/>
                  </a:lnTo>
                  <a:lnTo>
                    <a:pt x="77" y="256"/>
                  </a:lnTo>
                  <a:lnTo>
                    <a:pt x="86" y="258"/>
                  </a:lnTo>
                  <a:lnTo>
                    <a:pt x="96" y="260"/>
                  </a:lnTo>
                  <a:lnTo>
                    <a:pt x="116" y="264"/>
                  </a:lnTo>
                  <a:lnTo>
                    <a:pt x="134" y="264"/>
                  </a:lnTo>
                  <a:lnTo>
                    <a:pt x="144" y="263"/>
                  </a:lnTo>
                  <a:lnTo>
                    <a:pt x="148" y="261"/>
                  </a:lnTo>
                  <a:lnTo>
                    <a:pt x="154" y="261"/>
                  </a:lnTo>
                  <a:lnTo>
                    <a:pt x="157" y="259"/>
                  </a:lnTo>
                  <a:lnTo>
                    <a:pt x="162" y="258"/>
                  </a:lnTo>
                  <a:lnTo>
                    <a:pt x="171" y="255"/>
                  </a:lnTo>
                  <a:lnTo>
                    <a:pt x="179" y="250"/>
                  </a:lnTo>
                  <a:lnTo>
                    <a:pt x="188" y="247"/>
                  </a:lnTo>
                  <a:lnTo>
                    <a:pt x="204" y="235"/>
                  </a:lnTo>
                  <a:lnTo>
                    <a:pt x="212" y="229"/>
                  </a:lnTo>
                  <a:lnTo>
                    <a:pt x="221" y="223"/>
                  </a:lnTo>
                  <a:lnTo>
                    <a:pt x="229" y="203"/>
                  </a:lnTo>
                  <a:lnTo>
                    <a:pt x="237" y="182"/>
                  </a:lnTo>
                  <a:lnTo>
                    <a:pt x="242" y="162"/>
                  </a:lnTo>
                  <a:lnTo>
                    <a:pt x="246" y="144"/>
                  </a:lnTo>
                  <a:lnTo>
                    <a:pt x="246" y="123"/>
                  </a:lnTo>
                  <a:lnTo>
                    <a:pt x="244" y="121"/>
                  </a:lnTo>
                  <a:lnTo>
                    <a:pt x="244" y="120"/>
                  </a:lnTo>
                  <a:lnTo>
                    <a:pt x="244" y="117"/>
                  </a:lnTo>
                  <a:lnTo>
                    <a:pt x="244" y="113"/>
                  </a:lnTo>
                  <a:lnTo>
                    <a:pt x="244" y="104"/>
                  </a:lnTo>
                  <a:lnTo>
                    <a:pt x="241" y="83"/>
                  </a:lnTo>
                  <a:lnTo>
                    <a:pt x="235" y="65"/>
                  </a:lnTo>
                  <a:lnTo>
                    <a:pt x="219" y="47"/>
                  </a:lnTo>
                  <a:lnTo>
                    <a:pt x="204" y="34"/>
                  </a:lnTo>
                  <a:lnTo>
                    <a:pt x="167" y="14"/>
                  </a:lnTo>
                  <a:lnTo>
                    <a:pt x="129" y="0"/>
                  </a:lnTo>
                  <a:lnTo>
                    <a:pt x="102" y="4"/>
                  </a:lnTo>
                  <a:lnTo>
                    <a:pt x="77" y="13"/>
                  </a:lnTo>
                  <a:lnTo>
                    <a:pt x="65" y="18"/>
                  </a:lnTo>
                  <a:lnTo>
                    <a:pt x="45" y="27"/>
                  </a:lnTo>
                  <a:lnTo>
                    <a:pt x="26" y="39"/>
                  </a:lnTo>
                  <a:lnTo>
                    <a:pt x="12" y="78"/>
                  </a:lnTo>
                  <a:lnTo>
                    <a:pt x="3" y="120"/>
                  </a:lnTo>
                  <a:lnTo>
                    <a:pt x="0" y="134"/>
                  </a:lnTo>
                  <a:lnTo>
                    <a:pt x="0" y="150"/>
                  </a:lnTo>
                  <a:lnTo>
                    <a:pt x="1" y="165"/>
                  </a:lnTo>
                  <a:lnTo>
                    <a:pt x="5" y="181"/>
                  </a:lnTo>
                  <a:lnTo>
                    <a:pt x="10" y="195"/>
                  </a:lnTo>
                  <a:lnTo>
                    <a:pt x="18" y="209"/>
                  </a:lnTo>
                  <a:lnTo>
                    <a:pt x="26" y="222"/>
                  </a:lnTo>
                  <a:lnTo>
                    <a:pt x="37" y="235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2890" name="Freeform 125"/>
            <p:cNvSpPr/>
            <p:nvPr/>
          </p:nvSpPr>
          <p:spPr bwMode="auto">
            <a:xfrm>
              <a:off x="2091" y="3068"/>
              <a:ext cx="54" cy="64"/>
            </a:xfrm>
            <a:custGeom>
              <a:avLst/>
              <a:gdLst>
                <a:gd name="T0" fmla="*/ 10 w 271"/>
                <a:gd name="T1" fmla="*/ 3 h 317"/>
                <a:gd name="T2" fmla="*/ 9 w 271"/>
                <a:gd name="T3" fmla="*/ 2 h 317"/>
                <a:gd name="T4" fmla="*/ 8 w 271"/>
                <a:gd name="T5" fmla="*/ 1 h 317"/>
                <a:gd name="T6" fmla="*/ 8 w 271"/>
                <a:gd name="T7" fmla="*/ 1 h 317"/>
                <a:gd name="T8" fmla="*/ 7 w 271"/>
                <a:gd name="T9" fmla="*/ 1 h 317"/>
                <a:gd name="T10" fmla="*/ 6 w 271"/>
                <a:gd name="T11" fmla="*/ 0 h 317"/>
                <a:gd name="T12" fmla="*/ 5 w 271"/>
                <a:gd name="T13" fmla="*/ 0 h 317"/>
                <a:gd name="T14" fmla="*/ 3 w 271"/>
                <a:gd name="T15" fmla="*/ 1 h 317"/>
                <a:gd name="T16" fmla="*/ 3 w 271"/>
                <a:gd name="T17" fmla="*/ 1 h 317"/>
                <a:gd name="T18" fmla="*/ 2 w 271"/>
                <a:gd name="T19" fmla="*/ 1 h 317"/>
                <a:gd name="T20" fmla="*/ 1 w 271"/>
                <a:gd name="T21" fmla="*/ 2 h 317"/>
                <a:gd name="T22" fmla="*/ 1 w 271"/>
                <a:gd name="T23" fmla="*/ 3 h 317"/>
                <a:gd name="T24" fmla="*/ 0 w 271"/>
                <a:gd name="T25" fmla="*/ 4 h 317"/>
                <a:gd name="T26" fmla="*/ 0 w 271"/>
                <a:gd name="T27" fmla="*/ 7 h 317"/>
                <a:gd name="T28" fmla="*/ 0 w 271"/>
                <a:gd name="T29" fmla="*/ 8 h 317"/>
                <a:gd name="T30" fmla="*/ 0 w 271"/>
                <a:gd name="T31" fmla="*/ 8 h 317"/>
                <a:gd name="T32" fmla="*/ 0 w 271"/>
                <a:gd name="T33" fmla="*/ 9 h 317"/>
                <a:gd name="T34" fmla="*/ 0 w 271"/>
                <a:gd name="T35" fmla="*/ 9 h 317"/>
                <a:gd name="T36" fmla="*/ 1 w 271"/>
                <a:gd name="T37" fmla="*/ 10 h 317"/>
                <a:gd name="T38" fmla="*/ 1 w 271"/>
                <a:gd name="T39" fmla="*/ 11 h 317"/>
                <a:gd name="T40" fmla="*/ 1 w 271"/>
                <a:gd name="T41" fmla="*/ 11 h 317"/>
                <a:gd name="T42" fmla="*/ 2 w 271"/>
                <a:gd name="T43" fmla="*/ 12 h 317"/>
                <a:gd name="T44" fmla="*/ 3 w 271"/>
                <a:gd name="T45" fmla="*/ 12 h 317"/>
                <a:gd name="T46" fmla="*/ 4 w 271"/>
                <a:gd name="T47" fmla="*/ 13 h 317"/>
                <a:gd name="T48" fmla="*/ 4 w 271"/>
                <a:gd name="T49" fmla="*/ 13 h 317"/>
                <a:gd name="T50" fmla="*/ 5 w 271"/>
                <a:gd name="T51" fmla="*/ 13 h 317"/>
                <a:gd name="T52" fmla="*/ 5 w 271"/>
                <a:gd name="T53" fmla="*/ 13 h 317"/>
                <a:gd name="T54" fmla="*/ 6 w 271"/>
                <a:gd name="T55" fmla="*/ 13 h 317"/>
                <a:gd name="T56" fmla="*/ 7 w 271"/>
                <a:gd name="T57" fmla="*/ 13 h 317"/>
                <a:gd name="T58" fmla="*/ 8 w 271"/>
                <a:gd name="T59" fmla="*/ 12 h 317"/>
                <a:gd name="T60" fmla="*/ 9 w 271"/>
                <a:gd name="T61" fmla="*/ 12 h 317"/>
                <a:gd name="T62" fmla="*/ 9 w 271"/>
                <a:gd name="T63" fmla="*/ 12 h 317"/>
                <a:gd name="T64" fmla="*/ 9 w 271"/>
                <a:gd name="T65" fmla="*/ 12 h 317"/>
                <a:gd name="T66" fmla="*/ 9 w 271"/>
                <a:gd name="T67" fmla="*/ 12 h 317"/>
                <a:gd name="T68" fmla="*/ 9 w 271"/>
                <a:gd name="T69" fmla="*/ 12 h 317"/>
                <a:gd name="T70" fmla="*/ 9 w 271"/>
                <a:gd name="T71" fmla="*/ 12 h 317"/>
                <a:gd name="T72" fmla="*/ 10 w 271"/>
                <a:gd name="T73" fmla="*/ 9 h 317"/>
                <a:gd name="T74" fmla="*/ 10 w 271"/>
                <a:gd name="T75" fmla="*/ 8 h 317"/>
                <a:gd name="T76" fmla="*/ 11 w 271"/>
                <a:gd name="T77" fmla="*/ 7 h 317"/>
                <a:gd name="T78" fmla="*/ 11 w 271"/>
                <a:gd name="T79" fmla="*/ 7 h 317"/>
                <a:gd name="T80" fmla="*/ 11 w 271"/>
                <a:gd name="T81" fmla="*/ 6 h 317"/>
                <a:gd name="T82" fmla="*/ 11 w 271"/>
                <a:gd name="T83" fmla="*/ 5 h 317"/>
                <a:gd name="T84" fmla="*/ 10 w 271"/>
                <a:gd name="T85" fmla="*/ 4 h 317"/>
                <a:gd name="T86" fmla="*/ 10 w 271"/>
                <a:gd name="T87" fmla="*/ 3 h 317"/>
                <a:gd name="T88" fmla="*/ 10 w 271"/>
                <a:gd name="T89" fmla="*/ 3 h 3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1"/>
                <a:gd name="T136" fmla="*/ 0 h 317"/>
                <a:gd name="T137" fmla="*/ 271 w 271"/>
                <a:gd name="T138" fmla="*/ 317 h 31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1" h="317">
                  <a:moveTo>
                    <a:pt x="241" y="66"/>
                  </a:moveTo>
                  <a:lnTo>
                    <a:pt x="225" y="48"/>
                  </a:lnTo>
                  <a:lnTo>
                    <a:pt x="210" y="34"/>
                  </a:lnTo>
                  <a:lnTo>
                    <a:pt x="191" y="23"/>
                  </a:lnTo>
                  <a:lnTo>
                    <a:pt x="173" y="14"/>
                  </a:lnTo>
                  <a:lnTo>
                    <a:pt x="154" y="6"/>
                  </a:lnTo>
                  <a:lnTo>
                    <a:pt x="135" y="0"/>
                  </a:lnTo>
                  <a:lnTo>
                    <a:pt x="83" y="13"/>
                  </a:lnTo>
                  <a:lnTo>
                    <a:pt x="71" y="16"/>
                  </a:lnTo>
                  <a:lnTo>
                    <a:pt x="43" y="27"/>
                  </a:lnTo>
                  <a:lnTo>
                    <a:pt x="29" y="53"/>
                  </a:lnTo>
                  <a:lnTo>
                    <a:pt x="16" y="72"/>
                  </a:lnTo>
                  <a:lnTo>
                    <a:pt x="3" y="92"/>
                  </a:lnTo>
                  <a:lnTo>
                    <a:pt x="1" y="171"/>
                  </a:lnTo>
                  <a:lnTo>
                    <a:pt x="0" y="186"/>
                  </a:lnTo>
                  <a:lnTo>
                    <a:pt x="1" y="203"/>
                  </a:lnTo>
                  <a:lnTo>
                    <a:pt x="3" y="218"/>
                  </a:lnTo>
                  <a:lnTo>
                    <a:pt x="9" y="234"/>
                  </a:lnTo>
                  <a:lnTo>
                    <a:pt x="15" y="248"/>
                  </a:lnTo>
                  <a:lnTo>
                    <a:pt x="23" y="262"/>
                  </a:lnTo>
                  <a:lnTo>
                    <a:pt x="32" y="275"/>
                  </a:lnTo>
                  <a:lnTo>
                    <a:pt x="43" y="289"/>
                  </a:lnTo>
                  <a:lnTo>
                    <a:pt x="66" y="299"/>
                  </a:lnTo>
                  <a:lnTo>
                    <a:pt x="88" y="308"/>
                  </a:lnTo>
                  <a:lnTo>
                    <a:pt x="111" y="313"/>
                  </a:lnTo>
                  <a:lnTo>
                    <a:pt x="122" y="315"/>
                  </a:lnTo>
                  <a:lnTo>
                    <a:pt x="135" y="317"/>
                  </a:lnTo>
                  <a:lnTo>
                    <a:pt x="157" y="315"/>
                  </a:lnTo>
                  <a:lnTo>
                    <a:pt x="180" y="309"/>
                  </a:lnTo>
                  <a:lnTo>
                    <a:pt x="203" y="300"/>
                  </a:lnTo>
                  <a:lnTo>
                    <a:pt x="214" y="294"/>
                  </a:lnTo>
                  <a:lnTo>
                    <a:pt x="216" y="292"/>
                  </a:lnTo>
                  <a:lnTo>
                    <a:pt x="216" y="291"/>
                  </a:lnTo>
                  <a:lnTo>
                    <a:pt x="218" y="291"/>
                  </a:lnTo>
                  <a:lnTo>
                    <a:pt x="220" y="291"/>
                  </a:lnTo>
                  <a:lnTo>
                    <a:pt x="227" y="289"/>
                  </a:lnTo>
                  <a:lnTo>
                    <a:pt x="255" y="225"/>
                  </a:lnTo>
                  <a:lnTo>
                    <a:pt x="262" y="202"/>
                  </a:lnTo>
                  <a:lnTo>
                    <a:pt x="267" y="182"/>
                  </a:lnTo>
                  <a:lnTo>
                    <a:pt x="270" y="162"/>
                  </a:lnTo>
                  <a:lnTo>
                    <a:pt x="271" y="142"/>
                  </a:lnTo>
                  <a:lnTo>
                    <a:pt x="266" y="122"/>
                  </a:lnTo>
                  <a:lnTo>
                    <a:pt x="261" y="103"/>
                  </a:lnTo>
                  <a:lnTo>
                    <a:pt x="252" y="84"/>
                  </a:lnTo>
                  <a:lnTo>
                    <a:pt x="241" y="66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32891" name="Line 126"/>
            <p:cNvSpPr>
              <a:spLocks noChangeShapeType="1"/>
            </p:cNvSpPr>
            <p:nvPr/>
          </p:nvSpPr>
          <p:spPr bwMode="auto">
            <a:xfrm flipV="1">
              <a:off x="2108" y="2846"/>
              <a:ext cx="1" cy="225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2" name="Line 127"/>
            <p:cNvSpPr>
              <a:spLocks noChangeShapeType="1"/>
            </p:cNvSpPr>
            <p:nvPr/>
          </p:nvSpPr>
          <p:spPr bwMode="auto">
            <a:xfrm>
              <a:off x="2108" y="1083"/>
              <a:ext cx="1" cy="27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3" name="Line 128"/>
            <p:cNvSpPr>
              <a:spLocks noChangeShapeType="1"/>
            </p:cNvSpPr>
            <p:nvPr/>
          </p:nvSpPr>
          <p:spPr bwMode="auto">
            <a:xfrm flipV="1">
              <a:off x="2108" y="1667"/>
              <a:ext cx="1" cy="247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4" name="Line 129"/>
            <p:cNvSpPr>
              <a:spLocks noChangeShapeType="1"/>
            </p:cNvSpPr>
            <p:nvPr/>
          </p:nvSpPr>
          <p:spPr bwMode="auto">
            <a:xfrm flipV="1">
              <a:off x="2108" y="1972"/>
              <a:ext cx="1" cy="21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5" name="Line 130"/>
            <p:cNvSpPr>
              <a:spLocks noChangeShapeType="1"/>
            </p:cNvSpPr>
            <p:nvPr/>
          </p:nvSpPr>
          <p:spPr bwMode="auto">
            <a:xfrm flipV="1">
              <a:off x="2108" y="2563"/>
              <a:ext cx="1" cy="23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6" name="Line 131"/>
            <p:cNvSpPr>
              <a:spLocks noChangeShapeType="1"/>
            </p:cNvSpPr>
            <p:nvPr/>
          </p:nvSpPr>
          <p:spPr bwMode="auto">
            <a:xfrm>
              <a:off x="2108" y="1415"/>
              <a:ext cx="1" cy="20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7" name="Line 132"/>
            <p:cNvSpPr>
              <a:spLocks noChangeShapeType="1"/>
            </p:cNvSpPr>
            <p:nvPr/>
          </p:nvSpPr>
          <p:spPr bwMode="auto">
            <a:xfrm flipV="1">
              <a:off x="2108" y="2256"/>
              <a:ext cx="1" cy="23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8" name="Line 133"/>
            <p:cNvSpPr>
              <a:spLocks noChangeShapeType="1"/>
            </p:cNvSpPr>
            <p:nvPr/>
          </p:nvSpPr>
          <p:spPr bwMode="auto">
            <a:xfrm>
              <a:off x="2108" y="1083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899" name="Line 134"/>
            <p:cNvSpPr>
              <a:spLocks noChangeShapeType="1"/>
            </p:cNvSpPr>
            <p:nvPr/>
          </p:nvSpPr>
          <p:spPr bwMode="auto">
            <a:xfrm>
              <a:off x="2116" y="1955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0" name="Line 135"/>
            <p:cNvSpPr>
              <a:spLocks noChangeShapeType="1"/>
            </p:cNvSpPr>
            <p:nvPr/>
          </p:nvSpPr>
          <p:spPr bwMode="auto">
            <a:xfrm>
              <a:off x="2112" y="1383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1" name="Line 136"/>
            <p:cNvSpPr>
              <a:spLocks noChangeShapeType="1"/>
            </p:cNvSpPr>
            <p:nvPr/>
          </p:nvSpPr>
          <p:spPr bwMode="auto">
            <a:xfrm>
              <a:off x="2112" y="1657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2" name="Line 137"/>
            <p:cNvSpPr>
              <a:spLocks noChangeShapeType="1"/>
            </p:cNvSpPr>
            <p:nvPr/>
          </p:nvSpPr>
          <p:spPr bwMode="auto">
            <a:xfrm>
              <a:off x="2111" y="2529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3" name="Line 138"/>
            <p:cNvSpPr>
              <a:spLocks noChangeShapeType="1"/>
            </p:cNvSpPr>
            <p:nvPr/>
          </p:nvSpPr>
          <p:spPr bwMode="auto">
            <a:xfrm>
              <a:off x="2111" y="2234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4" name="Line 139"/>
            <p:cNvSpPr>
              <a:spLocks noChangeShapeType="1"/>
            </p:cNvSpPr>
            <p:nvPr/>
          </p:nvSpPr>
          <p:spPr bwMode="auto">
            <a:xfrm>
              <a:off x="2111" y="3104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05" name="Line 140"/>
            <p:cNvSpPr>
              <a:spLocks noChangeShapeType="1"/>
            </p:cNvSpPr>
            <p:nvPr/>
          </p:nvSpPr>
          <p:spPr bwMode="auto">
            <a:xfrm>
              <a:off x="2111" y="2824"/>
              <a:ext cx="452" cy="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879" name="Line 141"/>
          <p:cNvSpPr>
            <a:spLocks noChangeShapeType="1"/>
          </p:cNvSpPr>
          <p:nvPr/>
        </p:nvSpPr>
        <p:spPr bwMode="auto">
          <a:xfrm flipV="1">
            <a:off x="2374900" y="3676650"/>
            <a:ext cx="3175" cy="725488"/>
          </a:xfrm>
          <a:prstGeom prst="line">
            <a:avLst/>
          </a:prstGeom>
          <a:noFill/>
          <a:ln w="57150">
            <a:solidFill>
              <a:srgbClr val="DE002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80" name="Rectangle 142"/>
          <p:cNvSpPr>
            <a:spLocks noChangeArrowheads="1"/>
          </p:cNvSpPr>
          <p:nvPr/>
        </p:nvSpPr>
        <p:spPr bwMode="auto">
          <a:xfrm>
            <a:off x="2771775" y="3162300"/>
            <a:ext cx="14541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sz="1600" b="1">
                <a:solidFill>
                  <a:srgbClr val="000000"/>
                </a:solidFill>
                <a:latin typeface="Times New Roman" pitchFamily="18" charset="0"/>
              </a:rPr>
              <a:t>g</a:t>
            </a:r>
            <a:endParaRPr kumimoji="1" lang="en-US" altLang="zh-CN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3147" name="Text Box 143"/>
          <p:cNvSpPr txBox="1">
            <a:spLocks noChangeArrowheads="1"/>
          </p:cNvSpPr>
          <p:nvPr/>
        </p:nvSpPr>
        <p:spPr bwMode="auto">
          <a:xfrm>
            <a:off x="1908175" y="5805488"/>
            <a:ext cx="36353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rgbClr val="0610D8"/>
                </a:solidFill>
                <a:latin typeface="Times New Roman" pitchFamily="18" charset="0"/>
              </a:rPr>
              <a:t>dp  g  f   e  d   c  b  a </a:t>
            </a:r>
            <a:endParaRPr kumimoji="1" lang="en-US" altLang="zh-CN" sz="2000">
              <a:solidFill>
                <a:srgbClr val="0610D8"/>
              </a:solidFill>
              <a:latin typeface="Times New Roman" pitchFamily="18" charset="0"/>
            </a:endParaRPr>
          </a:p>
        </p:txBody>
      </p:sp>
      <p:sp>
        <p:nvSpPr>
          <p:cNvPr id="43148" name="Text Box 144"/>
          <p:cNvSpPr txBox="1">
            <a:spLocks noChangeArrowheads="1"/>
          </p:cNvSpPr>
          <p:nvPr/>
        </p:nvSpPr>
        <p:spPr bwMode="auto">
          <a:xfrm>
            <a:off x="2051050" y="6237288"/>
            <a:ext cx="3960813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0610D8"/>
                </a:solidFill>
                <a:latin typeface="Times New Roman" pitchFamily="18" charset="0"/>
              </a:rPr>
              <a:t>0  1  0  1  1  0  1   1  5bh </a:t>
            </a:r>
            <a:endParaRPr kumimoji="1" lang="en-US" altLang="zh-CN" sz="2000" b="1">
              <a:solidFill>
                <a:srgbClr val="0610D8"/>
              </a:solidFill>
              <a:latin typeface="Times New Roman" pitchFamily="18" charset="0"/>
            </a:endParaRPr>
          </a:p>
        </p:txBody>
      </p:sp>
      <p:sp>
        <p:nvSpPr>
          <p:cNvPr id="187538" name="Text Box 146"/>
          <p:cNvSpPr txBox="1">
            <a:spLocks noChangeArrowheads="1"/>
          </p:cNvSpPr>
          <p:nvPr/>
        </p:nvSpPr>
        <p:spPr bwMode="auto">
          <a:xfrm>
            <a:off x="2555875" y="4076700"/>
            <a:ext cx="287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bg2"/>
                </a:solidFill>
                <a:latin typeface="Times New Roman" pitchFamily="18" charset="0"/>
              </a:rPr>
              <a:t>d</a:t>
            </a:r>
            <a:endParaRPr kumimoji="1" lang="en-US" altLang="zh-CN" sz="1800">
              <a:solidFill>
                <a:schemeClr val="bg2"/>
              </a:solidFill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2"/>
    </mc:Choice>
    <mc:Fallback>
      <p:transition spd="slow" advTm="15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3147" grpId="0"/>
      <p:bldP spid="43148" grpId="0"/>
      <p:bldP spid="1875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250" y="260350"/>
            <a:ext cx="9048750" cy="5911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latin typeface="宋体" pitchFamily="2" charset="-122"/>
              </a:rPr>
              <a:t>     </a:t>
            </a:r>
            <a:r>
              <a:rPr lang="zh-CN" altLang="en-US" b="1" smtClean="0">
                <a:latin typeface="宋体" pitchFamily="2" charset="-122"/>
              </a:rPr>
              <a:t>共阳极和共阴极的字形码是不同的</a:t>
            </a:r>
            <a:r>
              <a:rPr lang="en-US" altLang="zh-CN" b="1" smtClean="0">
                <a:latin typeface="宋体" pitchFamily="2" charset="-122"/>
              </a:rPr>
              <a:t>(</a:t>
            </a:r>
            <a:r>
              <a:rPr lang="zh-CN" altLang="en-US" b="1" smtClean="0">
                <a:latin typeface="宋体" pitchFamily="2" charset="-122"/>
              </a:rPr>
              <a:t>刚好互为反码关系</a:t>
            </a:r>
            <a:r>
              <a:rPr lang="en-US" altLang="zh-CN" b="1" smtClean="0">
                <a:latin typeface="宋体" pitchFamily="2" charset="-122"/>
              </a:rPr>
              <a:t>) </a:t>
            </a:r>
            <a:r>
              <a:rPr lang="zh-CN" altLang="en-US" b="1" smtClean="0">
                <a:latin typeface="宋体" pitchFamily="2" charset="-122"/>
              </a:rPr>
              <a:t>，可见</a:t>
            </a:r>
            <a:r>
              <a:rPr lang="zh-CN" altLang="en-US" b="1" smtClean="0">
                <a:solidFill>
                  <a:srgbClr val="CC00CC"/>
                </a:solidFill>
                <a:latin typeface="宋体" pitchFamily="2" charset="-122"/>
              </a:rPr>
              <a:t>表</a:t>
            </a:r>
            <a:r>
              <a:rPr lang="en-US" altLang="zh-CN" b="1" smtClean="0">
                <a:solidFill>
                  <a:srgbClr val="CC00CC"/>
                </a:solidFill>
                <a:latin typeface="宋体" pitchFamily="2" charset="-122"/>
              </a:rPr>
              <a:t>5-2</a:t>
            </a:r>
            <a:r>
              <a:rPr lang="zh-CN" altLang="en-US" b="1" smtClean="0">
                <a:latin typeface="宋体" pitchFamily="2" charset="-122"/>
              </a:rPr>
              <a:t>。</a:t>
            </a:r>
            <a:r>
              <a:rPr lang="en-US" altLang="zh-CN" b="1" smtClean="0">
                <a:latin typeface="宋体" pitchFamily="2" charset="-122"/>
              </a:rPr>
              <a:t>LED</a:t>
            </a:r>
            <a:r>
              <a:rPr lang="zh-CN" altLang="en-US" b="1" smtClean="0">
                <a:latin typeface="宋体" pitchFamily="2" charset="-122"/>
              </a:rPr>
              <a:t>数码管每段需</a:t>
            </a:r>
            <a:r>
              <a:rPr lang="en-US" altLang="zh-CN" b="1" smtClean="0">
                <a:latin typeface="宋体" pitchFamily="2" charset="-122"/>
              </a:rPr>
              <a:t>10</a:t>
            </a:r>
            <a:r>
              <a:rPr lang="zh-CN" altLang="en-US" b="1" smtClean="0">
                <a:latin typeface="宋体" pitchFamily="2" charset="-122"/>
              </a:rPr>
              <a:t>～</a:t>
            </a:r>
            <a:r>
              <a:rPr lang="en-US" altLang="zh-CN" b="1" smtClean="0">
                <a:latin typeface="宋体" pitchFamily="2" charset="-122"/>
              </a:rPr>
              <a:t>20mA</a:t>
            </a:r>
            <a:r>
              <a:rPr lang="zh-CN" altLang="en-US" b="1" smtClean="0">
                <a:latin typeface="宋体" pitchFamily="2" charset="-122"/>
              </a:rPr>
              <a:t>的驱动电流，可用</a:t>
            </a:r>
            <a:r>
              <a:rPr lang="en-US" altLang="zh-CN" b="1" smtClean="0">
                <a:latin typeface="宋体" pitchFamily="2" charset="-122"/>
              </a:rPr>
              <a:t>TTL</a:t>
            </a:r>
            <a:r>
              <a:rPr lang="zh-CN" altLang="en-US" b="1" smtClean="0">
                <a:latin typeface="宋体" pitchFamily="2" charset="-122"/>
              </a:rPr>
              <a:t>或</a:t>
            </a:r>
            <a:r>
              <a:rPr lang="en-US" altLang="zh-CN" b="1" smtClean="0">
                <a:latin typeface="宋体" pitchFamily="2" charset="-122"/>
              </a:rPr>
              <a:t>CMOS</a:t>
            </a:r>
            <a:r>
              <a:rPr lang="zh-CN" altLang="en-US" b="1" smtClean="0">
                <a:latin typeface="宋体" pitchFamily="2" charset="-122"/>
              </a:rPr>
              <a:t>器件驱动。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    字形码的控制输出可采用</a:t>
            </a:r>
            <a:r>
              <a:rPr lang="en-US" altLang="zh-CN" b="1" smtClean="0">
                <a:latin typeface="宋体" pitchFamily="2" charset="-122"/>
              </a:rPr>
              <a:t>2</a:t>
            </a:r>
            <a:r>
              <a:rPr lang="zh-CN" altLang="en-US" b="1" smtClean="0">
                <a:latin typeface="宋体" pitchFamily="2" charset="-122"/>
              </a:rPr>
              <a:t>种方法：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 （</a:t>
            </a:r>
            <a:r>
              <a:rPr lang="en-US" altLang="zh-CN" b="1" smtClean="0">
                <a:latin typeface="宋体" pitchFamily="2" charset="-122"/>
              </a:rPr>
              <a:t>1</a:t>
            </a:r>
            <a:r>
              <a:rPr lang="zh-CN" altLang="en-US" b="1" smtClean="0">
                <a:latin typeface="宋体" pitchFamily="2" charset="-122"/>
              </a:rPr>
              <a:t>）</a:t>
            </a:r>
            <a:r>
              <a:rPr lang="zh-CN" altLang="en-US" b="1" smtClean="0">
                <a:solidFill>
                  <a:srgbClr val="CC00CC"/>
                </a:solidFill>
                <a:latin typeface="宋体" pitchFamily="2" charset="-122"/>
              </a:rPr>
              <a:t>硬件译码</a:t>
            </a:r>
            <a:r>
              <a:rPr lang="zh-CN" altLang="en-US" b="1" smtClean="0">
                <a:latin typeface="宋体" pitchFamily="2" charset="-122"/>
              </a:rPr>
              <a:t>方式，如采用</a:t>
            </a:r>
            <a:r>
              <a:rPr lang="en-US" altLang="zh-CN" b="1" smtClean="0">
                <a:latin typeface="宋体" pitchFamily="2" charset="-122"/>
              </a:rPr>
              <a:t>BCD</a:t>
            </a:r>
            <a:r>
              <a:rPr lang="zh-CN" altLang="en-US" b="1" smtClean="0">
                <a:latin typeface="宋体" pitchFamily="2" charset="-122"/>
              </a:rPr>
              <a:t>译码</a:t>
            </a:r>
            <a:r>
              <a:rPr lang="en-US" altLang="zh-CN" b="1" smtClean="0">
                <a:latin typeface="宋体" pitchFamily="2" charset="-122"/>
              </a:rPr>
              <a:t>/</a:t>
            </a:r>
            <a:r>
              <a:rPr lang="zh-CN" altLang="en-US" b="1" smtClean="0">
                <a:latin typeface="宋体" pitchFamily="2" charset="-122"/>
              </a:rPr>
              <a:t>驱动器</a:t>
            </a:r>
            <a:r>
              <a:rPr lang="en-US" altLang="zh-CN" b="1" smtClean="0">
                <a:latin typeface="宋体" pitchFamily="2" charset="-122"/>
              </a:rPr>
              <a:t>74LS48</a:t>
            </a:r>
            <a:r>
              <a:rPr lang="zh-CN" altLang="en-US" b="1" smtClean="0">
                <a:latin typeface="宋体" pitchFamily="2" charset="-122"/>
              </a:rPr>
              <a:t>、</a:t>
            </a:r>
            <a:r>
              <a:rPr lang="en-US" altLang="zh-CN" b="1" smtClean="0">
                <a:latin typeface="宋体" pitchFamily="2" charset="-122"/>
              </a:rPr>
              <a:t>CD4511(</a:t>
            </a:r>
            <a:r>
              <a:rPr lang="zh-CN" altLang="en-US" b="1" smtClean="0">
                <a:latin typeface="宋体" pitchFamily="2" charset="-122"/>
              </a:rPr>
              <a:t>共阴极</a:t>
            </a:r>
            <a:r>
              <a:rPr lang="en-US" altLang="zh-CN" b="1" smtClean="0">
                <a:latin typeface="宋体" pitchFamily="2" charset="-122"/>
              </a:rPr>
              <a:t>)</a:t>
            </a:r>
            <a:r>
              <a:rPr lang="zh-CN" altLang="en-US" b="1" smtClean="0">
                <a:latin typeface="宋体" pitchFamily="2" charset="-122"/>
              </a:rPr>
              <a:t>或</a:t>
            </a:r>
            <a:r>
              <a:rPr lang="en-US" altLang="zh-CN" b="1" smtClean="0">
                <a:latin typeface="宋体" pitchFamily="2" charset="-122"/>
              </a:rPr>
              <a:t>74LS46</a:t>
            </a:r>
            <a:r>
              <a:rPr lang="zh-CN" altLang="en-US" b="1" smtClean="0">
                <a:latin typeface="宋体" pitchFamily="2" charset="-122"/>
              </a:rPr>
              <a:t>、</a:t>
            </a:r>
            <a:r>
              <a:rPr lang="en-US" altLang="zh-CN" b="1" smtClean="0">
                <a:latin typeface="宋体" pitchFamily="2" charset="-122"/>
              </a:rPr>
              <a:t>CD4513 (</a:t>
            </a:r>
            <a:r>
              <a:rPr lang="zh-CN" altLang="en-US" b="1" smtClean="0">
                <a:latin typeface="宋体" pitchFamily="2" charset="-122"/>
              </a:rPr>
              <a:t>共阳极</a:t>
            </a:r>
            <a:r>
              <a:rPr lang="en-US" altLang="zh-CN" b="1" smtClean="0">
                <a:latin typeface="宋体" pitchFamily="2" charset="-122"/>
              </a:rPr>
              <a:t>)</a:t>
            </a:r>
            <a:r>
              <a:rPr lang="zh-CN" altLang="en-US" b="1" smtClean="0">
                <a:latin typeface="宋体" pitchFamily="2" charset="-122"/>
              </a:rPr>
              <a:t>；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（</a:t>
            </a:r>
            <a:r>
              <a:rPr lang="en-US" altLang="zh-CN" b="1" smtClean="0">
                <a:latin typeface="宋体" pitchFamily="2" charset="-122"/>
              </a:rPr>
              <a:t>2</a:t>
            </a:r>
            <a:r>
              <a:rPr lang="zh-CN" altLang="en-US" b="1" smtClean="0">
                <a:latin typeface="宋体" pitchFamily="2" charset="-122"/>
              </a:rPr>
              <a:t>）</a:t>
            </a:r>
            <a:r>
              <a:rPr lang="zh-CN" altLang="en-US" b="1" smtClean="0">
                <a:solidFill>
                  <a:srgbClr val="CC00CC"/>
                </a:solidFill>
                <a:latin typeface="宋体" pitchFamily="2" charset="-122"/>
              </a:rPr>
              <a:t>软件查表</a:t>
            </a:r>
            <a:r>
              <a:rPr lang="zh-CN" altLang="en-US" b="1" smtClean="0">
                <a:latin typeface="宋体" pitchFamily="2" charset="-122"/>
              </a:rPr>
              <a:t>方式。 （</a:t>
            </a:r>
            <a:r>
              <a:rPr lang="zh-CN" altLang="en-US" b="1" smtClean="0">
                <a:solidFill>
                  <a:srgbClr val="0610D8"/>
                </a:solidFill>
                <a:latin typeface="宋体" pitchFamily="2" charset="-122"/>
              </a:rPr>
              <a:t>常用方法，需掌握</a:t>
            </a:r>
            <a:r>
              <a:rPr lang="zh-CN" altLang="en-US" b="1" smtClean="0">
                <a:latin typeface="宋体" pitchFamily="2" charset="-122"/>
              </a:rPr>
              <a:t>） </a:t>
            </a:r>
            <a:endParaRPr lang="zh-CN" altLang="en-US" b="1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10356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4034" grpId="0" autoUpdateAnimBg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117"/>
          <p:cNvGrpSpPr/>
          <p:nvPr/>
        </p:nvGrpSpPr>
        <p:grpSpPr bwMode="auto">
          <a:xfrm>
            <a:off x="-541338" y="404813"/>
            <a:ext cx="9685338" cy="7018337"/>
            <a:chOff x="-436" y="0"/>
            <a:chExt cx="6196" cy="4692"/>
          </a:xfrm>
        </p:grpSpPr>
        <p:grpSp>
          <p:nvGrpSpPr>
            <p:cNvPr id="34820" name="Group 4"/>
            <p:cNvGrpSpPr/>
            <p:nvPr/>
          </p:nvGrpSpPr>
          <p:grpSpPr bwMode="auto">
            <a:xfrm>
              <a:off x="3" y="3"/>
              <a:ext cx="662" cy="734"/>
              <a:chOff x="0" y="0"/>
              <a:chExt cx="763" cy="787"/>
            </a:xfrm>
          </p:grpSpPr>
          <p:sp>
            <p:nvSpPr>
              <p:cNvPr id="34928" name="Rectangle 5"/>
              <p:cNvSpPr>
                <a:spLocks noChangeArrowheads="1"/>
              </p:cNvSpPr>
              <p:nvPr/>
            </p:nvSpPr>
            <p:spPr bwMode="auto">
              <a:xfrm>
                <a:off x="43" y="0"/>
                <a:ext cx="677" cy="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2000">
                    <a:latin typeface="Times New Roman" pitchFamily="18" charset="0"/>
                  </a:rPr>
                  <a:t>显示字符</a:t>
                </a:r>
                <a:endParaRPr kumimoji="1" lang="zh-CN" altLang="en-US" sz="20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34929" name="Rectangle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3" cy="787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1" name="Group 7"/>
            <p:cNvGrpSpPr/>
            <p:nvPr/>
          </p:nvGrpSpPr>
          <p:grpSpPr bwMode="auto">
            <a:xfrm>
              <a:off x="665" y="3"/>
              <a:ext cx="3429" cy="358"/>
              <a:chOff x="763" y="0"/>
              <a:chExt cx="3952" cy="384"/>
            </a:xfrm>
          </p:grpSpPr>
          <p:sp>
            <p:nvSpPr>
              <p:cNvPr id="34926" name="Rectangle 8"/>
              <p:cNvSpPr>
                <a:spLocks noChangeArrowheads="1"/>
              </p:cNvSpPr>
              <p:nvPr/>
            </p:nvSpPr>
            <p:spPr bwMode="auto">
              <a:xfrm>
                <a:off x="806" y="0"/>
                <a:ext cx="3866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2000" b="1">
                    <a:latin typeface="Times New Roman" pitchFamily="18" charset="0"/>
                  </a:rPr>
                  <a:t>段       符       号</a:t>
                </a:r>
                <a:endParaRPr kumimoji="1" lang="zh-CN" altLang="en-US" sz="2000" b="1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2000" b="1">
                  <a:latin typeface="Times New Roman" pitchFamily="18" charset="0"/>
                </a:endParaRPr>
              </a:p>
            </p:txBody>
          </p:sp>
          <p:sp>
            <p:nvSpPr>
              <p:cNvPr id="34927" name="Rectangle 9"/>
              <p:cNvSpPr>
                <a:spLocks noChangeArrowheads="1"/>
              </p:cNvSpPr>
              <p:nvPr/>
            </p:nvSpPr>
            <p:spPr bwMode="auto">
              <a:xfrm>
                <a:off x="763" y="0"/>
                <a:ext cx="3952" cy="384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2" name="Group 10"/>
            <p:cNvGrpSpPr/>
            <p:nvPr/>
          </p:nvGrpSpPr>
          <p:grpSpPr bwMode="auto">
            <a:xfrm>
              <a:off x="4094" y="3"/>
              <a:ext cx="1663" cy="358"/>
              <a:chOff x="4715" y="0"/>
              <a:chExt cx="1917" cy="384"/>
            </a:xfrm>
          </p:grpSpPr>
          <p:sp>
            <p:nvSpPr>
              <p:cNvPr id="34924" name="Rectangle 11"/>
              <p:cNvSpPr>
                <a:spLocks noChangeArrowheads="1"/>
              </p:cNvSpPr>
              <p:nvPr/>
            </p:nvSpPr>
            <p:spPr bwMode="auto">
              <a:xfrm>
                <a:off x="4758" y="0"/>
                <a:ext cx="1831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1600">
                    <a:latin typeface="Times New Roman" pitchFamily="18" charset="0"/>
                  </a:rPr>
                  <a:t>十六进制代码</a:t>
                </a:r>
                <a:endParaRPr kumimoji="1" lang="zh-CN" altLang="en-US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25" name="Rectangle 12"/>
              <p:cNvSpPr>
                <a:spLocks noChangeArrowheads="1"/>
              </p:cNvSpPr>
              <p:nvPr/>
            </p:nvSpPr>
            <p:spPr bwMode="auto">
              <a:xfrm>
                <a:off x="4715" y="0"/>
                <a:ext cx="1917" cy="384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3" name="Group 13"/>
            <p:cNvGrpSpPr/>
            <p:nvPr/>
          </p:nvGrpSpPr>
          <p:grpSpPr bwMode="auto">
            <a:xfrm>
              <a:off x="665" y="361"/>
              <a:ext cx="429" cy="376"/>
              <a:chOff x="763" y="384"/>
              <a:chExt cx="494" cy="403"/>
            </a:xfrm>
          </p:grpSpPr>
          <p:sp>
            <p:nvSpPr>
              <p:cNvPr id="34922" name="Rectangle 14"/>
              <p:cNvSpPr>
                <a:spLocks noChangeArrowheads="1"/>
              </p:cNvSpPr>
              <p:nvPr/>
            </p:nvSpPr>
            <p:spPr bwMode="auto">
              <a:xfrm>
                <a:off x="806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dp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34923" name="Rectangle 15"/>
              <p:cNvSpPr>
                <a:spLocks noChangeArrowheads="1"/>
              </p:cNvSpPr>
              <p:nvPr/>
            </p:nvSpPr>
            <p:spPr bwMode="auto">
              <a:xfrm>
                <a:off x="763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4" name="Group 16"/>
            <p:cNvGrpSpPr/>
            <p:nvPr/>
          </p:nvGrpSpPr>
          <p:grpSpPr bwMode="auto">
            <a:xfrm>
              <a:off x="1094" y="361"/>
              <a:ext cx="428" cy="376"/>
              <a:chOff x="1257" y="384"/>
              <a:chExt cx="494" cy="403"/>
            </a:xfrm>
          </p:grpSpPr>
          <p:sp>
            <p:nvSpPr>
              <p:cNvPr id="34920" name="Rectangle 17"/>
              <p:cNvSpPr>
                <a:spLocks noChangeArrowheads="1"/>
              </p:cNvSpPr>
              <p:nvPr/>
            </p:nvSpPr>
            <p:spPr bwMode="auto">
              <a:xfrm>
                <a:off x="1300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g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21" name="Rectangle 18"/>
              <p:cNvSpPr>
                <a:spLocks noChangeArrowheads="1"/>
              </p:cNvSpPr>
              <p:nvPr/>
            </p:nvSpPr>
            <p:spPr bwMode="auto">
              <a:xfrm>
                <a:off x="1257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5" name="Group 19"/>
            <p:cNvGrpSpPr/>
            <p:nvPr/>
          </p:nvGrpSpPr>
          <p:grpSpPr bwMode="auto">
            <a:xfrm>
              <a:off x="1522" y="361"/>
              <a:ext cx="429" cy="376"/>
              <a:chOff x="1751" y="384"/>
              <a:chExt cx="494" cy="403"/>
            </a:xfrm>
          </p:grpSpPr>
          <p:sp>
            <p:nvSpPr>
              <p:cNvPr id="34918" name="Rectangle 20"/>
              <p:cNvSpPr>
                <a:spLocks noChangeArrowheads="1"/>
              </p:cNvSpPr>
              <p:nvPr/>
            </p:nvSpPr>
            <p:spPr bwMode="auto">
              <a:xfrm>
                <a:off x="1794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f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19" name="Rectangle 21"/>
              <p:cNvSpPr>
                <a:spLocks noChangeArrowheads="1"/>
              </p:cNvSpPr>
              <p:nvPr/>
            </p:nvSpPr>
            <p:spPr bwMode="auto">
              <a:xfrm>
                <a:off x="1751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6" name="Group 22"/>
            <p:cNvGrpSpPr/>
            <p:nvPr/>
          </p:nvGrpSpPr>
          <p:grpSpPr bwMode="auto">
            <a:xfrm>
              <a:off x="1951" y="361"/>
              <a:ext cx="428" cy="376"/>
              <a:chOff x="2245" y="384"/>
              <a:chExt cx="494" cy="403"/>
            </a:xfrm>
          </p:grpSpPr>
          <p:sp>
            <p:nvSpPr>
              <p:cNvPr id="34916" name="Rectangle 23"/>
              <p:cNvSpPr>
                <a:spLocks noChangeArrowheads="1"/>
              </p:cNvSpPr>
              <p:nvPr/>
            </p:nvSpPr>
            <p:spPr bwMode="auto">
              <a:xfrm>
                <a:off x="2288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e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17" name="Rectangle 24"/>
              <p:cNvSpPr>
                <a:spLocks noChangeArrowheads="1"/>
              </p:cNvSpPr>
              <p:nvPr/>
            </p:nvSpPr>
            <p:spPr bwMode="auto">
              <a:xfrm>
                <a:off x="2245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7" name="Group 25"/>
            <p:cNvGrpSpPr/>
            <p:nvPr/>
          </p:nvGrpSpPr>
          <p:grpSpPr bwMode="auto">
            <a:xfrm>
              <a:off x="2379" y="361"/>
              <a:ext cx="429" cy="376"/>
              <a:chOff x="2739" y="384"/>
              <a:chExt cx="494" cy="403"/>
            </a:xfrm>
          </p:grpSpPr>
          <p:sp>
            <p:nvSpPr>
              <p:cNvPr id="34914" name="Rectangle 26"/>
              <p:cNvSpPr>
                <a:spLocks noChangeArrowheads="1"/>
              </p:cNvSpPr>
              <p:nvPr/>
            </p:nvSpPr>
            <p:spPr bwMode="auto">
              <a:xfrm>
                <a:off x="2782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d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15" name="Rectangle 27"/>
              <p:cNvSpPr>
                <a:spLocks noChangeArrowheads="1"/>
              </p:cNvSpPr>
              <p:nvPr/>
            </p:nvSpPr>
            <p:spPr bwMode="auto">
              <a:xfrm>
                <a:off x="2739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8" name="Group 28"/>
            <p:cNvGrpSpPr/>
            <p:nvPr/>
          </p:nvGrpSpPr>
          <p:grpSpPr bwMode="auto">
            <a:xfrm>
              <a:off x="2808" y="361"/>
              <a:ext cx="429" cy="376"/>
              <a:chOff x="3233" y="384"/>
              <a:chExt cx="494" cy="403"/>
            </a:xfrm>
          </p:grpSpPr>
          <p:sp>
            <p:nvSpPr>
              <p:cNvPr id="34912" name="Rectangle 29"/>
              <p:cNvSpPr>
                <a:spLocks noChangeArrowheads="1"/>
              </p:cNvSpPr>
              <p:nvPr/>
            </p:nvSpPr>
            <p:spPr bwMode="auto">
              <a:xfrm>
                <a:off x="3276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c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13" name="Rectangle 30"/>
              <p:cNvSpPr>
                <a:spLocks noChangeArrowheads="1"/>
              </p:cNvSpPr>
              <p:nvPr/>
            </p:nvSpPr>
            <p:spPr bwMode="auto">
              <a:xfrm>
                <a:off x="3233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29" name="Group 31"/>
            <p:cNvGrpSpPr/>
            <p:nvPr/>
          </p:nvGrpSpPr>
          <p:grpSpPr bwMode="auto">
            <a:xfrm>
              <a:off x="3237" y="361"/>
              <a:ext cx="428" cy="376"/>
              <a:chOff x="3727" y="384"/>
              <a:chExt cx="494" cy="403"/>
            </a:xfrm>
          </p:grpSpPr>
          <p:sp>
            <p:nvSpPr>
              <p:cNvPr id="34910" name="Rectangle 32"/>
              <p:cNvSpPr>
                <a:spLocks noChangeArrowheads="1"/>
              </p:cNvSpPr>
              <p:nvPr/>
            </p:nvSpPr>
            <p:spPr bwMode="auto">
              <a:xfrm>
                <a:off x="3770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b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11" name="Rectangle 33"/>
              <p:cNvSpPr>
                <a:spLocks noChangeArrowheads="1"/>
              </p:cNvSpPr>
              <p:nvPr/>
            </p:nvSpPr>
            <p:spPr bwMode="auto">
              <a:xfrm>
                <a:off x="3727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0" name="Group 34"/>
            <p:cNvGrpSpPr/>
            <p:nvPr/>
          </p:nvGrpSpPr>
          <p:grpSpPr bwMode="auto">
            <a:xfrm>
              <a:off x="3665" y="361"/>
              <a:ext cx="429" cy="376"/>
              <a:chOff x="4221" y="384"/>
              <a:chExt cx="494" cy="403"/>
            </a:xfrm>
          </p:grpSpPr>
          <p:sp>
            <p:nvSpPr>
              <p:cNvPr id="34908" name="Rectangle 35"/>
              <p:cNvSpPr>
                <a:spLocks noChangeArrowheads="1"/>
              </p:cNvSpPr>
              <p:nvPr/>
            </p:nvSpPr>
            <p:spPr bwMode="auto">
              <a:xfrm>
                <a:off x="4264" y="384"/>
                <a:ext cx="4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a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9" name="Rectangle 36"/>
              <p:cNvSpPr>
                <a:spLocks noChangeArrowheads="1"/>
              </p:cNvSpPr>
              <p:nvPr/>
            </p:nvSpPr>
            <p:spPr bwMode="auto">
              <a:xfrm>
                <a:off x="4221" y="384"/>
                <a:ext cx="49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1" name="Group 37"/>
            <p:cNvGrpSpPr/>
            <p:nvPr/>
          </p:nvGrpSpPr>
          <p:grpSpPr bwMode="auto">
            <a:xfrm>
              <a:off x="4094" y="361"/>
              <a:ext cx="1042" cy="376"/>
              <a:chOff x="4715" y="384"/>
              <a:chExt cx="743" cy="403"/>
            </a:xfrm>
          </p:grpSpPr>
          <p:sp>
            <p:nvSpPr>
              <p:cNvPr id="34906" name="Rectangle 38"/>
              <p:cNvSpPr>
                <a:spLocks noChangeArrowheads="1"/>
              </p:cNvSpPr>
              <p:nvPr/>
            </p:nvSpPr>
            <p:spPr bwMode="auto">
              <a:xfrm>
                <a:off x="4758" y="384"/>
                <a:ext cx="657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1600">
                    <a:latin typeface="Times New Roman" pitchFamily="18" charset="0"/>
                  </a:rPr>
                  <a:t>共阴</a:t>
                </a:r>
                <a:endParaRPr kumimoji="1" lang="zh-CN" altLang="en-US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7" name="Rectangle 39"/>
              <p:cNvSpPr>
                <a:spLocks noChangeArrowheads="1"/>
              </p:cNvSpPr>
              <p:nvPr/>
            </p:nvSpPr>
            <p:spPr bwMode="auto">
              <a:xfrm>
                <a:off x="4715" y="384"/>
                <a:ext cx="743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2" name="Group 40"/>
            <p:cNvGrpSpPr/>
            <p:nvPr/>
          </p:nvGrpSpPr>
          <p:grpSpPr bwMode="auto">
            <a:xfrm>
              <a:off x="5112" y="360"/>
              <a:ext cx="624" cy="376"/>
              <a:chOff x="5458" y="384"/>
              <a:chExt cx="1174" cy="403"/>
            </a:xfrm>
          </p:grpSpPr>
          <p:sp>
            <p:nvSpPr>
              <p:cNvPr id="34904" name="Rectangle 41"/>
              <p:cNvSpPr>
                <a:spLocks noChangeArrowheads="1"/>
              </p:cNvSpPr>
              <p:nvPr/>
            </p:nvSpPr>
            <p:spPr bwMode="auto">
              <a:xfrm>
                <a:off x="5501" y="384"/>
                <a:ext cx="108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zh-CN" altLang="en-US" sz="1600">
                    <a:latin typeface="Times New Roman" pitchFamily="18" charset="0"/>
                  </a:rPr>
                  <a:t>共阳</a:t>
                </a:r>
                <a:endParaRPr kumimoji="1" lang="zh-CN" altLang="en-US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5" name="Rectangle 42"/>
              <p:cNvSpPr>
                <a:spLocks noChangeArrowheads="1"/>
              </p:cNvSpPr>
              <p:nvPr/>
            </p:nvSpPr>
            <p:spPr bwMode="auto">
              <a:xfrm>
                <a:off x="5458" y="384"/>
                <a:ext cx="1174" cy="403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3" name="Group 43"/>
            <p:cNvGrpSpPr/>
            <p:nvPr/>
          </p:nvGrpSpPr>
          <p:grpSpPr bwMode="auto">
            <a:xfrm>
              <a:off x="3" y="737"/>
              <a:ext cx="662" cy="3580"/>
              <a:chOff x="0" y="787"/>
              <a:chExt cx="763" cy="3840"/>
            </a:xfrm>
          </p:grpSpPr>
          <p:sp>
            <p:nvSpPr>
              <p:cNvPr id="34902" name="Rectangle 44"/>
              <p:cNvSpPr>
                <a:spLocks noChangeArrowheads="1"/>
              </p:cNvSpPr>
              <p:nvPr/>
            </p:nvSpPr>
            <p:spPr bwMode="auto">
              <a:xfrm>
                <a:off x="43" y="787"/>
                <a:ext cx="677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2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3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4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5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6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9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A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B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C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D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E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P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3" name="Rectangle 45"/>
              <p:cNvSpPr>
                <a:spLocks noChangeArrowheads="1"/>
              </p:cNvSpPr>
              <p:nvPr/>
            </p:nvSpPr>
            <p:spPr bwMode="auto">
              <a:xfrm>
                <a:off x="0" y="787"/>
                <a:ext cx="763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4" name="Group 46"/>
            <p:cNvGrpSpPr/>
            <p:nvPr/>
          </p:nvGrpSpPr>
          <p:grpSpPr bwMode="auto">
            <a:xfrm>
              <a:off x="665" y="737"/>
              <a:ext cx="429" cy="3580"/>
              <a:chOff x="763" y="787"/>
              <a:chExt cx="494" cy="3840"/>
            </a:xfrm>
          </p:grpSpPr>
          <p:sp>
            <p:nvSpPr>
              <p:cNvPr id="34900" name="Rectangle 47"/>
              <p:cNvSpPr>
                <a:spLocks noChangeArrowheads="1"/>
              </p:cNvSpPr>
              <p:nvPr/>
            </p:nvSpPr>
            <p:spPr bwMode="auto">
              <a:xfrm>
                <a:off x="806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901" name="Rectangle 48"/>
              <p:cNvSpPr>
                <a:spLocks noChangeArrowheads="1"/>
              </p:cNvSpPr>
              <p:nvPr/>
            </p:nvSpPr>
            <p:spPr bwMode="auto">
              <a:xfrm>
                <a:off x="763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5" name="Group 49"/>
            <p:cNvGrpSpPr/>
            <p:nvPr/>
          </p:nvGrpSpPr>
          <p:grpSpPr bwMode="auto">
            <a:xfrm>
              <a:off x="1094" y="737"/>
              <a:ext cx="428" cy="3580"/>
              <a:chOff x="1257" y="787"/>
              <a:chExt cx="494" cy="3840"/>
            </a:xfrm>
          </p:grpSpPr>
          <p:sp>
            <p:nvSpPr>
              <p:cNvPr id="34898" name="Rectangle 50"/>
              <p:cNvSpPr>
                <a:spLocks noChangeArrowheads="1"/>
              </p:cNvSpPr>
              <p:nvPr/>
            </p:nvSpPr>
            <p:spPr bwMode="auto">
              <a:xfrm>
                <a:off x="1300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9" name="Rectangle 51"/>
              <p:cNvSpPr>
                <a:spLocks noChangeArrowheads="1"/>
              </p:cNvSpPr>
              <p:nvPr/>
            </p:nvSpPr>
            <p:spPr bwMode="auto">
              <a:xfrm>
                <a:off x="1257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6" name="Group 52"/>
            <p:cNvGrpSpPr/>
            <p:nvPr/>
          </p:nvGrpSpPr>
          <p:grpSpPr bwMode="auto">
            <a:xfrm>
              <a:off x="1522" y="737"/>
              <a:ext cx="429" cy="3580"/>
              <a:chOff x="1751" y="787"/>
              <a:chExt cx="494" cy="3840"/>
            </a:xfrm>
          </p:grpSpPr>
          <p:sp>
            <p:nvSpPr>
              <p:cNvPr id="34896" name="Rectangle 53"/>
              <p:cNvSpPr>
                <a:spLocks noChangeArrowheads="1"/>
              </p:cNvSpPr>
              <p:nvPr/>
            </p:nvSpPr>
            <p:spPr bwMode="auto">
              <a:xfrm>
                <a:off x="1794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7" name="Rectangle 54"/>
              <p:cNvSpPr>
                <a:spLocks noChangeArrowheads="1"/>
              </p:cNvSpPr>
              <p:nvPr/>
            </p:nvSpPr>
            <p:spPr bwMode="auto">
              <a:xfrm>
                <a:off x="1751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7" name="Group 55"/>
            <p:cNvGrpSpPr/>
            <p:nvPr/>
          </p:nvGrpSpPr>
          <p:grpSpPr bwMode="auto">
            <a:xfrm>
              <a:off x="1951" y="737"/>
              <a:ext cx="428" cy="3580"/>
              <a:chOff x="2245" y="787"/>
              <a:chExt cx="494" cy="3840"/>
            </a:xfrm>
          </p:grpSpPr>
          <p:sp>
            <p:nvSpPr>
              <p:cNvPr id="34894" name="Rectangle 56"/>
              <p:cNvSpPr>
                <a:spLocks noChangeArrowheads="1"/>
              </p:cNvSpPr>
              <p:nvPr/>
            </p:nvSpPr>
            <p:spPr bwMode="auto">
              <a:xfrm>
                <a:off x="2288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5" name="Rectangle 57"/>
              <p:cNvSpPr>
                <a:spLocks noChangeArrowheads="1"/>
              </p:cNvSpPr>
              <p:nvPr/>
            </p:nvSpPr>
            <p:spPr bwMode="auto">
              <a:xfrm>
                <a:off x="2245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8" name="Group 58"/>
            <p:cNvGrpSpPr/>
            <p:nvPr/>
          </p:nvGrpSpPr>
          <p:grpSpPr bwMode="auto">
            <a:xfrm>
              <a:off x="2379" y="737"/>
              <a:ext cx="429" cy="3580"/>
              <a:chOff x="2739" y="787"/>
              <a:chExt cx="494" cy="3840"/>
            </a:xfrm>
          </p:grpSpPr>
          <p:sp>
            <p:nvSpPr>
              <p:cNvPr id="34892" name="Rectangle 59"/>
              <p:cNvSpPr>
                <a:spLocks noChangeArrowheads="1"/>
              </p:cNvSpPr>
              <p:nvPr/>
            </p:nvSpPr>
            <p:spPr bwMode="auto">
              <a:xfrm>
                <a:off x="2782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3" name="Rectangle 60"/>
              <p:cNvSpPr>
                <a:spLocks noChangeArrowheads="1"/>
              </p:cNvSpPr>
              <p:nvPr/>
            </p:nvSpPr>
            <p:spPr bwMode="auto">
              <a:xfrm>
                <a:off x="2739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39" name="Group 61"/>
            <p:cNvGrpSpPr/>
            <p:nvPr/>
          </p:nvGrpSpPr>
          <p:grpSpPr bwMode="auto">
            <a:xfrm>
              <a:off x="2808" y="737"/>
              <a:ext cx="429" cy="3580"/>
              <a:chOff x="3233" y="787"/>
              <a:chExt cx="494" cy="3840"/>
            </a:xfrm>
          </p:grpSpPr>
          <p:sp>
            <p:nvSpPr>
              <p:cNvPr id="34890" name="Rectangle 62"/>
              <p:cNvSpPr>
                <a:spLocks noChangeArrowheads="1"/>
              </p:cNvSpPr>
              <p:nvPr/>
            </p:nvSpPr>
            <p:spPr bwMode="auto">
              <a:xfrm>
                <a:off x="3276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91" name="Rectangle 63"/>
              <p:cNvSpPr>
                <a:spLocks noChangeArrowheads="1"/>
              </p:cNvSpPr>
              <p:nvPr/>
            </p:nvSpPr>
            <p:spPr bwMode="auto">
              <a:xfrm>
                <a:off x="3233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0" name="Group 64"/>
            <p:cNvGrpSpPr/>
            <p:nvPr/>
          </p:nvGrpSpPr>
          <p:grpSpPr bwMode="auto">
            <a:xfrm>
              <a:off x="3237" y="737"/>
              <a:ext cx="428" cy="3580"/>
              <a:chOff x="3727" y="787"/>
              <a:chExt cx="494" cy="3840"/>
            </a:xfrm>
          </p:grpSpPr>
          <p:sp>
            <p:nvSpPr>
              <p:cNvPr id="34888" name="Rectangle 65"/>
              <p:cNvSpPr>
                <a:spLocks noChangeArrowheads="1"/>
              </p:cNvSpPr>
              <p:nvPr/>
            </p:nvSpPr>
            <p:spPr bwMode="auto">
              <a:xfrm>
                <a:off x="3770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89" name="Rectangle 66"/>
              <p:cNvSpPr>
                <a:spLocks noChangeArrowheads="1"/>
              </p:cNvSpPr>
              <p:nvPr/>
            </p:nvSpPr>
            <p:spPr bwMode="auto">
              <a:xfrm>
                <a:off x="3727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1" name="Group 67"/>
            <p:cNvGrpSpPr/>
            <p:nvPr/>
          </p:nvGrpSpPr>
          <p:grpSpPr bwMode="auto">
            <a:xfrm>
              <a:off x="3665" y="737"/>
              <a:ext cx="429" cy="3580"/>
              <a:chOff x="4221" y="787"/>
              <a:chExt cx="494" cy="3840"/>
            </a:xfrm>
          </p:grpSpPr>
          <p:sp>
            <p:nvSpPr>
              <p:cNvPr id="34886" name="Rectangle 68"/>
              <p:cNvSpPr>
                <a:spLocks noChangeArrowheads="1"/>
              </p:cNvSpPr>
              <p:nvPr/>
            </p:nvSpPr>
            <p:spPr bwMode="auto">
              <a:xfrm>
                <a:off x="4264" y="787"/>
                <a:ext cx="408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87" name="Rectangle 69"/>
              <p:cNvSpPr>
                <a:spLocks noChangeArrowheads="1"/>
              </p:cNvSpPr>
              <p:nvPr/>
            </p:nvSpPr>
            <p:spPr bwMode="auto">
              <a:xfrm>
                <a:off x="4221" y="787"/>
                <a:ext cx="494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2" name="Group 70"/>
            <p:cNvGrpSpPr/>
            <p:nvPr/>
          </p:nvGrpSpPr>
          <p:grpSpPr bwMode="auto">
            <a:xfrm>
              <a:off x="4094" y="737"/>
              <a:ext cx="1023" cy="3580"/>
              <a:chOff x="4715" y="787"/>
              <a:chExt cx="1179" cy="3840"/>
            </a:xfrm>
          </p:grpSpPr>
          <p:sp>
            <p:nvSpPr>
              <p:cNvPr id="34884" name="Rectangle 71"/>
              <p:cNvSpPr>
                <a:spLocks noChangeArrowheads="1"/>
              </p:cNvSpPr>
              <p:nvPr/>
            </p:nvSpPr>
            <p:spPr bwMode="auto">
              <a:xfrm>
                <a:off x="4758" y="787"/>
                <a:ext cx="1093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3FH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06H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5BH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4FH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66H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6DH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7DH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07H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7FH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6FH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77H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7CH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39H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5EH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79H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71H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76H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F3H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85" name="Rectangle 72"/>
              <p:cNvSpPr>
                <a:spLocks noChangeArrowheads="1"/>
              </p:cNvSpPr>
              <p:nvPr/>
            </p:nvSpPr>
            <p:spPr bwMode="auto">
              <a:xfrm>
                <a:off x="4715" y="787"/>
                <a:ext cx="1179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3" name="Group 73"/>
            <p:cNvGrpSpPr/>
            <p:nvPr/>
          </p:nvGrpSpPr>
          <p:grpSpPr bwMode="auto">
            <a:xfrm>
              <a:off x="5117" y="737"/>
              <a:ext cx="640" cy="3580"/>
              <a:chOff x="5894" y="787"/>
              <a:chExt cx="738" cy="3840"/>
            </a:xfrm>
          </p:grpSpPr>
          <p:sp>
            <p:nvSpPr>
              <p:cNvPr id="34882" name="Rectangle 74"/>
              <p:cNvSpPr>
                <a:spLocks noChangeArrowheads="1"/>
              </p:cNvSpPr>
              <p:nvPr/>
            </p:nvSpPr>
            <p:spPr bwMode="auto">
              <a:xfrm>
                <a:off x="5937" y="787"/>
                <a:ext cx="652" cy="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kumimoji="1" lang="en-US" altLang="zh-CN" sz="1600">
                    <a:latin typeface="Times New Roman" pitchFamily="18" charset="0"/>
                  </a:rPr>
                  <a:t>C0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F9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A4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B0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99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92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82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F8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90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88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83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C6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A1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86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84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FF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r>
                  <a:rPr kumimoji="1" lang="en-US" altLang="zh-CN" sz="1600">
                    <a:latin typeface="Times New Roman" pitchFamily="18" charset="0"/>
                  </a:rPr>
                  <a:t>BF</a:t>
                </a:r>
                <a:endParaRPr kumimoji="1" lang="en-US" altLang="zh-CN" sz="1600">
                  <a:latin typeface="Times New Roman" pitchFamily="18" charset="0"/>
                </a:endParaRPr>
              </a:p>
              <a:p>
                <a:pPr algn="ctr" eaLnBrk="0" hangingPunct="0"/>
                <a:endParaRPr kumimoji="1" lang="en-US" altLang="zh-CN" sz="1600">
                  <a:latin typeface="Times New Roman" pitchFamily="18" charset="0"/>
                </a:endParaRPr>
              </a:p>
            </p:txBody>
          </p:sp>
          <p:sp>
            <p:nvSpPr>
              <p:cNvPr id="34883" name="Rectangle 75"/>
              <p:cNvSpPr>
                <a:spLocks noChangeArrowheads="1"/>
              </p:cNvSpPr>
              <p:nvPr/>
            </p:nvSpPr>
            <p:spPr bwMode="auto">
              <a:xfrm>
                <a:off x="5894" y="787"/>
                <a:ext cx="738" cy="384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4" name="Group 76"/>
            <p:cNvGrpSpPr/>
            <p:nvPr/>
          </p:nvGrpSpPr>
          <p:grpSpPr bwMode="auto">
            <a:xfrm>
              <a:off x="3" y="4288"/>
              <a:ext cx="662" cy="305"/>
              <a:chOff x="0" y="4598"/>
              <a:chExt cx="763" cy="305"/>
            </a:xfrm>
          </p:grpSpPr>
          <p:sp>
            <p:nvSpPr>
              <p:cNvPr id="34880" name="Rectangle 77"/>
              <p:cNvSpPr>
                <a:spLocks noChangeArrowheads="1"/>
              </p:cNvSpPr>
              <p:nvPr/>
            </p:nvSpPr>
            <p:spPr bwMode="auto">
              <a:xfrm>
                <a:off x="0" y="4598"/>
                <a:ext cx="763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81" name="Rectangle 78"/>
              <p:cNvSpPr>
                <a:spLocks noChangeArrowheads="1"/>
              </p:cNvSpPr>
              <p:nvPr/>
            </p:nvSpPr>
            <p:spPr bwMode="auto">
              <a:xfrm>
                <a:off x="0" y="4627"/>
                <a:ext cx="763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5" name="Group 79"/>
            <p:cNvGrpSpPr/>
            <p:nvPr/>
          </p:nvGrpSpPr>
          <p:grpSpPr bwMode="auto">
            <a:xfrm>
              <a:off x="665" y="4288"/>
              <a:ext cx="429" cy="305"/>
              <a:chOff x="763" y="4598"/>
              <a:chExt cx="494" cy="305"/>
            </a:xfrm>
          </p:grpSpPr>
          <p:sp>
            <p:nvSpPr>
              <p:cNvPr id="34878" name="Rectangle 80"/>
              <p:cNvSpPr>
                <a:spLocks noChangeArrowheads="1"/>
              </p:cNvSpPr>
              <p:nvPr/>
            </p:nvSpPr>
            <p:spPr bwMode="auto">
              <a:xfrm>
                <a:off x="763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9" name="Rectangle 81"/>
              <p:cNvSpPr>
                <a:spLocks noChangeArrowheads="1"/>
              </p:cNvSpPr>
              <p:nvPr/>
            </p:nvSpPr>
            <p:spPr bwMode="auto">
              <a:xfrm>
                <a:off x="763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6" name="Group 82"/>
            <p:cNvGrpSpPr/>
            <p:nvPr/>
          </p:nvGrpSpPr>
          <p:grpSpPr bwMode="auto">
            <a:xfrm>
              <a:off x="1094" y="4288"/>
              <a:ext cx="428" cy="305"/>
              <a:chOff x="1257" y="4598"/>
              <a:chExt cx="494" cy="305"/>
            </a:xfrm>
          </p:grpSpPr>
          <p:sp>
            <p:nvSpPr>
              <p:cNvPr id="34876" name="Rectangle 83"/>
              <p:cNvSpPr>
                <a:spLocks noChangeArrowheads="1"/>
              </p:cNvSpPr>
              <p:nvPr/>
            </p:nvSpPr>
            <p:spPr bwMode="auto">
              <a:xfrm>
                <a:off x="1257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7" name="Rectangle 84"/>
              <p:cNvSpPr>
                <a:spLocks noChangeArrowheads="1"/>
              </p:cNvSpPr>
              <p:nvPr/>
            </p:nvSpPr>
            <p:spPr bwMode="auto">
              <a:xfrm>
                <a:off x="1257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7" name="Group 85"/>
            <p:cNvGrpSpPr/>
            <p:nvPr/>
          </p:nvGrpSpPr>
          <p:grpSpPr bwMode="auto">
            <a:xfrm>
              <a:off x="1522" y="4288"/>
              <a:ext cx="429" cy="305"/>
              <a:chOff x="1751" y="4598"/>
              <a:chExt cx="494" cy="305"/>
            </a:xfrm>
          </p:grpSpPr>
          <p:sp>
            <p:nvSpPr>
              <p:cNvPr id="34874" name="Rectangle 86"/>
              <p:cNvSpPr>
                <a:spLocks noChangeArrowheads="1"/>
              </p:cNvSpPr>
              <p:nvPr/>
            </p:nvSpPr>
            <p:spPr bwMode="auto">
              <a:xfrm>
                <a:off x="1751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5" name="Rectangle 87"/>
              <p:cNvSpPr>
                <a:spLocks noChangeArrowheads="1"/>
              </p:cNvSpPr>
              <p:nvPr/>
            </p:nvSpPr>
            <p:spPr bwMode="auto">
              <a:xfrm>
                <a:off x="1751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8" name="Group 88"/>
            <p:cNvGrpSpPr/>
            <p:nvPr/>
          </p:nvGrpSpPr>
          <p:grpSpPr bwMode="auto">
            <a:xfrm>
              <a:off x="1951" y="4288"/>
              <a:ext cx="428" cy="305"/>
              <a:chOff x="2245" y="4598"/>
              <a:chExt cx="494" cy="305"/>
            </a:xfrm>
          </p:grpSpPr>
          <p:sp>
            <p:nvSpPr>
              <p:cNvPr id="34872" name="Rectangle 89"/>
              <p:cNvSpPr>
                <a:spLocks noChangeArrowheads="1"/>
              </p:cNvSpPr>
              <p:nvPr/>
            </p:nvSpPr>
            <p:spPr bwMode="auto">
              <a:xfrm>
                <a:off x="2245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3" name="Rectangle 90"/>
              <p:cNvSpPr>
                <a:spLocks noChangeArrowheads="1"/>
              </p:cNvSpPr>
              <p:nvPr/>
            </p:nvSpPr>
            <p:spPr bwMode="auto">
              <a:xfrm>
                <a:off x="2245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49" name="Group 91"/>
            <p:cNvGrpSpPr/>
            <p:nvPr/>
          </p:nvGrpSpPr>
          <p:grpSpPr bwMode="auto">
            <a:xfrm>
              <a:off x="2379" y="4288"/>
              <a:ext cx="429" cy="305"/>
              <a:chOff x="2739" y="4598"/>
              <a:chExt cx="494" cy="305"/>
            </a:xfrm>
          </p:grpSpPr>
          <p:sp>
            <p:nvSpPr>
              <p:cNvPr id="34870" name="Rectangle 92"/>
              <p:cNvSpPr>
                <a:spLocks noChangeArrowheads="1"/>
              </p:cNvSpPr>
              <p:nvPr/>
            </p:nvSpPr>
            <p:spPr bwMode="auto">
              <a:xfrm>
                <a:off x="2739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71" name="Rectangle 93"/>
              <p:cNvSpPr>
                <a:spLocks noChangeArrowheads="1"/>
              </p:cNvSpPr>
              <p:nvPr/>
            </p:nvSpPr>
            <p:spPr bwMode="auto">
              <a:xfrm>
                <a:off x="2739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0" name="Group 94"/>
            <p:cNvGrpSpPr/>
            <p:nvPr/>
          </p:nvGrpSpPr>
          <p:grpSpPr bwMode="auto">
            <a:xfrm>
              <a:off x="2808" y="4288"/>
              <a:ext cx="429" cy="305"/>
              <a:chOff x="3233" y="4598"/>
              <a:chExt cx="494" cy="305"/>
            </a:xfrm>
          </p:grpSpPr>
          <p:sp>
            <p:nvSpPr>
              <p:cNvPr id="34868" name="Rectangle 95"/>
              <p:cNvSpPr>
                <a:spLocks noChangeArrowheads="1"/>
              </p:cNvSpPr>
              <p:nvPr/>
            </p:nvSpPr>
            <p:spPr bwMode="auto">
              <a:xfrm>
                <a:off x="3233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9" name="Rectangle 96"/>
              <p:cNvSpPr>
                <a:spLocks noChangeArrowheads="1"/>
              </p:cNvSpPr>
              <p:nvPr/>
            </p:nvSpPr>
            <p:spPr bwMode="auto">
              <a:xfrm>
                <a:off x="3233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1" name="Group 97"/>
            <p:cNvGrpSpPr/>
            <p:nvPr/>
          </p:nvGrpSpPr>
          <p:grpSpPr bwMode="auto">
            <a:xfrm>
              <a:off x="3237" y="4288"/>
              <a:ext cx="428" cy="305"/>
              <a:chOff x="3727" y="4598"/>
              <a:chExt cx="494" cy="305"/>
            </a:xfrm>
          </p:grpSpPr>
          <p:sp>
            <p:nvSpPr>
              <p:cNvPr id="34866" name="Rectangle 98"/>
              <p:cNvSpPr>
                <a:spLocks noChangeArrowheads="1"/>
              </p:cNvSpPr>
              <p:nvPr/>
            </p:nvSpPr>
            <p:spPr bwMode="auto">
              <a:xfrm>
                <a:off x="3727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7" name="Rectangle 99"/>
              <p:cNvSpPr>
                <a:spLocks noChangeArrowheads="1"/>
              </p:cNvSpPr>
              <p:nvPr/>
            </p:nvSpPr>
            <p:spPr bwMode="auto">
              <a:xfrm>
                <a:off x="3727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2" name="Group 100"/>
            <p:cNvGrpSpPr/>
            <p:nvPr/>
          </p:nvGrpSpPr>
          <p:grpSpPr bwMode="auto">
            <a:xfrm>
              <a:off x="3665" y="4288"/>
              <a:ext cx="429" cy="305"/>
              <a:chOff x="4221" y="4598"/>
              <a:chExt cx="494" cy="305"/>
            </a:xfrm>
          </p:grpSpPr>
          <p:sp>
            <p:nvSpPr>
              <p:cNvPr id="34864" name="Rectangle 101"/>
              <p:cNvSpPr>
                <a:spLocks noChangeArrowheads="1"/>
              </p:cNvSpPr>
              <p:nvPr/>
            </p:nvSpPr>
            <p:spPr bwMode="auto">
              <a:xfrm>
                <a:off x="4221" y="4598"/>
                <a:ext cx="494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5" name="Rectangle 102"/>
              <p:cNvSpPr>
                <a:spLocks noChangeArrowheads="1"/>
              </p:cNvSpPr>
              <p:nvPr/>
            </p:nvSpPr>
            <p:spPr bwMode="auto">
              <a:xfrm>
                <a:off x="4221" y="4627"/>
                <a:ext cx="494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3" name="Group 103"/>
            <p:cNvGrpSpPr/>
            <p:nvPr/>
          </p:nvGrpSpPr>
          <p:grpSpPr bwMode="auto">
            <a:xfrm>
              <a:off x="4094" y="4288"/>
              <a:ext cx="644" cy="305"/>
              <a:chOff x="4715" y="4598"/>
              <a:chExt cx="743" cy="305"/>
            </a:xfrm>
          </p:grpSpPr>
          <p:sp>
            <p:nvSpPr>
              <p:cNvPr id="34862" name="Rectangle 104"/>
              <p:cNvSpPr>
                <a:spLocks noChangeArrowheads="1"/>
              </p:cNvSpPr>
              <p:nvPr/>
            </p:nvSpPr>
            <p:spPr bwMode="auto">
              <a:xfrm>
                <a:off x="4715" y="4598"/>
                <a:ext cx="743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3" name="Rectangle 105"/>
              <p:cNvSpPr>
                <a:spLocks noChangeArrowheads="1"/>
              </p:cNvSpPr>
              <p:nvPr/>
            </p:nvSpPr>
            <p:spPr bwMode="auto">
              <a:xfrm>
                <a:off x="4715" y="4627"/>
                <a:ext cx="743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4" name="Group 106"/>
            <p:cNvGrpSpPr/>
            <p:nvPr/>
          </p:nvGrpSpPr>
          <p:grpSpPr bwMode="auto">
            <a:xfrm>
              <a:off x="4738" y="4288"/>
              <a:ext cx="379" cy="305"/>
              <a:chOff x="5458" y="4598"/>
              <a:chExt cx="436" cy="305"/>
            </a:xfrm>
          </p:grpSpPr>
          <p:sp>
            <p:nvSpPr>
              <p:cNvPr id="34860" name="Rectangle 107"/>
              <p:cNvSpPr>
                <a:spLocks noChangeArrowheads="1"/>
              </p:cNvSpPr>
              <p:nvPr/>
            </p:nvSpPr>
            <p:spPr bwMode="auto">
              <a:xfrm>
                <a:off x="5458" y="4598"/>
                <a:ext cx="436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61" name="Rectangle 108"/>
              <p:cNvSpPr>
                <a:spLocks noChangeArrowheads="1"/>
              </p:cNvSpPr>
              <p:nvPr/>
            </p:nvSpPr>
            <p:spPr bwMode="auto">
              <a:xfrm>
                <a:off x="5458" y="4627"/>
                <a:ext cx="436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855" name="Group 109"/>
            <p:cNvGrpSpPr/>
            <p:nvPr/>
          </p:nvGrpSpPr>
          <p:grpSpPr bwMode="auto">
            <a:xfrm>
              <a:off x="5117" y="4288"/>
              <a:ext cx="640" cy="305"/>
              <a:chOff x="5894" y="4598"/>
              <a:chExt cx="738" cy="305"/>
            </a:xfrm>
          </p:grpSpPr>
          <p:sp>
            <p:nvSpPr>
              <p:cNvPr id="34858" name="Rectangle 110"/>
              <p:cNvSpPr>
                <a:spLocks noChangeArrowheads="1"/>
              </p:cNvSpPr>
              <p:nvPr/>
            </p:nvSpPr>
            <p:spPr bwMode="auto">
              <a:xfrm>
                <a:off x="5894" y="4598"/>
                <a:ext cx="738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34859" name="Rectangle 111"/>
              <p:cNvSpPr>
                <a:spLocks noChangeArrowheads="1"/>
              </p:cNvSpPr>
              <p:nvPr/>
            </p:nvSpPr>
            <p:spPr bwMode="auto">
              <a:xfrm>
                <a:off x="5894" y="4627"/>
                <a:ext cx="738" cy="0"/>
              </a:xfrm>
              <a:prstGeom prst="rect">
                <a:avLst/>
              </a:prstGeom>
              <a:noFill/>
              <a:ln w="7" cap="sq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kumimoji="1" lang="zh-CN" altLang="zh-CN" sz="2400">
                  <a:latin typeface="Times New Roman" pitchFamily="18" charset="0"/>
                </a:endParaRPr>
              </a:p>
            </p:txBody>
          </p:sp>
        </p:grpSp>
        <p:sp>
          <p:nvSpPr>
            <p:cNvPr id="34856" name="Rectangle 112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11112" cap="sq">
              <a:solidFill>
                <a:srgbClr val="A0A0A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34857" name="Rectangle 113"/>
            <p:cNvSpPr>
              <a:spLocks noChangeArrowheads="1"/>
            </p:cNvSpPr>
            <p:nvPr/>
          </p:nvSpPr>
          <p:spPr bwMode="auto">
            <a:xfrm>
              <a:off x="-436" y="4285"/>
              <a:ext cx="576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kumimoji="1" lang="en-US" altLang="zh-CN" sz="1000">
                  <a:latin typeface="Times New Roman" pitchFamily="18" charset="0"/>
                </a:rPr>
                <a:t> </a:t>
              </a:r>
              <a:endParaRPr kumimoji="1" lang="en-US" altLang="zh-CN" sz="1000">
                <a:latin typeface="Times New Roman" pitchFamily="18" charset="0"/>
              </a:endParaRPr>
            </a:p>
            <a:p>
              <a:pPr eaLnBrk="0" hangingPunct="0"/>
              <a:endParaRPr kumimoji="1" lang="en-US" altLang="zh-CN" sz="2400">
                <a:latin typeface="Times New Roman" pitchFamily="18" charset="0"/>
              </a:endParaRPr>
            </a:p>
          </p:txBody>
        </p:sp>
      </p:grpSp>
      <p:sp>
        <p:nvSpPr>
          <p:cNvPr id="34819" name="Text Box 113"/>
          <p:cNvSpPr txBox="1">
            <a:spLocks noChangeArrowheads="1"/>
          </p:cNvSpPr>
          <p:nvPr/>
        </p:nvSpPr>
        <p:spPr bwMode="auto">
          <a:xfrm>
            <a:off x="2843213" y="0"/>
            <a:ext cx="3673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</a:rPr>
              <a:t>表</a:t>
            </a:r>
            <a:r>
              <a:rPr lang="en-US" altLang="zh-CN" b="1">
                <a:solidFill>
                  <a:srgbClr val="FF0066"/>
                </a:solidFill>
              </a:rPr>
              <a:t>5-2  LED</a:t>
            </a:r>
            <a:r>
              <a:rPr lang="zh-CN" altLang="en-US" b="1">
                <a:solidFill>
                  <a:srgbClr val="FF0066"/>
                </a:solidFill>
              </a:rPr>
              <a:t>字形显示代码表</a:t>
            </a:r>
            <a:endParaRPr lang="zh-CN" altLang="en-US" b="1">
              <a:solidFill>
                <a:srgbClr val="FF0066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495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0"/>
            <a:ext cx="8964612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smtClean="0">
                <a:latin typeface="黑体" pitchFamily="2" charset="-122"/>
                <a:ea typeface="黑体" pitchFamily="2" charset="-122"/>
              </a:rPr>
              <a:t>2.LED</a:t>
            </a:r>
            <a:r>
              <a:rPr lang="zh-CN" altLang="en-US" sz="2800" b="1" smtClean="0">
                <a:latin typeface="黑体" pitchFamily="2" charset="-122"/>
                <a:ea typeface="黑体" pitchFamily="2" charset="-122"/>
              </a:rPr>
              <a:t>数码管的接口 </a:t>
            </a:r>
            <a:endParaRPr lang="zh-CN" altLang="en-US" sz="2800" b="1" smtClean="0"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smtClean="0">
                <a:latin typeface="宋体" pitchFamily="2" charset="-122"/>
              </a:rPr>
              <a:t>       </a:t>
            </a:r>
            <a:r>
              <a:rPr lang="en-US" altLang="zh-CN" sz="2800" b="1" smtClean="0">
                <a:latin typeface="宋体" pitchFamily="2" charset="-122"/>
              </a:rPr>
              <a:t>LED</a:t>
            </a:r>
            <a:r>
              <a:rPr lang="zh-CN" altLang="en-US" sz="2800" b="1" smtClean="0">
                <a:latin typeface="宋体" pitchFamily="2" charset="-122"/>
              </a:rPr>
              <a:t>数码管的接口有静态接口和动态接口。</a:t>
            </a:r>
            <a:endParaRPr lang="zh-CN" altLang="en-US" sz="2800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smtClean="0">
                <a:latin typeface="宋体" pitchFamily="2" charset="-122"/>
              </a:rPr>
              <a:t>      </a:t>
            </a:r>
            <a:r>
              <a:rPr lang="zh-CN" altLang="en-US" sz="2800" b="1" smtClean="0">
                <a:solidFill>
                  <a:srgbClr val="FF0066"/>
                </a:solidFill>
                <a:latin typeface="宋体" pitchFamily="2" charset="-122"/>
              </a:rPr>
              <a:t>静态接口</a:t>
            </a:r>
            <a:r>
              <a:rPr lang="en-US" altLang="zh-CN" sz="2800" b="1" smtClean="0">
                <a:solidFill>
                  <a:srgbClr val="FF0066"/>
                </a:solidFill>
                <a:latin typeface="宋体" pitchFamily="2" charset="-122"/>
              </a:rPr>
              <a:t>:</a:t>
            </a:r>
            <a:r>
              <a:rPr lang="zh-CN" altLang="en-US" sz="2800" b="1" smtClean="0">
                <a:latin typeface="宋体" pitchFamily="2" charset="-122"/>
              </a:rPr>
              <a:t>用一个并行口接一个数据管，数码管的公共端</a:t>
            </a:r>
            <a:r>
              <a:rPr lang="en-US" altLang="zh-CN" sz="2800" b="1" smtClean="0">
                <a:latin typeface="宋体" pitchFamily="2" charset="-122"/>
              </a:rPr>
              <a:t>com</a:t>
            </a:r>
            <a:r>
              <a:rPr lang="zh-CN" altLang="en-US" sz="2800" b="1" smtClean="0">
                <a:latin typeface="宋体" pitchFamily="2" charset="-122"/>
              </a:rPr>
              <a:t>接地</a:t>
            </a:r>
            <a:r>
              <a:rPr lang="en-US" altLang="zh-CN" sz="2800" b="1" smtClean="0">
                <a:latin typeface="宋体" pitchFamily="2" charset="-122"/>
              </a:rPr>
              <a:t>(</a:t>
            </a:r>
            <a:r>
              <a:rPr lang="zh-CN" altLang="en-US" sz="2800" b="1" smtClean="0">
                <a:latin typeface="宋体" pitchFamily="2" charset="-122"/>
              </a:rPr>
              <a:t>共阴</a:t>
            </a:r>
            <a:r>
              <a:rPr lang="en-US" altLang="zh-CN" sz="2800" b="1" smtClean="0">
                <a:latin typeface="宋体" pitchFamily="2" charset="-122"/>
              </a:rPr>
              <a:t>)</a:t>
            </a:r>
            <a:r>
              <a:rPr lang="zh-CN" altLang="en-US" sz="2800" b="1" smtClean="0">
                <a:latin typeface="宋体" pitchFamily="2" charset="-122"/>
              </a:rPr>
              <a:t>或接</a:t>
            </a:r>
            <a:r>
              <a:rPr lang="en-US" altLang="zh-CN" sz="2800" b="1" smtClean="0">
                <a:latin typeface="宋体" pitchFamily="2" charset="-122"/>
              </a:rPr>
              <a:t>Vcc(</a:t>
            </a:r>
            <a:r>
              <a:rPr lang="zh-CN" altLang="en-US" sz="2800" b="1" smtClean="0">
                <a:latin typeface="宋体" pitchFamily="2" charset="-122"/>
              </a:rPr>
              <a:t>共阳</a:t>
            </a:r>
            <a:r>
              <a:rPr lang="en-US" altLang="zh-CN" sz="2800" b="1" smtClean="0">
                <a:latin typeface="宋体" pitchFamily="2" charset="-122"/>
              </a:rPr>
              <a:t>)</a:t>
            </a:r>
            <a:r>
              <a:rPr lang="zh-CN" altLang="en-US" sz="2800" b="1" smtClean="0">
                <a:latin typeface="宋体" pitchFamily="2" charset="-122"/>
              </a:rPr>
              <a:t>。</a:t>
            </a:r>
            <a:r>
              <a:rPr lang="zh-CN" altLang="en-US" sz="2800" b="1" smtClean="0">
                <a:solidFill>
                  <a:srgbClr val="0610D8"/>
                </a:solidFill>
                <a:latin typeface="宋体" pitchFamily="2" charset="-122"/>
              </a:rPr>
              <a:t>优点</a:t>
            </a:r>
            <a:r>
              <a:rPr lang="zh-CN" altLang="en-US" sz="2800" b="1" smtClean="0">
                <a:latin typeface="宋体" pitchFamily="2" charset="-122"/>
              </a:rPr>
              <a:t>：显示稳定，无闪烁，控制容易。</a:t>
            </a:r>
            <a:r>
              <a:rPr lang="zh-CN" altLang="en-US" sz="2800" b="1" smtClean="0">
                <a:solidFill>
                  <a:srgbClr val="0610D8"/>
                </a:solidFill>
                <a:latin typeface="宋体" pitchFamily="2" charset="-122"/>
              </a:rPr>
              <a:t>缺点</a:t>
            </a:r>
            <a:r>
              <a:rPr lang="zh-CN" altLang="en-US" sz="2800" b="1" smtClean="0">
                <a:latin typeface="宋体" pitchFamily="2" charset="-122"/>
              </a:rPr>
              <a:t>：占用接口多。如果</a:t>
            </a:r>
            <a:r>
              <a:rPr lang="en-US" altLang="zh-CN" sz="2800" b="1" smtClean="0">
                <a:latin typeface="宋体" pitchFamily="2" charset="-122"/>
              </a:rPr>
              <a:t>PO</a:t>
            </a:r>
            <a:r>
              <a:rPr lang="zh-CN" altLang="en-US" sz="2800" b="1" smtClean="0">
                <a:latin typeface="宋体" pitchFamily="2" charset="-122"/>
              </a:rPr>
              <a:t>口和</a:t>
            </a:r>
            <a:r>
              <a:rPr lang="en-US" altLang="zh-CN" sz="2800" b="1" smtClean="0">
                <a:latin typeface="宋体" pitchFamily="2" charset="-122"/>
              </a:rPr>
              <a:t>P2</a:t>
            </a:r>
            <a:r>
              <a:rPr lang="zh-CN" altLang="en-US" sz="2800" b="1" smtClean="0">
                <a:latin typeface="宋体" pitchFamily="2" charset="-122"/>
              </a:rPr>
              <a:t>口要用作数据线和地址线，仅用单片机的并行口就只能接</a:t>
            </a:r>
            <a:r>
              <a:rPr lang="en-US" altLang="zh-CN" sz="2800" b="1" smtClean="0">
                <a:latin typeface="宋体" pitchFamily="2" charset="-122"/>
              </a:rPr>
              <a:t>2</a:t>
            </a:r>
            <a:r>
              <a:rPr lang="zh-CN" altLang="en-US" sz="2800" b="1" smtClean="0">
                <a:latin typeface="宋体" pitchFamily="2" charset="-122"/>
              </a:rPr>
              <a:t>个数码管。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smtClean="0"/>
              <a:t>           </a:t>
            </a:r>
            <a:r>
              <a:rPr lang="zh-CN" altLang="en-US" sz="2800" b="1" smtClean="0">
                <a:solidFill>
                  <a:srgbClr val="FF0066"/>
                </a:solidFill>
              </a:rPr>
              <a:t>动态接口：</a:t>
            </a:r>
            <a:r>
              <a:rPr lang="zh-CN" altLang="en-US" sz="2800" b="1" smtClean="0"/>
              <a:t>一个接口输出字形码 </a:t>
            </a:r>
            <a:r>
              <a:rPr lang="en-US" altLang="zh-CN" sz="2800" b="1" smtClean="0"/>
              <a:t>(</a:t>
            </a:r>
            <a:r>
              <a:rPr lang="zh-CN" altLang="en-US" sz="2800" b="1" smtClean="0"/>
              <a:t>字选</a:t>
            </a:r>
            <a:r>
              <a:rPr lang="en-US" altLang="zh-CN" sz="2800" b="1" smtClean="0"/>
              <a:t>)</a:t>
            </a:r>
            <a:r>
              <a:rPr lang="zh-CN" altLang="en-US" sz="2800" b="1" smtClean="0"/>
              <a:t>，另一接口选择点亮某位数码管 </a:t>
            </a:r>
            <a:r>
              <a:rPr lang="en-US" altLang="zh-CN" sz="2800" b="1" smtClean="0"/>
              <a:t>(</a:t>
            </a:r>
            <a:r>
              <a:rPr lang="zh-CN" altLang="en-US" sz="2800" b="1" smtClean="0"/>
              <a:t>位选</a:t>
            </a:r>
            <a:r>
              <a:rPr lang="en-US" altLang="zh-CN" sz="2800" b="1" smtClean="0"/>
              <a:t>)</a:t>
            </a:r>
            <a:r>
              <a:rPr lang="zh-CN" altLang="en-US" sz="2800" b="1" smtClean="0"/>
              <a:t>。采用各数码管循环轮流显示的方法，当循环显示频率较高时，看不出闪烁显示现象。</a:t>
            </a:r>
            <a:r>
              <a:rPr lang="zh-CN" altLang="en-US" sz="2800" b="1" smtClean="0">
                <a:solidFill>
                  <a:srgbClr val="0610D8"/>
                </a:solidFill>
                <a:latin typeface="宋体" pitchFamily="2" charset="-122"/>
              </a:rPr>
              <a:t>优点</a:t>
            </a:r>
            <a:r>
              <a:rPr lang="zh-CN" altLang="en-US" sz="2800" b="1" smtClean="0">
                <a:latin typeface="宋体" pitchFamily="2" charset="-122"/>
              </a:rPr>
              <a:t>：节省接口（</a:t>
            </a:r>
            <a:r>
              <a:rPr lang="en-US" altLang="zh-CN" sz="2800" b="1" smtClean="0">
                <a:latin typeface="宋体" pitchFamily="2" charset="-122"/>
              </a:rPr>
              <a:t>2</a:t>
            </a:r>
            <a:r>
              <a:rPr lang="zh-CN" altLang="en-US" sz="2800" b="1" smtClean="0">
                <a:latin typeface="宋体" pitchFamily="2" charset="-122"/>
              </a:rPr>
              <a:t>个接口就可以接</a:t>
            </a:r>
            <a:r>
              <a:rPr lang="en-US" altLang="zh-CN" sz="2800" b="1" smtClean="0">
                <a:latin typeface="宋体" pitchFamily="2" charset="-122"/>
              </a:rPr>
              <a:t>8</a:t>
            </a:r>
            <a:r>
              <a:rPr lang="zh-CN" altLang="en-US" sz="2800" b="1" smtClean="0">
                <a:latin typeface="宋体" pitchFamily="2" charset="-122"/>
              </a:rPr>
              <a:t>个</a:t>
            </a:r>
            <a:r>
              <a:rPr lang="zh-CN" altLang="en-US" sz="2800" b="1" smtClean="0"/>
              <a:t>数码管</a:t>
            </a:r>
            <a:r>
              <a:rPr lang="zh-CN" altLang="en-US" sz="2800" b="1" smtClean="0">
                <a:latin typeface="宋体" pitchFamily="2" charset="-122"/>
              </a:rPr>
              <a:t>）。</a:t>
            </a:r>
            <a:r>
              <a:rPr lang="zh-CN" altLang="en-US" sz="2800" b="1" smtClean="0">
                <a:solidFill>
                  <a:srgbClr val="0610D8"/>
                </a:solidFill>
                <a:latin typeface="宋体" pitchFamily="2" charset="-122"/>
              </a:rPr>
              <a:t>缺点</a:t>
            </a:r>
            <a:r>
              <a:rPr lang="zh-CN" altLang="en-US" sz="2800" b="1" smtClean="0">
                <a:latin typeface="宋体" pitchFamily="2" charset="-122"/>
              </a:rPr>
              <a:t>：显示可能会有闪烁，软件控制复杂。</a:t>
            </a:r>
            <a:endParaRPr lang="zh-CN" altLang="en-US" sz="2800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smtClean="0">
                <a:latin typeface="宋体" pitchFamily="2" charset="-122"/>
              </a:rPr>
              <a:t>   </a:t>
            </a:r>
            <a:endParaRPr lang="zh-CN" altLang="en-US" sz="2800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5731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6082" grpId="0" autoUpdateAnimBg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ChangeArrowheads="1"/>
          </p:cNvSpPr>
          <p:nvPr>
            <p:ph type="title"/>
          </p:nvPr>
        </p:nvSpPr>
        <p:spPr>
          <a:xfrm>
            <a:off x="1116013" y="188913"/>
            <a:ext cx="7138987" cy="922337"/>
          </a:xfrm>
        </p:spPr>
        <p:txBody>
          <a:bodyPr/>
          <a:lstStyle/>
          <a:p>
            <a:pPr eaLnBrk="1" hangingPunct="1"/>
            <a:r>
              <a:rPr kumimoji="1" lang="zh-CN" altLang="en-US" sz="3200" b="1" smtClean="0">
                <a:solidFill>
                  <a:srgbClr val="FF0066"/>
                </a:solidFill>
              </a:rPr>
              <a:t>如：</a:t>
            </a:r>
            <a:r>
              <a:rPr kumimoji="1" lang="en-US" altLang="zh-CN" sz="3200" b="1" smtClean="0">
                <a:solidFill>
                  <a:srgbClr val="FF0066"/>
                </a:solidFill>
              </a:rPr>
              <a:t>4</a:t>
            </a:r>
            <a:r>
              <a:rPr kumimoji="1" lang="zh-CN" altLang="en-US" sz="3200" b="1" smtClean="0">
                <a:solidFill>
                  <a:srgbClr val="FF0066"/>
                </a:solidFill>
              </a:rPr>
              <a:t>位静态</a:t>
            </a:r>
            <a:r>
              <a:rPr kumimoji="1" lang="en-US" altLang="zh-CN" sz="3200" b="1" smtClean="0">
                <a:solidFill>
                  <a:srgbClr val="FF0066"/>
                </a:solidFill>
              </a:rPr>
              <a:t>LED</a:t>
            </a:r>
            <a:r>
              <a:rPr kumimoji="1" lang="zh-CN" altLang="en-US" sz="3200" b="1" smtClean="0">
                <a:solidFill>
                  <a:srgbClr val="FF0066"/>
                </a:solidFill>
              </a:rPr>
              <a:t>显示器电路</a:t>
            </a:r>
            <a:endParaRPr kumimoji="1" lang="zh-CN" altLang="en-US" sz="3200" b="1" smtClean="0">
              <a:solidFill>
                <a:srgbClr val="FF0066"/>
              </a:solidFill>
            </a:endParaRP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>
            <p:ph idx="1"/>
          </p:nvPr>
        </p:nvGraphicFramePr>
        <p:xfrm>
          <a:off x="287338" y="1196975"/>
          <a:ext cx="8856662" cy="518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Image" r:id="rId1" imgW="2584450" imgH="1510030" progId="Photoshop.Image.5">
                  <p:embed/>
                </p:oleObj>
              </mc:Choice>
              <mc:Fallback>
                <p:oleObj name="Image" r:id="rId1" imgW="2584450" imgH="1510030" progId="Photoshop.Image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196975"/>
                        <a:ext cx="8856662" cy="518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3995738" y="5734050"/>
            <a:ext cx="1655762" cy="779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/>
          </a:p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85"/>
    </mc:Choice>
    <mc:Fallback>
      <p:transition spd="slow" advTm="60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4" name="Object 4"/>
          <p:cNvGraphicFramePr>
            <a:graphicFrameLocks noChangeAspect="1"/>
          </p:cNvGraphicFramePr>
          <p:nvPr>
            <p:ph idx="1"/>
          </p:nvPr>
        </p:nvGraphicFramePr>
        <p:xfrm>
          <a:off x="71438" y="1196975"/>
          <a:ext cx="9072562" cy="535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Image" r:id="rId1" imgW="3069590" imgH="1810385" progId="Photoshop.Image.5">
                  <p:embed/>
                </p:oleObj>
              </mc:Choice>
              <mc:Fallback>
                <p:oleObj name="Image" r:id="rId1" imgW="3069590" imgH="1810385" progId="Photoshop.Image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196975"/>
                        <a:ext cx="9072562" cy="535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kumimoji="1" lang="zh-CN" altLang="en-US" sz="3200" b="1" smtClean="0">
                <a:solidFill>
                  <a:srgbClr val="FF0066"/>
                </a:solidFill>
              </a:rPr>
              <a:t>如：</a:t>
            </a:r>
            <a:r>
              <a:rPr kumimoji="1" lang="en-US" altLang="zh-CN" sz="3200" b="1" smtClean="0">
                <a:solidFill>
                  <a:srgbClr val="FF0066"/>
                </a:solidFill>
              </a:rPr>
              <a:t>4</a:t>
            </a:r>
            <a:r>
              <a:rPr kumimoji="1" lang="zh-CN" altLang="en-US" sz="3200" b="1" smtClean="0">
                <a:solidFill>
                  <a:srgbClr val="FF0066"/>
                </a:solidFill>
              </a:rPr>
              <a:t>位动态</a:t>
            </a:r>
            <a:r>
              <a:rPr kumimoji="1" lang="en-US" altLang="zh-CN" sz="3200" b="1" smtClean="0">
                <a:solidFill>
                  <a:srgbClr val="FF0066"/>
                </a:solidFill>
              </a:rPr>
              <a:t>LED</a:t>
            </a:r>
            <a:r>
              <a:rPr kumimoji="1" lang="zh-CN" altLang="en-US" sz="3200" b="1" smtClean="0">
                <a:solidFill>
                  <a:srgbClr val="FF0066"/>
                </a:solidFill>
              </a:rPr>
              <a:t>显示器电路</a:t>
            </a:r>
            <a:endParaRPr kumimoji="1" lang="zh-CN" altLang="en-US" sz="3200" b="1" smtClean="0">
              <a:solidFill>
                <a:srgbClr val="FF0066"/>
              </a:solidFill>
            </a:endParaRPr>
          </a:p>
        </p:txBody>
      </p:sp>
      <p:sp>
        <p:nvSpPr>
          <p:cNvPr id="37892" name="Text Box 8"/>
          <p:cNvSpPr txBox="1">
            <a:spLocks noChangeArrowheads="1"/>
          </p:cNvSpPr>
          <p:nvPr/>
        </p:nvSpPr>
        <p:spPr bwMode="auto">
          <a:xfrm>
            <a:off x="3348038" y="6165850"/>
            <a:ext cx="2016125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39"/>
    </mc:Choice>
    <mc:Fallback>
      <p:transition spd="slow" advTm="107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3"/>
          <p:cNvGraphicFramePr>
            <a:graphicFrameLocks noChangeAspect="1"/>
          </p:cNvGraphicFramePr>
          <p:nvPr/>
        </p:nvGraphicFramePr>
        <p:xfrm>
          <a:off x="0" y="2060575"/>
          <a:ext cx="9144000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Flash Movie" r:id="rId1" imgW="6929120" imgH="4662170" progId="Flash.Movie">
                  <p:embed/>
                </p:oleObj>
              </mc:Choice>
              <mc:Fallback>
                <p:oleObj name="Flash Movie" r:id="rId1" imgW="6929120" imgH="4662170" progId="Flash.Movi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60575"/>
                        <a:ext cx="9144000" cy="4365625"/>
                      </a:xfrm>
                      <a:prstGeom prst="rect">
                        <a:avLst/>
                      </a:prstGeom>
                      <a:solidFill>
                        <a:srgbClr val="F8F8F8">
                          <a:alpha val="8901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Rectangle 14"/>
          <p:cNvSpPr>
            <a:spLocks noChangeArrowheads="1"/>
          </p:cNvSpPr>
          <p:nvPr/>
        </p:nvSpPr>
        <p:spPr bwMode="auto">
          <a:xfrm>
            <a:off x="4211638" y="41259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chemeClr val="bg2"/>
                </a:solidFill>
                <a:latin typeface="Times New Roman" pitchFamily="18" charset="0"/>
              </a:rPr>
              <a:t>1</a:t>
            </a:r>
            <a:endParaRPr kumimoji="1" lang="en-US" altLang="zh-CN" sz="20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38916" name="Text Box 15"/>
          <p:cNvSpPr txBox="1">
            <a:spLocks noChangeArrowheads="1"/>
          </p:cNvSpPr>
          <p:nvPr/>
        </p:nvSpPr>
        <p:spPr bwMode="auto">
          <a:xfrm>
            <a:off x="3276600" y="4076700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bg2"/>
                </a:solidFill>
                <a:latin typeface="Times New Roman" pitchFamily="18" charset="0"/>
              </a:rPr>
              <a:t>2</a:t>
            </a:r>
            <a:endParaRPr kumimoji="1" lang="en-US" altLang="zh-CN" sz="20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78178" name="Rectangle 2"/>
          <p:cNvSpPr>
            <a:spLocks noChangeArrowheads="1"/>
          </p:cNvSpPr>
          <p:nvPr/>
        </p:nvSpPr>
        <p:spPr bwMode="auto">
          <a:xfrm>
            <a:off x="0" y="188913"/>
            <a:ext cx="8991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>
                <a:latin typeface="Times New Roman" pitchFamily="18" charset="0"/>
              </a:rPr>
              <a:t>         </a:t>
            </a:r>
            <a:r>
              <a:rPr kumimoji="1" lang="zh-CN" altLang="en-US" sz="2800" b="1">
                <a:latin typeface="Times New Roman" pitchFamily="18" charset="0"/>
              </a:rPr>
              <a:t>例如图</a:t>
            </a:r>
            <a:r>
              <a:rPr kumimoji="1" lang="en-US" altLang="zh-CN" sz="2800" b="1">
                <a:latin typeface="Times New Roman" pitchFamily="18" charset="0"/>
              </a:rPr>
              <a:t>5-8</a:t>
            </a:r>
            <a:r>
              <a:rPr kumimoji="1" lang="zh-CN" altLang="en-US" sz="2800" b="1">
                <a:latin typeface="Times New Roman" pitchFamily="18" charset="0"/>
              </a:rPr>
              <a:t>是接有五个共阴极数码管的动态显示接口电路，字形码</a:t>
            </a:r>
            <a:r>
              <a:rPr kumimoji="1" lang="en-US" altLang="zh-CN" sz="2800" b="1">
                <a:latin typeface="Times New Roman" pitchFamily="18" charset="0"/>
              </a:rPr>
              <a:t>a~g</a:t>
            </a:r>
            <a:r>
              <a:rPr kumimoji="1" lang="zh-CN" altLang="en-US" sz="2800" b="1">
                <a:latin typeface="Times New Roman" pitchFamily="18" charset="0"/>
              </a:rPr>
              <a:t>由</a:t>
            </a:r>
            <a:r>
              <a:rPr kumimoji="1" lang="en-US" altLang="zh-CN" sz="2800" b="1">
                <a:latin typeface="Times New Roman" pitchFamily="18" charset="0"/>
              </a:rPr>
              <a:t>P1</a:t>
            </a:r>
            <a:r>
              <a:rPr kumimoji="1" lang="zh-CN" altLang="en-US" sz="2800" b="1">
                <a:latin typeface="Times New Roman" pitchFamily="18" charset="0"/>
              </a:rPr>
              <a:t>口提供，用</a:t>
            </a:r>
            <a:r>
              <a:rPr kumimoji="1" lang="en-US" altLang="zh-CN" sz="2800" b="1">
                <a:latin typeface="Times New Roman" pitchFamily="18" charset="0"/>
              </a:rPr>
              <a:t>74LS373</a:t>
            </a:r>
            <a:r>
              <a:rPr kumimoji="1" lang="zh-CN" altLang="en-US" sz="2800" b="1">
                <a:latin typeface="Times New Roman" pitchFamily="18" charset="0"/>
              </a:rPr>
              <a:t>作驱动电路；位选择由</a:t>
            </a:r>
            <a:r>
              <a:rPr kumimoji="1" lang="en-US" altLang="zh-CN" sz="2800" b="1">
                <a:latin typeface="Times New Roman" pitchFamily="18" charset="0"/>
              </a:rPr>
              <a:t>P3</a:t>
            </a:r>
            <a:r>
              <a:rPr kumimoji="1" lang="zh-CN" altLang="en-US" sz="2800" b="1">
                <a:latin typeface="Times New Roman" pitchFamily="18" charset="0"/>
              </a:rPr>
              <a:t>口控制，用</a:t>
            </a:r>
            <a:r>
              <a:rPr kumimoji="1" lang="en-US" altLang="zh-CN" sz="2800" b="1">
                <a:latin typeface="Times New Roman" pitchFamily="18" charset="0"/>
              </a:rPr>
              <a:t>74LS04</a:t>
            </a:r>
            <a:r>
              <a:rPr kumimoji="1" lang="zh-CN" altLang="en-US" sz="2800" b="1">
                <a:latin typeface="Times New Roman" pitchFamily="18" charset="0"/>
              </a:rPr>
              <a:t>反相门作驱动。</a:t>
            </a:r>
            <a:endParaRPr kumimoji="1" lang="zh-CN" altLang="en-US" sz="2800" b="1">
              <a:latin typeface="Times New Roman" pitchFamily="18" charset="0"/>
            </a:endParaRP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3419475" y="6092825"/>
            <a:ext cx="36036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8</a:t>
            </a:r>
            <a:endParaRPr lang="en-US" altLang="zh-CN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12661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8178" grpId="0" autoUpdateAnimBg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260350"/>
            <a:ext cx="8820150" cy="25209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smtClean="0"/>
              <a:t>（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）编程使在最右边的数码管上显示 “</a:t>
            </a:r>
            <a:r>
              <a:rPr lang="en-US" altLang="zh-CN" sz="2400" b="1" smtClean="0"/>
              <a:t>P”</a:t>
            </a:r>
            <a:r>
              <a:rPr lang="zh-CN" altLang="en-US" sz="2400" b="1" smtClean="0"/>
              <a:t>。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spcBef>
                <a:spcPct val="45000"/>
              </a:spcBef>
              <a:buFontTx/>
              <a:buNone/>
            </a:pPr>
            <a:r>
              <a:rPr lang="zh-CN" altLang="en-US" sz="2400" b="1" smtClean="0"/>
              <a:t>	</a:t>
            </a:r>
            <a:r>
              <a:rPr lang="en-US" altLang="zh-CN" sz="2400" b="1" smtClean="0"/>
              <a:t>ORG    0000H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	MOV    P1, #73H	  ;P</a:t>
            </a:r>
            <a:r>
              <a:rPr lang="en-US" altLang="zh-CN" sz="2400" b="1" baseline="-25000" smtClean="0"/>
              <a:t>1</a:t>
            </a:r>
            <a:r>
              <a:rPr lang="zh-CN" altLang="en-US" sz="2400" b="1" smtClean="0"/>
              <a:t>口输出“</a:t>
            </a:r>
            <a:r>
              <a:rPr lang="en-US" altLang="zh-CN" sz="2400" b="1" smtClean="0"/>
              <a:t>P”</a:t>
            </a:r>
            <a:r>
              <a:rPr lang="zh-CN" altLang="en-US" sz="2400" b="1" smtClean="0"/>
              <a:t>的段码</a:t>
            </a:r>
            <a:r>
              <a:rPr lang="en-US" altLang="zh-CN" sz="2400" b="1" smtClean="0"/>
              <a:t>73H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	MOV    P3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#10H	  ; P3.4=1</a:t>
            </a:r>
            <a:r>
              <a:rPr lang="zh-CN" altLang="en-US" sz="2400" b="1" smtClean="0"/>
              <a:t>最右边的数码管亮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smtClean="0"/>
              <a:t>	</a:t>
            </a:r>
            <a:r>
              <a:rPr lang="en-US" altLang="zh-CN" sz="2400" b="1" smtClean="0"/>
              <a:t>SJMP   $</a:t>
            </a:r>
            <a:endParaRPr lang="en-US" altLang="zh-CN" sz="2400" b="1" smtClean="0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250825" y="2924175"/>
            <a:ext cx="8713788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）要求在中间的数码管上循环显示“</a:t>
            </a:r>
            <a:r>
              <a:rPr lang="en-US" altLang="zh-CN" sz="2400" b="1"/>
              <a:t>0” ~“3”</a:t>
            </a:r>
            <a:r>
              <a:rPr lang="zh-CN" altLang="en-US" sz="2400" b="1"/>
              <a:t>。</a:t>
            </a:r>
            <a:endParaRPr lang="zh-CN" altLang="en-US" sz="2400" b="1"/>
          </a:p>
          <a:p>
            <a:pPr marL="342900" indent="-342900">
              <a:lnSpc>
                <a:spcPct val="115000"/>
              </a:lnSpc>
              <a:spcBef>
                <a:spcPct val="45000"/>
              </a:spcBef>
            </a:pPr>
            <a:r>
              <a:rPr lang="zh-CN" altLang="en-US" sz="2400" b="1">
                <a:solidFill>
                  <a:srgbClr val="CC00CC"/>
                </a:solidFill>
              </a:rPr>
              <a:t>分析：</a:t>
            </a:r>
            <a:r>
              <a:rPr lang="zh-CN" altLang="en-US" sz="2400" b="1"/>
              <a:t>中间的数码管的阴极受</a:t>
            </a:r>
            <a:r>
              <a:rPr lang="en-US" altLang="zh-CN" sz="2400" b="1"/>
              <a:t>P</a:t>
            </a:r>
            <a:r>
              <a:rPr lang="en-US" altLang="zh-CN" sz="2400" b="1" baseline="-25000"/>
              <a:t>3.2</a:t>
            </a:r>
            <a:r>
              <a:rPr lang="zh-CN" altLang="en-US" sz="2400" b="1"/>
              <a:t>控制，</a:t>
            </a:r>
            <a:r>
              <a:rPr lang="en-US" altLang="zh-CN" sz="2400" b="1"/>
              <a:t>P</a:t>
            </a:r>
            <a:r>
              <a:rPr lang="en-US" altLang="zh-CN" sz="2400" b="1" baseline="-25000"/>
              <a:t>3.2</a:t>
            </a:r>
            <a:r>
              <a:rPr lang="zh-CN" altLang="en-US" sz="2400" b="1"/>
              <a:t>输出</a:t>
            </a:r>
            <a:r>
              <a:rPr lang="en-US" altLang="zh-CN" sz="2400" b="1"/>
              <a:t>1</a:t>
            </a:r>
            <a:r>
              <a:rPr lang="zh-CN" altLang="en-US" sz="2400" b="1"/>
              <a:t>，</a:t>
            </a:r>
            <a:r>
              <a:rPr lang="en-US" altLang="zh-CN" sz="2400" b="1"/>
              <a:t>P</a:t>
            </a:r>
            <a:r>
              <a:rPr lang="en-US" altLang="zh-CN" sz="2400" b="1" baseline="-25000"/>
              <a:t>1</a:t>
            </a:r>
            <a:r>
              <a:rPr lang="zh-CN" altLang="en-US" sz="2400" b="1"/>
              <a:t>口循环送出“</a:t>
            </a:r>
            <a:r>
              <a:rPr lang="en-US" altLang="zh-CN" sz="2400" b="1"/>
              <a:t>0” ~“3”</a:t>
            </a:r>
            <a:r>
              <a:rPr lang="zh-CN" altLang="en-US" sz="2400" b="1"/>
              <a:t>的段码（字形码）。可采用查表程序实现，每亮一个数码都要延时一段时间，以保证数码管发亮。程序如下：</a:t>
            </a:r>
            <a:endParaRPr lang="zh-CN" altLang="en-US" sz="24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67"/>
    </mc:Choice>
    <mc:Fallback>
      <p:transition spd="slow" advTm="95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684530" y="189230"/>
            <a:ext cx="7939405" cy="655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 MOV   R7</a:t>
            </a:r>
            <a:r>
              <a:rPr lang="zh-CN" altLang="en-US" sz="2400" b="1"/>
              <a:t>，</a:t>
            </a:r>
            <a:r>
              <a:rPr lang="en-US" altLang="zh-CN" sz="2400" b="1"/>
              <a:t>#0 </a:t>
            </a:r>
            <a:endParaRPr lang="en-US" altLang="zh-CN" sz="2400" b="1"/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MOV  DPTR </a:t>
            </a:r>
            <a:r>
              <a:rPr lang="zh-CN" altLang="en-US" sz="2400" b="1"/>
              <a:t>，</a:t>
            </a:r>
            <a:r>
              <a:rPr lang="en-US" altLang="zh-CN" sz="2400" b="1"/>
              <a:t>#TAB</a:t>
            </a:r>
            <a:endParaRPr lang="en-US" altLang="zh-CN" sz="2400" b="1"/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MOV </a:t>
            </a:r>
            <a:r>
              <a:rPr lang="en-US" altLang="zh-CN" sz="2400" b="1">
                <a:solidFill>
                  <a:srgbClr val="CC00CC"/>
                </a:solidFill>
              </a:rPr>
              <a:t> P3</a:t>
            </a:r>
            <a:r>
              <a:rPr lang="zh-CN" altLang="en-US" sz="2400" b="1"/>
              <a:t>，</a:t>
            </a:r>
            <a:r>
              <a:rPr lang="en-US" altLang="zh-CN" sz="2400" b="1"/>
              <a:t>#04H      </a:t>
            </a:r>
            <a:r>
              <a:rPr lang="zh-CN" altLang="en-US" sz="2400" b="1"/>
              <a:t>； 或</a:t>
            </a:r>
            <a:r>
              <a:rPr lang="en-US" altLang="zh-CN" sz="2400" b="1"/>
              <a:t>SETB P3.2</a:t>
            </a:r>
            <a:r>
              <a:rPr lang="zh-CN" altLang="en-US" sz="2400" b="1"/>
              <a:t>（</a:t>
            </a:r>
            <a:r>
              <a:rPr lang="zh-CN" altLang="en-US" sz="2400" b="1">
                <a:solidFill>
                  <a:srgbClr val="CC00CC"/>
                </a:solidFill>
              </a:rPr>
              <a:t>选位</a:t>
            </a:r>
            <a:r>
              <a:rPr lang="zh-CN" altLang="en-US" sz="2400" b="1"/>
              <a:t>）</a:t>
            </a:r>
            <a:endParaRPr lang="zh-CN" altLang="en-US" sz="2400" b="1"/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L1:   MOV  A,R7</a:t>
            </a:r>
            <a:endParaRPr lang="en-US" altLang="zh-CN" sz="2400" b="1"/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MOVC  A,@A+DPTR ; </a:t>
            </a:r>
            <a:r>
              <a:rPr lang="zh-CN" altLang="en-US" sz="2400" b="1">
                <a:solidFill>
                  <a:srgbClr val="0610D8"/>
                </a:solidFill>
              </a:rPr>
              <a:t>查表</a:t>
            </a:r>
            <a:endParaRPr lang="zh-CN" altLang="en-US" sz="2400" b="1">
              <a:solidFill>
                <a:srgbClr val="0610D8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        </a:t>
            </a:r>
            <a:r>
              <a:rPr lang="en-US" altLang="zh-CN" sz="2400" b="1"/>
              <a:t>MOV  </a:t>
            </a:r>
            <a:r>
              <a:rPr lang="en-US" altLang="zh-CN" sz="2400" b="1">
                <a:solidFill>
                  <a:srgbClr val="CC00CC"/>
                </a:solidFill>
              </a:rPr>
              <a:t>P1</a:t>
            </a:r>
            <a:r>
              <a:rPr lang="en-US" altLang="zh-CN" sz="2400" b="1"/>
              <a:t>,A                  ;</a:t>
            </a:r>
            <a:r>
              <a:rPr lang="zh-CN" altLang="en-US" sz="2400" b="1">
                <a:solidFill>
                  <a:srgbClr val="CC00CC"/>
                </a:solidFill>
              </a:rPr>
              <a:t>字形码</a:t>
            </a:r>
            <a:r>
              <a:rPr lang="zh-CN" altLang="en-US" sz="2400" b="1"/>
              <a:t>送</a:t>
            </a:r>
            <a:r>
              <a:rPr lang="en-US" altLang="zh-CN" sz="2400" b="1"/>
              <a:t>P1</a:t>
            </a:r>
            <a:endParaRPr lang="en-US" altLang="zh-CN" sz="2400" b="1"/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ACALL  DELAY10ms  </a:t>
            </a:r>
            <a:r>
              <a:rPr lang="zh-CN" altLang="en-US" sz="2400" b="1"/>
              <a:t>；延时一段时间</a:t>
            </a:r>
            <a:endParaRPr lang="zh-CN" altLang="en-US" sz="2400" b="1"/>
          </a:p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        </a:t>
            </a:r>
            <a:r>
              <a:rPr lang="en-US" altLang="zh-CN" sz="2400" b="1"/>
              <a:t>INC  R7</a:t>
            </a:r>
            <a:endParaRPr lang="en-US" altLang="zh-CN" sz="2400" b="1"/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CJNE  R7, #4, L1 </a:t>
            </a:r>
            <a:endParaRPr lang="en-US" altLang="zh-CN" sz="2400" b="1"/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MOV  R7,#0</a:t>
            </a:r>
            <a:endParaRPr lang="en-US" altLang="zh-CN" sz="2400" b="1"/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        AJMP  L1</a:t>
            </a:r>
            <a:endParaRPr lang="en-US" altLang="zh-CN" sz="2400" b="1"/>
          </a:p>
          <a:p>
            <a:pPr eaLnBrk="1" hangingPunct="1">
              <a:spcBef>
                <a:spcPct val="50000"/>
              </a:spcBef>
            </a:pPr>
            <a:r>
              <a:rPr lang="en-US" altLang="zh-CN" sz="2400" b="1"/>
              <a:t>TAB: 3FH, 06H, 5BH, 4FH   </a:t>
            </a:r>
            <a:r>
              <a:rPr lang="zh-CN" altLang="en-US" sz="2400" b="1"/>
              <a:t>；</a:t>
            </a:r>
            <a:r>
              <a:rPr lang="en-US" altLang="zh-CN" sz="2400" b="1"/>
              <a:t>0~3</a:t>
            </a:r>
            <a:r>
              <a:rPr lang="zh-CN" altLang="en-US" sz="2400" b="1"/>
              <a:t>的</a:t>
            </a:r>
            <a:r>
              <a:rPr lang="zh-CN" altLang="en-US" sz="2400" b="1">
                <a:solidFill>
                  <a:srgbClr val="0610D8"/>
                </a:solidFill>
              </a:rPr>
              <a:t>字形码表</a:t>
            </a:r>
            <a:endParaRPr lang="zh-CN" altLang="en-US" sz="2400" b="1">
              <a:solidFill>
                <a:srgbClr val="0610D8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62"/>
    </mc:Choice>
    <mc:Fallback>
      <p:transition spd="slow" advTm="93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492375"/>
            <a:ext cx="9144000" cy="3744913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3000" b="1" smtClean="0"/>
              <a:t>          51</a:t>
            </a:r>
            <a:r>
              <a:rPr lang="zh-CN" altLang="en-US" sz="3000" b="1" smtClean="0"/>
              <a:t>单片机有</a:t>
            </a:r>
            <a:r>
              <a:rPr lang="en-US" altLang="zh-CN" sz="3000" b="1" smtClean="0"/>
              <a:t>P0</a:t>
            </a:r>
            <a:r>
              <a:rPr lang="zh-CN" altLang="en-US" sz="3000" b="1" smtClean="0"/>
              <a:t>、</a:t>
            </a:r>
            <a:r>
              <a:rPr lang="en-US" altLang="zh-CN" sz="3000" b="1" smtClean="0"/>
              <a:t>P1</a:t>
            </a:r>
            <a:r>
              <a:rPr lang="zh-CN" altLang="en-US" sz="3000" b="1" smtClean="0"/>
              <a:t>、</a:t>
            </a:r>
            <a:r>
              <a:rPr lang="en-US" altLang="zh-CN" sz="3000" b="1" smtClean="0"/>
              <a:t>P2</a:t>
            </a:r>
            <a:r>
              <a:rPr lang="zh-CN" altLang="en-US" sz="3000" b="1" smtClean="0"/>
              <a:t>、</a:t>
            </a:r>
            <a:r>
              <a:rPr lang="en-US" altLang="zh-CN" sz="3000" b="1" smtClean="0"/>
              <a:t>P3</a:t>
            </a:r>
            <a:r>
              <a:rPr lang="zh-CN" altLang="en-US" sz="3000" b="1" smtClean="0"/>
              <a:t>四个</a:t>
            </a:r>
            <a:r>
              <a:rPr lang="en-US" altLang="zh-CN" sz="3000" b="1" smtClean="0"/>
              <a:t>8</a:t>
            </a:r>
            <a:r>
              <a:rPr lang="zh-CN" altLang="en-US" sz="3000" b="1" smtClean="0"/>
              <a:t>位双向</a:t>
            </a:r>
            <a:r>
              <a:rPr lang="en-US" altLang="zh-CN" sz="3000" b="1" smtClean="0"/>
              <a:t>I/O</a:t>
            </a:r>
            <a:r>
              <a:rPr lang="zh-CN" altLang="en-US" sz="3000" b="1" smtClean="0"/>
              <a:t>口，四个口共</a:t>
            </a:r>
            <a:r>
              <a:rPr lang="en-US" altLang="zh-CN" sz="3000" b="1" smtClean="0"/>
              <a:t>32</a:t>
            </a:r>
            <a:r>
              <a:rPr lang="zh-CN" altLang="en-US" sz="3000" b="1" smtClean="0"/>
              <a:t>根口线，每个口可以按字节输入或输出，也可以按位进行输入或输出，用作位控制十分方便。</a:t>
            </a:r>
            <a:endParaRPr lang="zh-CN" altLang="en-US" sz="3000" b="1" smtClean="0"/>
          </a:p>
          <a:p>
            <a:pPr algn="ctr" eaLnBrk="1" hangingPunct="1">
              <a:lnSpc>
                <a:spcPct val="130000"/>
              </a:lnSpc>
              <a:spcBef>
                <a:spcPct val="35000"/>
              </a:spcBef>
              <a:buFontTx/>
              <a:buNone/>
            </a:pPr>
            <a:r>
              <a:rPr lang="zh-CN" altLang="en-US" sz="3000" b="1" smtClean="0">
                <a:solidFill>
                  <a:srgbClr val="C10719"/>
                </a:solidFill>
              </a:rPr>
              <a:t>  </a:t>
            </a:r>
            <a:r>
              <a:rPr lang="en-US" altLang="zh-CN" sz="3000" b="1" smtClean="0">
                <a:solidFill>
                  <a:srgbClr val="C10719"/>
                </a:solidFill>
              </a:rPr>
              <a:t>5.1   P0</a:t>
            </a:r>
            <a:r>
              <a:rPr lang="zh-CN" altLang="en-US" sz="3000" b="1" smtClean="0">
                <a:solidFill>
                  <a:srgbClr val="C10719"/>
                </a:solidFill>
              </a:rPr>
              <a:t>～</a:t>
            </a:r>
            <a:r>
              <a:rPr lang="en-US" altLang="zh-CN" sz="3000" b="1" smtClean="0">
                <a:solidFill>
                  <a:srgbClr val="C10719"/>
                </a:solidFill>
              </a:rPr>
              <a:t>P3</a:t>
            </a:r>
            <a:r>
              <a:rPr lang="zh-CN" altLang="en-US" sz="3000" b="1" smtClean="0">
                <a:solidFill>
                  <a:srgbClr val="C10719"/>
                </a:solidFill>
              </a:rPr>
              <a:t>端口的功能和内部结构</a:t>
            </a:r>
            <a:endParaRPr lang="zh-CN" altLang="en-US" sz="3000" b="1" smtClean="0"/>
          </a:p>
          <a:p>
            <a:pPr eaLnBrk="1" hangingPunct="1">
              <a:lnSpc>
                <a:spcPct val="130000"/>
              </a:lnSpc>
              <a:spcBef>
                <a:spcPct val="35000"/>
              </a:spcBef>
              <a:buFontTx/>
              <a:buNone/>
            </a:pPr>
            <a:r>
              <a:rPr lang="zh-CN" altLang="en-US" sz="3000" b="1" smtClean="0">
                <a:solidFill>
                  <a:srgbClr val="0000FF"/>
                </a:solidFill>
              </a:rPr>
              <a:t>    一、端口功能</a:t>
            </a:r>
            <a:endParaRPr lang="zh-CN" altLang="en-US" sz="3000" b="1" smtClean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sz="3000" b="1" smtClean="0"/>
              <a:t>    </a:t>
            </a:r>
            <a:endParaRPr lang="zh-CN" altLang="en-US" sz="3000" b="1" smtClean="0"/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0" y="188913"/>
            <a:ext cx="9144000" cy="2238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kumimoji="1" lang="en-US" altLang="zh-CN" sz="32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I/O</a:t>
            </a:r>
            <a:r>
              <a:rPr kumimoji="1"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接口有并行接口、串行接口、定时</a:t>
            </a:r>
            <a:r>
              <a:rPr kumimoji="1" lang="en-US" altLang="zh-CN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/</a:t>
            </a:r>
            <a:r>
              <a:rPr kumimoji="1"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计数器接口等。单片机将这些接口做在内部，外设可直接与单片机相连（有时需加驱动）。 本章介绍单片机的</a:t>
            </a:r>
            <a:r>
              <a:rPr kumimoji="1" lang="zh-CN" alt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并行接口</a:t>
            </a:r>
            <a:r>
              <a:rPr kumimoji="1" lang="zh-CN" altLang="en-US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。</a:t>
            </a:r>
            <a:endParaRPr kumimoji="1" lang="zh-CN" alt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750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94" grpId="0" build="p"/>
      <p:bldP spid="2232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5"/>
          <p:cNvSpPr txBox="1">
            <a:spLocks noChangeArrowheads="1"/>
          </p:cNvSpPr>
          <p:nvPr/>
        </p:nvSpPr>
        <p:spPr bwMode="auto">
          <a:xfrm>
            <a:off x="250825" y="620713"/>
            <a:ext cx="8496300" cy="531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arenBoth" startAt="3"/>
            </a:pPr>
            <a:r>
              <a:rPr kumimoji="1" lang="zh-CN" altLang="en-US" sz="3600" b="1">
                <a:latin typeface="Times New Roman" pitchFamily="18" charset="0"/>
              </a:rPr>
              <a:t>当</a:t>
            </a:r>
            <a:r>
              <a:rPr kumimoji="1" lang="en-US" altLang="zh-CN" sz="3600" b="1">
                <a:latin typeface="Times New Roman" pitchFamily="18" charset="0"/>
              </a:rPr>
              <a:t>P3.0</a:t>
            </a:r>
            <a:r>
              <a:rPr kumimoji="1" lang="zh-CN" altLang="en-US" sz="3600" b="1">
                <a:latin typeface="Times New Roman" pitchFamily="18" charset="0"/>
              </a:rPr>
              <a:t>～</a:t>
            </a:r>
            <a:r>
              <a:rPr kumimoji="1" lang="en-US" altLang="zh-CN" sz="3600" b="1">
                <a:latin typeface="Times New Roman" pitchFamily="18" charset="0"/>
              </a:rPr>
              <a:t>P3.4</a:t>
            </a:r>
            <a:r>
              <a:rPr kumimoji="1" lang="zh-CN" altLang="en-US" sz="3600" b="1">
                <a:latin typeface="Times New Roman" pitchFamily="18" charset="0"/>
              </a:rPr>
              <a:t>轮流输出</a:t>
            </a:r>
            <a:r>
              <a:rPr kumimoji="1" lang="en-US" altLang="zh-CN" sz="3600" b="1">
                <a:latin typeface="Times New Roman" pitchFamily="18" charset="0"/>
              </a:rPr>
              <a:t>1</a:t>
            </a:r>
            <a:r>
              <a:rPr kumimoji="1" lang="zh-CN" altLang="en-US" sz="3600" b="1">
                <a:latin typeface="Times New Roman" pitchFamily="18" charset="0"/>
              </a:rPr>
              <a:t>时，五个数码管轮流显示。</a:t>
            </a:r>
            <a:r>
              <a:rPr kumimoji="1" lang="en-US" altLang="zh-CN" sz="3600" b="1">
                <a:latin typeface="Times New Roman" pitchFamily="18" charset="0"/>
              </a:rPr>
              <a:t>P1.7</a:t>
            </a:r>
            <a:r>
              <a:rPr kumimoji="1" lang="zh-CN" altLang="en-US" sz="3600" b="1">
                <a:latin typeface="Times New Roman" pitchFamily="18" charset="0"/>
              </a:rPr>
              <a:t>接一个控制开关，控制显示不同的信息。</a:t>
            </a:r>
            <a:endParaRPr kumimoji="1" lang="zh-CN" altLang="en-US" sz="3600" b="1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latin typeface="Times New Roman" pitchFamily="18" charset="0"/>
              </a:rPr>
              <a:t>      当开关打向位置“</a:t>
            </a:r>
            <a:r>
              <a:rPr kumimoji="1" lang="en-US" altLang="zh-CN" sz="3600" b="1">
                <a:latin typeface="Times New Roman" pitchFamily="18" charset="0"/>
              </a:rPr>
              <a:t>1” </a:t>
            </a:r>
            <a:r>
              <a:rPr kumimoji="1" lang="zh-CN" altLang="en-US" sz="3600" b="1">
                <a:latin typeface="Times New Roman" pitchFamily="18" charset="0"/>
              </a:rPr>
              <a:t>（</a:t>
            </a:r>
            <a:r>
              <a:rPr kumimoji="1" lang="en-US" altLang="zh-CN" sz="3600" b="1">
                <a:latin typeface="Times New Roman" pitchFamily="18" charset="0"/>
              </a:rPr>
              <a:t>P1.7 =0</a:t>
            </a:r>
            <a:r>
              <a:rPr kumimoji="1" lang="zh-CN" altLang="en-US" sz="3600" b="1">
                <a:latin typeface="Times New Roman" pitchFamily="18" charset="0"/>
              </a:rPr>
              <a:t>）时，显示“</a:t>
            </a:r>
            <a:r>
              <a:rPr kumimoji="1" lang="en-US" altLang="zh-CN" sz="3600" b="1">
                <a:latin typeface="Times New Roman" pitchFamily="18" charset="0"/>
              </a:rPr>
              <a:t>12345” </a:t>
            </a:r>
            <a:r>
              <a:rPr kumimoji="1" lang="zh-CN" altLang="en-US" sz="3600" b="1">
                <a:latin typeface="Times New Roman" pitchFamily="18" charset="0"/>
              </a:rPr>
              <a:t>；</a:t>
            </a:r>
            <a:endParaRPr kumimoji="1" lang="zh-CN" altLang="en-US" sz="3600" b="1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latin typeface="Times New Roman" pitchFamily="18" charset="0"/>
              </a:rPr>
              <a:t>      当开关打向位置“</a:t>
            </a:r>
            <a:r>
              <a:rPr kumimoji="1" lang="en-US" altLang="zh-CN" sz="3600" b="1">
                <a:latin typeface="Times New Roman" pitchFamily="18" charset="0"/>
              </a:rPr>
              <a:t>2” </a:t>
            </a:r>
            <a:r>
              <a:rPr kumimoji="1" lang="zh-CN" altLang="en-US" sz="3600" b="1">
                <a:latin typeface="Times New Roman" pitchFamily="18" charset="0"/>
              </a:rPr>
              <a:t>（</a:t>
            </a:r>
            <a:r>
              <a:rPr kumimoji="1" lang="en-US" altLang="zh-CN" sz="3600" b="1">
                <a:latin typeface="Times New Roman" pitchFamily="18" charset="0"/>
              </a:rPr>
              <a:t>P1.7 =1</a:t>
            </a:r>
            <a:r>
              <a:rPr kumimoji="1" lang="zh-CN" altLang="en-US" sz="3600" b="1">
                <a:latin typeface="Times New Roman" pitchFamily="18" charset="0"/>
              </a:rPr>
              <a:t>）时，显示“</a:t>
            </a:r>
            <a:r>
              <a:rPr kumimoji="1" lang="en-US" altLang="zh-CN" sz="3600" b="1">
                <a:latin typeface="Times New Roman" pitchFamily="18" charset="0"/>
              </a:rPr>
              <a:t>HELLO” </a:t>
            </a:r>
            <a:r>
              <a:rPr kumimoji="1" lang="zh-CN" altLang="en-US" sz="3600" b="1">
                <a:latin typeface="Times New Roman" pitchFamily="18" charset="0"/>
              </a:rPr>
              <a:t>；</a:t>
            </a:r>
            <a:endParaRPr kumimoji="1" lang="zh-CN" altLang="en-US" sz="3600" b="1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latin typeface="Times New Roman" pitchFamily="18" charset="0"/>
              </a:rPr>
              <a:t>    （见图</a:t>
            </a:r>
            <a:r>
              <a:rPr kumimoji="1" lang="en-US" altLang="zh-CN" sz="3600" b="1">
                <a:latin typeface="Times New Roman" pitchFamily="18" charset="0"/>
              </a:rPr>
              <a:t>5-8</a:t>
            </a:r>
            <a:r>
              <a:rPr kumimoji="1" lang="zh-CN" altLang="en-US" sz="3600" b="1">
                <a:latin typeface="Times New Roman" pitchFamily="18" charset="0"/>
              </a:rPr>
              <a:t>）</a:t>
            </a:r>
            <a:endParaRPr kumimoji="1" lang="zh-CN" altLang="en-US" sz="3600" b="1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94"/>
    </mc:Choice>
    <mc:Fallback>
      <p:transition spd="slow" advTm="36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981075"/>
            <a:ext cx="9144000" cy="55895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         ORG   0000H             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          MOV  </a:t>
            </a:r>
            <a:r>
              <a:rPr lang="en-US" altLang="zh-CN" sz="2400" b="1" smtClean="0">
                <a:solidFill>
                  <a:srgbClr val="CC00CC"/>
                </a:solidFill>
              </a:rPr>
              <a:t> P3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#0                 </a:t>
            </a:r>
            <a:r>
              <a:rPr lang="zh-CN" altLang="en-US" sz="2400" b="1" smtClean="0"/>
              <a:t>；清显示  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TEST:SETB   P1.7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          JB   P1.7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DIR1               </a:t>
            </a:r>
            <a:r>
              <a:rPr lang="zh-CN" altLang="en-US" sz="2400" b="1" smtClean="0"/>
              <a:t>；检测开关  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MOV   DPTR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#TAB1     ; </a:t>
            </a:r>
            <a:r>
              <a:rPr lang="en-US" altLang="zh-CN" sz="2400" b="1" smtClean="0">
                <a:cs typeface="Arial" panose="02080604020202020204" pitchFamily="34" charset="0"/>
              </a:rPr>
              <a:t>‘</a:t>
            </a:r>
            <a:r>
              <a:rPr lang="en-US" altLang="zh-CN" sz="2400" b="1" smtClean="0"/>
              <a:t>12345</a:t>
            </a:r>
            <a:r>
              <a:rPr lang="en-US" altLang="zh-CN" sz="2400" b="1" smtClean="0">
                <a:cs typeface="Arial" panose="02080604020202020204" pitchFamily="34" charset="0"/>
              </a:rPr>
              <a:t>’</a:t>
            </a:r>
            <a:r>
              <a:rPr lang="zh-CN" altLang="en-US" sz="2400" b="1" smtClean="0"/>
              <a:t>字形表头地址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SJMP   DIR  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DIR1: MOV   DPTR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#TAB2     ; </a:t>
            </a:r>
            <a:r>
              <a:rPr lang="en-US" altLang="zh-CN" sz="2400" b="1" smtClean="0">
                <a:cs typeface="Arial" panose="02080604020202020204" pitchFamily="34" charset="0"/>
              </a:rPr>
              <a:t>“</a:t>
            </a:r>
            <a:r>
              <a:rPr lang="en-US" altLang="zh-CN" sz="2400" b="1" smtClean="0"/>
              <a:t>HELLO</a:t>
            </a:r>
            <a:r>
              <a:rPr lang="en-US" altLang="zh-CN" sz="2400" b="1" smtClean="0">
                <a:cs typeface="Arial" panose="02080604020202020204" pitchFamily="34" charset="0"/>
              </a:rPr>
              <a:t>”</a:t>
            </a:r>
            <a:r>
              <a:rPr lang="zh-CN" altLang="en-US" sz="2400" b="1" smtClean="0"/>
              <a:t>字形表头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DIR:   MOV   R0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#0                  </a:t>
            </a:r>
            <a:r>
              <a:rPr lang="zh-CN" altLang="en-US" sz="2400" b="1" smtClean="0"/>
              <a:t>；</a:t>
            </a:r>
            <a:r>
              <a:rPr lang="en-US" altLang="zh-CN" sz="2400" b="1" smtClean="0"/>
              <a:t>R0</a:t>
            </a:r>
            <a:r>
              <a:rPr lang="zh-CN" altLang="en-US" sz="2400" b="1" smtClean="0"/>
              <a:t>存字形表偏移量  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smtClean="0"/>
              <a:t>           </a:t>
            </a:r>
            <a:r>
              <a:rPr lang="en-US" altLang="zh-CN" sz="2400" b="1" smtClean="0"/>
              <a:t>MOV   R1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#01                </a:t>
            </a:r>
            <a:r>
              <a:rPr lang="zh-CN" altLang="en-US" sz="2400" b="1" smtClean="0"/>
              <a:t>；</a:t>
            </a:r>
            <a:r>
              <a:rPr lang="en-US" altLang="zh-CN" sz="2400" b="1" smtClean="0"/>
              <a:t>R1</a:t>
            </a:r>
            <a:r>
              <a:rPr lang="zh-CN" altLang="en-US" sz="2400" b="1" smtClean="0"/>
              <a:t>置数码表位选代码  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NEXT:MOV   A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R0  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           MOVC   A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@A+DPTR   ; </a:t>
            </a:r>
            <a:r>
              <a:rPr lang="zh-CN" altLang="en-US" sz="2400" b="1" smtClean="0"/>
              <a:t>查字形码表</a:t>
            </a:r>
            <a:r>
              <a:rPr lang="en-US" altLang="zh-CN" sz="2400" b="1" smtClean="0"/>
              <a:t>1  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           MOV  </a:t>
            </a:r>
            <a:r>
              <a:rPr lang="en-US" altLang="zh-CN" sz="2400" b="1" smtClean="0">
                <a:solidFill>
                  <a:srgbClr val="CC00CC"/>
                </a:solidFill>
              </a:rPr>
              <a:t> P1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A                    </a:t>
            </a:r>
            <a:r>
              <a:rPr lang="zh-CN" altLang="en-US" sz="2400" b="1" smtClean="0"/>
              <a:t>；送</a:t>
            </a:r>
            <a:r>
              <a:rPr lang="en-US" altLang="zh-CN" sz="2400" b="1" smtClean="0"/>
              <a:t>P1</a:t>
            </a:r>
            <a:r>
              <a:rPr lang="zh-CN" altLang="en-US" sz="2400" b="1" smtClean="0"/>
              <a:t>口输出   </a:t>
            </a:r>
            <a:endParaRPr lang="zh-CN" altLang="en-US" sz="2400" b="1" smtClean="0"/>
          </a:p>
        </p:txBody>
      </p:sp>
      <p:sp>
        <p:nvSpPr>
          <p:cNvPr id="43011" name="Text Box 7"/>
          <p:cNvSpPr txBox="1">
            <a:spLocks noChangeArrowheads="1"/>
          </p:cNvSpPr>
          <p:nvPr/>
        </p:nvSpPr>
        <p:spPr bwMode="auto">
          <a:xfrm>
            <a:off x="250825" y="260350"/>
            <a:ext cx="49323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程序如下：</a:t>
            </a:r>
            <a:endParaRPr kumimoji="1" lang="zh-CN" altLang="en-US" sz="2800" b="1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63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81000"/>
            <a:ext cx="9144000" cy="647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smtClean="0"/>
              <a:t>       </a:t>
            </a:r>
            <a:r>
              <a:rPr lang="en-US" altLang="zh-CN" sz="2800" b="1" smtClean="0"/>
              <a:t>MOV   A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R1  </a:t>
            </a:r>
            <a:endParaRPr lang="en-US" altLang="zh-CN" sz="2800" b="1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MOV   </a:t>
            </a:r>
            <a:r>
              <a:rPr lang="en-US" altLang="zh-CN" sz="2800" b="1" smtClean="0">
                <a:solidFill>
                  <a:srgbClr val="CC00CC"/>
                </a:solidFill>
              </a:rPr>
              <a:t>P3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A      </a:t>
            </a:r>
            <a:r>
              <a:rPr lang="zh-CN" altLang="en-US" sz="2800" b="1" smtClean="0"/>
              <a:t>；输出位选码  </a:t>
            </a:r>
            <a:endParaRPr lang="zh-CN" altLang="en-US" sz="2800" b="1" smtClean="0"/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</a:t>
            </a:r>
            <a:r>
              <a:rPr lang="en-US" altLang="zh-CN" sz="2800" b="1" smtClean="0"/>
              <a:t>ACALL   DAY     </a:t>
            </a:r>
            <a:r>
              <a:rPr lang="zh-CN" altLang="en-US" sz="2800" b="1" smtClean="0"/>
              <a:t>；延时  </a:t>
            </a:r>
            <a:endParaRPr lang="zh-CN" altLang="en-US" sz="2800" b="1" smtClean="0"/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INC   R0              </a:t>
            </a:r>
            <a:r>
              <a:rPr lang="zh-CN" altLang="en-US" sz="2800" b="1" smtClean="0"/>
              <a:t>；指向下一位字形  </a:t>
            </a:r>
            <a:endParaRPr lang="zh-CN" altLang="en-US" sz="2800" b="1" smtClean="0"/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RL   A                  </a:t>
            </a:r>
            <a:r>
              <a:rPr lang="zh-CN" altLang="en-US" sz="2800" b="1" smtClean="0"/>
              <a:t>；指向下一位  </a:t>
            </a:r>
            <a:endParaRPr lang="zh-CN" altLang="en-US" sz="2800" b="1" smtClean="0"/>
          </a:p>
          <a:p>
            <a:pPr eaLnBrk="1" hangingPunct="1"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MOV   R1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A  </a:t>
            </a:r>
            <a:endParaRPr lang="en-US" altLang="zh-CN" sz="2800" b="1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CJNE   R1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#20H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NEXT  ;</a:t>
            </a:r>
            <a:r>
              <a:rPr lang="zh-CN" altLang="en-US" sz="2800" b="1" smtClean="0"/>
              <a:t>五个 数码管显示完</a:t>
            </a:r>
            <a:r>
              <a:rPr lang="en-US" altLang="zh-CN" sz="2800" b="1" smtClean="0"/>
              <a:t>?  </a:t>
            </a:r>
            <a:endParaRPr lang="en-US" altLang="zh-CN" sz="2800" b="1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         SJMP   TEST  </a:t>
            </a:r>
            <a:endParaRPr lang="en-US" altLang="zh-CN" sz="2800" b="1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TAB1:DB 06H,5BH,4FH,66H,6DH  ; “1</a:t>
            </a:r>
            <a:r>
              <a:rPr lang="zh-CN" altLang="en-US" sz="2800" b="1" smtClean="0"/>
              <a:t>～</a:t>
            </a:r>
            <a:r>
              <a:rPr lang="en-US" altLang="zh-CN" sz="2800" b="1" smtClean="0"/>
              <a:t>5”</a:t>
            </a:r>
            <a:r>
              <a:rPr lang="zh-CN" altLang="en-US" sz="2800" b="1" smtClean="0"/>
              <a:t>的字形码</a:t>
            </a:r>
            <a:endParaRPr lang="zh-CN" altLang="en-US" sz="2800" b="1" smtClean="0"/>
          </a:p>
          <a:p>
            <a:pPr eaLnBrk="1" hangingPunct="1">
              <a:buFontTx/>
              <a:buNone/>
            </a:pPr>
            <a:r>
              <a:rPr lang="en-US" altLang="zh-CN" sz="2800" b="1" smtClean="0"/>
              <a:t>TAB2:DB 78H,79H,38H,38H,3FH   ; “HELLO”</a:t>
            </a:r>
            <a:r>
              <a:rPr lang="zh-CN" altLang="en-US" sz="2800" b="1" smtClean="0"/>
              <a:t>的字形码</a:t>
            </a:r>
            <a:endParaRPr lang="zh-CN" altLang="en-US" sz="28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257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250825" y="333375"/>
            <a:ext cx="8497888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marL="342900" indent="-342900"/>
            <a:r>
              <a:rPr kumimoji="1" lang="en-US" altLang="zh-CN" sz="2400">
                <a:latin typeface="Times New Roman" pitchFamily="18" charset="0"/>
              </a:rPr>
              <a:t> </a:t>
            </a:r>
            <a:r>
              <a:rPr lang="en-US" altLang="zh-CN" sz="2800" b="1"/>
              <a:t>DAY:MOV   R6</a:t>
            </a:r>
            <a:r>
              <a:rPr lang="zh-CN" altLang="en-US" sz="2800" b="1"/>
              <a:t>，</a:t>
            </a:r>
            <a:r>
              <a:rPr lang="en-US" altLang="zh-CN" sz="2800" b="1"/>
              <a:t>#20    ;   </a:t>
            </a:r>
            <a:r>
              <a:rPr lang="zh-CN" altLang="en-US" sz="2800" b="1"/>
              <a:t>延时</a:t>
            </a:r>
            <a:r>
              <a:rPr lang="en-US" altLang="zh-CN" sz="2800" b="1"/>
              <a:t>20ms</a:t>
            </a:r>
            <a:r>
              <a:rPr lang="zh-CN" altLang="en-US" sz="2800" b="1"/>
              <a:t>子程序</a:t>
            </a:r>
            <a:endParaRPr lang="zh-CN" altLang="en-US" sz="2800" b="1"/>
          </a:p>
          <a:p>
            <a:pPr marL="342900" indent="-342900"/>
            <a:r>
              <a:rPr lang="zh-CN" altLang="en-US" sz="2800" b="1"/>
              <a:t> </a:t>
            </a:r>
            <a:r>
              <a:rPr lang="en-US" altLang="zh-CN" sz="2800" b="1"/>
              <a:t>DL2: MOV   R7</a:t>
            </a:r>
            <a:r>
              <a:rPr lang="zh-CN" altLang="en-US" sz="2800" b="1"/>
              <a:t>，</a:t>
            </a:r>
            <a:r>
              <a:rPr lang="en-US" altLang="zh-CN" sz="2800" b="1"/>
              <a:t>#7DH  </a:t>
            </a:r>
            <a:endParaRPr lang="en-US" altLang="zh-CN" sz="2800" b="1"/>
          </a:p>
          <a:p>
            <a:pPr marL="342900" indent="-342900"/>
            <a:r>
              <a:rPr lang="en-US" altLang="zh-CN" sz="2800" b="1"/>
              <a:t> DL1: NOP  </a:t>
            </a:r>
            <a:endParaRPr lang="en-US" altLang="zh-CN" sz="2800" b="1"/>
          </a:p>
          <a:p>
            <a:pPr marL="342900" indent="-342900"/>
            <a:r>
              <a:rPr lang="en-US" altLang="zh-CN" sz="2800" b="1"/>
              <a:t>          NOP </a:t>
            </a:r>
            <a:endParaRPr lang="en-US" altLang="zh-CN" sz="2800" b="1"/>
          </a:p>
          <a:p>
            <a:pPr marL="342900" indent="-342900"/>
            <a:r>
              <a:rPr lang="en-US" altLang="zh-CN" sz="2800" b="1"/>
              <a:t> DJNZ   R7</a:t>
            </a:r>
            <a:r>
              <a:rPr lang="zh-CN" altLang="en-US" sz="2800" b="1"/>
              <a:t>，</a:t>
            </a:r>
            <a:r>
              <a:rPr lang="en-US" altLang="zh-CN" sz="2800" b="1"/>
              <a:t>DL1  </a:t>
            </a:r>
            <a:endParaRPr lang="en-US" altLang="zh-CN" sz="2800" b="1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/>
              <a:t>          DJNZ   R6</a:t>
            </a:r>
            <a:r>
              <a:rPr lang="zh-CN" altLang="en-US" sz="2800" b="1"/>
              <a:t>，</a:t>
            </a:r>
            <a:r>
              <a:rPr lang="en-US" altLang="zh-CN" sz="2800" b="1"/>
              <a:t>DL2  </a:t>
            </a:r>
            <a:endParaRPr lang="en-US" altLang="zh-CN" sz="2800" b="1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/>
              <a:t>          RET  </a:t>
            </a:r>
            <a:endParaRPr lang="en-US" altLang="zh-CN" sz="2800" b="1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/>
              <a:t>          END  </a:t>
            </a:r>
            <a:endParaRPr lang="en-US" altLang="zh-CN" sz="2800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05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8964613" cy="63817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solidFill>
                  <a:srgbClr val="FF0066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二、</a:t>
            </a:r>
            <a:r>
              <a:rPr lang="en-US" altLang="zh-CN" sz="3600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600" b="1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用并行口设计键盘电路</a:t>
            </a:r>
            <a:r>
              <a:rPr lang="zh-CN" altLang="en-US" b="1" smtClean="0">
                <a:solidFill>
                  <a:srgbClr val="0000FF"/>
                </a:solidFill>
              </a:rPr>
              <a:t> </a:t>
            </a:r>
            <a:endParaRPr lang="zh-CN" altLang="en-US" b="1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60000"/>
              </a:spcBef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     当按键少时</a:t>
            </a:r>
            <a:r>
              <a:rPr lang="en-US" altLang="zh-CN" b="1" smtClean="0">
                <a:latin typeface="宋体" pitchFamily="2" charset="-122"/>
              </a:rPr>
              <a:t>,</a:t>
            </a:r>
            <a:r>
              <a:rPr lang="zh-CN" altLang="en-US" b="1" smtClean="0">
                <a:latin typeface="宋体" pitchFamily="2" charset="-122"/>
              </a:rPr>
              <a:t>可接成线性键盘</a:t>
            </a:r>
            <a:r>
              <a:rPr lang="en-US" altLang="zh-CN" b="1" smtClean="0">
                <a:latin typeface="宋体" pitchFamily="2" charset="-122"/>
              </a:rPr>
              <a:t>(</a:t>
            </a:r>
            <a:r>
              <a:rPr lang="zh-CN" altLang="en-US" b="1" smtClean="0">
                <a:latin typeface="宋体" pitchFamily="2" charset="-122"/>
              </a:rPr>
              <a:t>如图</a:t>
            </a:r>
            <a:r>
              <a:rPr lang="en-US" altLang="zh-CN" b="1" smtClean="0">
                <a:latin typeface="宋体" pitchFamily="2" charset="-122"/>
              </a:rPr>
              <a:t>5.3</a:t>
            </a:r>
            <a:r>
              <a:rPr lang="zh-CN" altLang="en-US" b="1" smtClean="0">
                <a:latin typeface="宋体" pitchFamily="2" charset="-122"/>
              </a:rPr>
              <a:t>和图</a:t>
            </a:r>
            <a:r>
              <a:rPr lang="en-US" altLang="zh-CN" b="1" smtClean="0">
                <a:latin typeface="宋体" pitchFamily="2" charset="-122"/>
              </a:rPr>
              <a:t>5.4</a:t>
            </a:r>
            <a:r>
              <a:rPr lang="zh-CN" altLang="en-US" b="1" smtClean="0">
                <a:latin typeface="宋体" pitchFamily="2" charset="-122"/>
              </a:rPr>
              <a:t>中按键 </a:t>
            </a:r>
            <a:r>
              <a:rPr lang="en-US" altLang="zh-CN" b="1" smtClean="0">
                <a:latin typeface="宋体" pitchFamily="2" charset="-122"/>
              </a:rPr>
              <a:t>);</a:t>
            </a:r>
            <a:r>
              <a:rPr lang="zh-CN" altLang="en-US" b="1" smtClean="0">
                <a:latin typeface="宋体" pitchFamily="2" charset="-122"/>
              </a:rPr>
              <a:t>当按键较多时，接成矩阵的形式（如图</a:t>
            </a:r>
            <a:r>
              <a:rPr lang="en-US" altLang="zh-CN" b="1" smtClean="0">
                <a:latin typeface="宋体" pitchFamily="2" charset="-122"/>
              </a:rPr>
              <a:t>5.9),</a:t>
            </a:r>
            <a:r>
              <a:rPr lang="zh-CN" altLang="en-US" b="1" smtClean="0">
                <a:latin typeface="宋体" pitchFamily="2" charset="-122"/>
              </a:rPr>
              <a:t>以节省口线。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60000"/>
              </a:spcBef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    每个按键有它的行值和列值，行值和列值的组合就是这个按键的编码。例如两个并行接口可按</a:t>
            </a:r>
            <a:r>
              <a:rPr lang="en-US" altLang="zh-CN" b="1" smtClean="0">
                <a:latin typeface="宋体" pitchFamily="2" charset="-122"/>
              </a:rPr>
              <a:t>8*8</a:t>
            </a:r>
            <a:r>
              <a:rPr lang="zh-CN" altLang="en-US" b="1" smtClean="0">
                <a:latin typeface="宋体" pitchFamily="2" charset="-122"/>
              </a:rPr>
              <a:t>的形式接</a:t>
            </a:r>
            <a:r>
              <a:rPr lang="en-US" altLang="zh-CN" b="1" smtClean="0">
                <a:latin typeface="宋体" pitchFamily="2" charset="-122"/>
              </a:rPr>
              <a:t>64</a:t>
            </a:r>
            <a:r>
              <a:rPr lang="zh-CN" altLang="en-US" b="1" smtClean="0">
                <a:latin typeface="宋体" pitchFamily="2" charset="-122"/>
              </a:rPr>
              <a:t>个按键。按键开关的一端通过电阻接</a:t>
            </a:r>
            <a:r>
              <a:rPr lang="en-US" altLang="zh-CN" b="1" smtClean="0">
                <a:latin typeface="宋体" pitchFamily="2" charset="-122"/>
              </a:rPr>
              <a:t>Vcc(</a:t>
            </a:r>
            <a:r>
              <a:rPr lang="zh-CN" altLang="en-US" b="1" smtClean="0">
                <a:latin typeface="宋体" pitchFamily="2" charset="-122"/>
              </a:rPr>
              <a:t>列线</a:t>
            </a:r>
            <a:r>
              <a:rPr lang="en-US" altLang="zh-CN" b="1" smtClean="0">
                <a:latin typeface="宋体" pitchFamily="2" charset="-122"/>
              </a:rPr>
              <a:t>)</a:t>
            </a:r>
            <a:r>
              <a:rPr lang="zh-CN" altLang="en-US" b="1" smtClean="0">
                <a:latin typeface="宋体" pitchFamily="2" charset="-122"/>
              </a:rPr>
              <a:t>、而另一端</a:t>
            </a:r>
            <a:r>
              <a:rPr lang="en-US" altLang="zh-CN" b="1" smtClean="0">
                <a:latin typeface="宋体" pitchFamily="2" charset="-122"/>
              </a:rPr>
              <a:t>(</a:t>
            </a:r>
            <a:r>
              <a:rPr lang="zh-CN" altLang="en-US" b="1" smtClean="0">
                <a:latin typeface="宋体" pitchFamily="2" charset="-122"/>
              </a:rPr>
              <a:t>行线</a:t>
            </a:r>
            <a:r>
              <a:rPr lang="en-US" altLang="zh-CN" b="1" smtClean="0">
                <a:latin typeface="宋体" pitchFamily="2" charset="-122"/>
              </a:rPr>
              <a:t>)</a:t>
            </a:r>
            <a:r>
              <a:rPr lang="zh-CN" altLang="en-US" b="1" smtClean="0">
                <a:latin typeface="宋体" pitchFamily="2" charset="-122"/>
              </a:rPr>
              <a:t>是通过程序输出数字</a:t>
            </a:r>
            <a:r>
              <a:rPr lang="zh-CN" altLang="en-US" b="1" smtClean="0"/>
              <a:t>“</a:t>
            </a:r>
            <a:r>
              <a:rPr lang="en-US" altLang="zh-CN" b="1" smtClean="0">
                <a:latin typeface="宋体" pitchFamily="2" charset="-122"/>
              </a:rPr>
              <a:t>0</a:t>
            </a:r>
            <a:r>
              <a:rPr lang="en-US" altLang="zh-CN" b="1" smtClean="0"/>
              <a:t>”</a:t>
            </a:r>
            <a:r>
              <a:rPr lang="zh-CN" altLang="en-US" b="1" smtClean="0">
                <a:latin typeface="宋体" pitchFamily="2" charset="-122"/>
              </a:rPr>
              <a:t>实现的。 </a:t>
            </a:r>
            <a:endParaRPr lang="zh-CN" altLang="en-US" b="1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64451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346" grpId="0" autoUpdateAnimBg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mtClean="0"/>
              <a:t>           </a:t>
            </a:r>
            <a:r>
              <a:rPr lang="zh-CN" altLang="en-US" b="1" smtClean="0">
                <a:solidFill>
                  <a:srgbClr val="FF0066"/>
                </a:solidFill>
                <a:latin typeface="宋体" pitchFamily="2" charset="-122"/>
              </a:rPr>
              <a:t>键盘处理程序</a:t>
            </a:r>
            <a:r>
              <a:rPr lang="zh-CN" altLang="en-US" b="1" smtClean="0">
                <a:latin typeface="宋体" pitchFamily="2" charset="-122"/>
              </a:rPr>
              <a:t>的任务是：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b="1" smtClean="0">
                <a:latin typeface="宋体" pitchFamily="2" charset="-122"/>
              </a:rPr>
              <a:t>确定有无键按下；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b="1" smtClean="0">
                <a:latin typeface="宋体" pitchFamily="2" charset="-122"/>
              </a:rPr>
              <a:t>判哪一个键按下； 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b="1" smtClean="0">
                <a:latin typeface="宋体" pitchFamily="2" charset="-122"/>
              </a:rPr>
              <a:t>键的功能是什么；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b="1" smtClean="0">
                <a:latin typeface="宋体" pitchFamily="2" charset="-122"/>
              </a:rPr>
              <a:t>还要消除按键在闭合或断开时的抖动。</a:t>
            </a:r>
            <a:endParaRPr lang="zh-CN" altLang="en-US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     两个并行口中，一个输出扫描码，使按键逐行动态接地</a:t>
            </a:r>
            <a:r>
              <a:rPr lang="en-US" altLang="zh-CN" b="1" smtClean="0">
                <a:latin typeface="宋体" pitchFamily="2" charset="-122"/>
              </a:rPr>
              <a:t>(</a:t>
            </a:r>
            <a:r>
              <a:rPr lang="zh-CN" altLang="en-US" b="1" smtClean="0">
                <a:latin typeface="宋体" pitchFamily="2" charset="-122"/>
              </a:rPr>
              <a:t>称行扫描</a:t>
            </a:r>
            <a:r>
              <a:rPr lang="en-US" altLang="zh-CN" b="1" smtClean="0">
                <a:latin typeface="宋体" pitchFamily="2" charset="-122"/>
              </a:rPr>
              <a:t>)</a:t>
            </a:r>
            <a:r>
              <a:rPr lang="zh-CN" altLang="en-US" b="1" smtClean="0">
                <a:latin typeface="宋体" pitchFamily="2" charset="-122"/>
              </a:rPr>
              <a:t>，另一个并行口输入按键状态</a:t>
            </a:r>
            <a:r>
              <a:rPr lang="en-US" altLang="zh-CN" b="1" smtClean="0">
                <a:latin typeface="宋体" pitchFamily="2" charset="-122"/>
              </a:rPr>
              <a:t>(</a:t>
            </a:r>
            <a:r>
              <a:rPr lang="zh-CN" altLang="en-US" b="1" smtClean="0">
                <a:latin typeface="宋体" pitchFamily="2" charset="-122"/>
              </a:rPr>
              <a:t>称回馈信号，键盘的列值</a:t>
            </a:r>
            <a:r>
              <a:rPr lang="en-US" altLang="zh-CN" b="1" smtClean="0">
                <a:latin typeface="宋体" pitchFamily="2" charset="-122"/>
              </a:rPr>
              <a:t>)</a:t>
            </a:r>
            <a:r>
              <a:rPr lang="zh-CN" altLang="en-US" b="1" smtClean="0">
                <a:latin typeface="宋体" pitchFamily="2" charset="-122"/>
              </a:rPr>
              <a:t>， 由行扫描值和回馈信号共同形成键编码而识别按键，通过软件查表，查出该键的功能。也可由硬件编码器完成键的编码。</a:t>
            </a:r>
            <a:endParaRPr lang="zh-CN" altLang="en-US" b="1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5183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8370" grpId="0" autoUpdateAnimBg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0"/>
            <a:ext cx="9144000" cy="17732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smtClean="0">
                <a:latin typeface="宋体" pitchFamily="2" charset="-122"/>
              </a:rPr>
              <a:t>  </a:t>
            </a:r>
            <a:r>
              <a:rPr lang="zh-CN" altLang="en-US" sz="2800" b="1" smtClean="0">
                <a:latin typeface="宋体" pitchFamily="2" charset="-122"/>
              </a:rPr>
              <a:t>图</a:t>
            </a:r>
            <a:r>
              <a:rPr lang="en-US" altLang="zh-CN" sz="2800" b="1" smtClean="0">
                <a:latin typeface="宋体" pitchFamily="2" charset="-122"/>
              </a:rPr>
              <a:t>5-9</a:t>
            </a:r>
            <a:r>
              <a:rPr lang="zh-CN" altLang="en-US" sz="2800" b="1" smtClean="0">
                <a:latin typeface="宋体" pitchFamily="2" charset="-122"/>
              </a:rPr>
              <a:t>中，用</a:t>
            </a:r>
            <a:r>
              <a:rPr lang="en-US" altLang="zh-CN" sz="2800" b="1" smtClean="0">
                <a:latin typeface="宋体" pitchFamily="2" charset="-122"/>
              </a:rPr>
              <a:t>P1</a:t>
            </a:r>
            <a:r>
              <a:rPr lang="zh-CN" altLang="en-US" sz="2800" b="1" smtClean="0">
                <a:latin typeface="宋体" pitchFamily="2" charset="-122"/>
              </a:rPr>
              <a:t>口接</a:t>
            </a:r>
            <a:r>
              <a:rPr lang="en-US" altLang="zh-CN" sz="2800" b="1" smtClean="0">
                <a:latin typeface="宋体" pitchFamily="2" charset="-122"/>
              </a:rPr>
              <a:t>4×4</a:t>
            </a:r>
            <a:r>
              <a:rPr lang="zh-CN" altLang="en-US" sz="2800" b="1" smtClean="0">
                <a:latin typeface="宋体" pitchFamily="2" charset="-122"/>
              </a:rPr>
              <a:t>矩阵键盘，以</a:t>
            </a:r>
            <a:r>
              <a:rPr lang="en-US" altLang="zh-CN" sz="2800" b="1" smtClean="0">
                <a:latin typeface="宋体" pitchFamily="2" charset="-122"/>
              </a:rPr>
              <a:t>P1.0</a:t>
            </a:r>
            <a:r>
              <a:rPr lang="zh-CN" altLang="en-US" sz="2800" b="1" smtClean="0">
                <a:latin typeface="宋体" pitchFamily="2" charset="-122"/>
              </a:rPr>
              <a:t>～</a:t>
            </a:r>
            <a:r>
              <a:rPr lang="en-US" altLang="zh-CN" sz="2800" b="1" smtClean="0">
                <a:latin typeface="宋体" pitchFamily="2" charset="-122"/>
              </a:rPr>
              <a:t>P1.3</a:t>
            </a:r>
            <a:r>
              <a:rPr lang="zh-CN" altLang="en-US" sz="2800" b="1" smtClean="0">
                <a:latin typeface="宋体" pitchFamily="2" charset="-122"/>
              </a:rPr>
              <a:t>作输出线，以</a:t>
            </a:r>
            <a:r>
              <a:rPr lang="en-US" altLang="zh-CN" sz="2800" b="1" smtClean="0">
                <a:latin typeface="宋体" pitchFamily="2" charset="-122"/>
              </a:rPr>
              <a:t>P1.4</a:t>
            </a:r>
            <a:r>
              <a:rPr lang="zh-CN" altLang="en-US" sz="2800" b="1" smtClean="0">
                <a:latin typeface="宋体" pitchFamily="2" charset="-122"/>
              </a:rPr>
              <a:t>～</a:t>
            </a:r>
            <a:r>
              <a:rPr lang="en-US" altLang="zh-CN" sz="2800" b="1" smtClean="0">
                <a:latin typeface="宋体" pitchFamily="2" charset="-122"/>
              </a:rPr>
              <a:t>P1.7</a:t>
            </a:r>
            <a:r>
              <a:rPr lang="zh-CN" altLang="en-US" sz="2800" b="1" smtClean="0">
                <a:latin typeface="宋体" pitchFamily="2" charset="-122"/>
              </a:rPr>
              <a:t>作输入线，键盘扫描程序的流程如图</a:t>
            </a:r>
            <a:r>
              <a:rPr lang="en-US" altLang="zh-CN" sz="2800" b="1" smtClean="0">
                <a:latin typeface="宋体" pitchFamily="2" charset="-122"/>
              </a:rPr>
              <a:t>5-10</a:t>
            </a:r>
            <a:r>
              <a:rPr lang="zh-CN" altLang="en-US" sz="2800" b="1" smtClean="0">
                <a:latin typeface="宋体" pitchFamily="2" charset="-122"/>
              </a:rPr>
              <a:t>所示。  </a:t>
            </a:r>
            <a:endParaRPr lang="zh-CN" altLang="en-US" sz="2800" b="1" smtClean="0">
              <a:latin typeface="宋体" pitchFamily="2" charset="-122"/>
            </a:endParaRPr>
          </a:p>
        </p:txBody>
      </p:sp>
      <p:pic>
        <p:nvPicPr>
          <p:cNvPr id="87064" name="Picture 24" descr="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371600"/>
            <a:ext cx="8589963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66" name="Picture 26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371600"/>
            <a:ext cx="8589963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27"/>
          <p:cNvSpPr txBox="1">
            <a:spLocks noChangeArrowheads="1"/>
          </p:cNvSpPr>
          <p:nvPr/>
        </p:nvSpPr>
        <p:spPr bwMode="auto">
          <a:xfrm>
            <a:off x="6084888" y="34036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5</a:t>
            </a:r>
            <a:endParaRPr kumimoji="1" lang="en-US" altLang="zh-CN" sz="240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8134" name="Text Box 28"/>
          <p:cNvSpPr txBox="1">
            <a:spLocks noChangeArrowheads="1"/>
          </p:cNvSpPr>
          <p:nvPr/>
        </p:nvSpPr>
        <p:spPr bwMode="auto">
          <a:xfrm>
            <a:off x="5292725" y="1844675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a</a:t>
            </a:r>
            <a:endParaRPr kumimoji="1" lang="en-US" altLang="zh-CN" sz="240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3348038" y="6491288"/>
            <a:ext cx="360362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9</a:t>
            </a:r>
            <a:endParaRPr lang="en-US" altLang="zh-CN" b="1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9912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AutoShape 4"/>
          <p:cNvSpPr>
            <a:spLocks noChangeArrowheads="1"/>
          </p:cNvSpPr>
          <p:nvPr/>
        </p:nvSpPr>
        <p:spPr bwMode="auto">
          <a:xfrm>
            <a:off x="5435600" y="1290638"/>
            <a:ext cx="2116138" cy="56197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读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P1.4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～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P1.7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值</a:t>
            </a:r>
            <a:endParaRPr kumimoji="1" lang="zh-CN" altLang="en-US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55" name="AutoShape 5"/>
          <p:cNvSpPr>
            <a:spLocks noChangeArrowheads="1"/>
          </p:cNvSpPr>
          <p:nvPr/>
        </p:nvSpPr>
        <p:spPr bwMode="auto">
          <a:xfrm>
            <a:off x="1547813" y="5300663"/>
            <a:ext cx="2116137" cy="56197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置行扫描初值</a:t>
            </a:r>
            <a:endParaRPr kumimoji="1" lang="zh-CN" altLang="en-US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56" name="AutoShape 6"/>
          <p:cNvSpPr>
            <a:spLocks noChangeArrowheads="1"/>
          </p:cNvSpPr>
          <p:nvPr/>
        </p:nvSpPr>
        <p:spPr bwMode="auto">
          <a:xfrm>
            <a:off x="5360988" y="466725"/>
            <a:ext cx="2392362" cy="56197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扫描位从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口输出</a:t>
            </a:r>
            <a:endParaRPr kumimoji="1" lang="zh-CN" altLang="en-US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57" name="AutoShape 7"/>
          <p:cNvSpPr>
            <a:spLocks noChangeArrowheads="1"/>
          </p:cNvSpPr>
          <p:nvPr/>
        </p:nvSpPr>
        <p:spPr bwMode="auto">
          <a:xfrm>
            <a:off x="5508625" y="3068638"/>
            <a:ext cx="2303463" cy="50482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形成下一行扫描码</a:t>
            </a:r>
            <a:endParaRPr kumimoji="1" lang="zh-CN" altLang="en-US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58" name="AutoShape 8"/>
          <p:cNvSpPr>
            <a:spLocks noChangeArrowheads="1"/>
          </p:cNvSpPr>
          <p:nvPr/>
        </p:nvSpPr>
        <p:spPr bwMode="auto">
          <a:xfrm>
            <a:off x="5076825" y="2060575"/>
            <a:ext cx="2879725" cy="627063"/>
          </a:xfrm>
          <a:prstGeom prst="flowChartDecision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该行有键按下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?</a:t>
            </a:r>
            <a:endParaRPr kumimoji="1" lang="en-US" altLang="zh-CN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59" name="Line 9"/>
          <p:cNvSpPr>
            <a:spLocks noChangeShapeType="1"/>
          </p:cNvSpPr>
          <p:nvPr/>
        </p:nvSpPr>
        <p:spPr bwMode="auto">
          <a:xfrm>
            <a:off x="2700338" y="5876925"/>
            <a:ext cx="0" cy="576263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0" name="Line 10"/>
          <p:cNvSpPr>
            <a:spLocks noChangeShapeType="1"/>
          </p:cNvSpPr>
          <p:nvPr/>
        </p:nvSpPr>
        <p:spPr bwMode="auto">
          <a:xfrm>
            <a:off x="6464300" y="44450"/>
            <a:ext cx="0" cy="422275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1" name="Line 11"/>
          <p:cNvSpPr>
            <a:spLocks noChangeShapeType="1"/>
          </p:cNvSpPr>
          <p:nvPr/>
        </p:nvSpPr>
        <p:spPr bwMode="auto">
          <a:xfrm flipH="1">
            <a:off x="6443663" y="1028700"/>
            <a:ext cx="20637" cy="261938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2" name="Line 12"/>
          <p:cNvSpPr>
            <a:spLocks noChangeShapeType="1"/>
          </p:cNvSpPr>
          <p:nvPr/>
        </p:nvSpPr>
        <p:spPr bwMode="auto">
          <a:xfrm>
            <a:off x="6516688" y="1793875"/>
            <a:ext cx="0" cy="26670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3" name="Line 13"/>
          <p:cNvSpPr>
            <a:spLocks noChangeShapeType="1"/>
          </p:cNvSpPr>
          <p:nvPr/>
        </p:nvSpPr>
        <p:spPr bwMode="auto">
          <a:xfrm>
            <a:off x="6516688" y="2708275"/>
            <a:ext cx="0" cy="360363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4" name="Line 14"/>
          <p:cNvSpPr>
            <a:spLocks noChangeShapeType="1"/>
          </p:cNvSpPr>
          <p:nvPr/>
        </p:nvSpPr>
        <p:spPr bwMode="auto">
          <a:xfrm>
            <a:off x="6588125" y="3573463"/>
            <a:ext cx="0" cy="280987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5" name="Line 16"/>
          <p:cNvSpPr>
            <a:spLocks noChangeShapeType="1"/>
          </p:cNvSpPr>
          <p:nvPr/>
        </p:nvSpPr>
        <p:spPr bwMode="auto">
          <a:xfrm flipV="1">
            <a:off x="8820150" y="282575"/>
            <a:ext cx="0" cy="3794125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6" name="Line 17"/>
          <p:cNvSpPr>
            <a:spLocks noChangeShapeType="1"/>
          </p:cNvSpPr>
          <p:nvPr/>
        </p:nvSpPr>
        <p:spPr bwMode="auto">
          <a:xfrm flipH="1" flipV="1">
            <a:off x="6464300" y="236538"/>
            <a:ext cx="2355850" cy="46037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67" name="Rectangle 20"/>
          <p:cNvSpPr>
            <a:spLocks noChangeArrowheads="1"/>
          </p:cNvSpPr>
          <p:nvPr/>
        </p:nvSpPr>
        <p:spPr bwMode="auto">
          <a:xfrm>
            <a:off x="6659563" y="2636838"/>
            <a:ext cx="39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000" b="1">
                <a:latin typeface="Times New Roman" pitchFamily="18" charset="0"/>
              </a:rPr>
              <a:t>N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49168" name="Text Box 22"/>
          <p:cNvSpPr txBox="1">
            <a:spLocks noChangeArrowheads="1"/>
          </p:cNvSpPr>
          <p:nvPr/>
        </p:nvSpPr>
        <p:spPr bwMode="auto">
          <a:xfrm>
            <a:off x="2700338" y="2852738"/>
            <a:ext cx="1665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latin typeface="Times New Roman" pitchFamily="18" charset="0"/>
              </a:rPr>
              <a:t>N(</a:t>
            </a:r>
            <a:r>
              <a:rPr kumimoji="1" lang="zh-CN" altLang="en-US" b="1">
                <a:latin typeface="Times New Roman" pitchFamily="18" charset="0"/>
              </a:rPr>
              <a:t>有键按下）</a:t>
            </a:r>
            <a:endParaRPr kumimoji="1" lang="zh-CN" altLang="en-US" b="1">
              <a:latin typeface="Times New Roman" pitchFamily="18" charset="0"/>
            </a:endParaRPr>
          </a:p>
        </p:txBody>
      </p:sp>
      <p:sp>
        <p:nvSpPr>
          <p:cNvPr id="49169" name="Line 23"/>
          <p:cNvSpPr>
            <a:spLocks noChangeShapeType="1"/>
          </p:cNvSpPr>
          <p:nvPr/>
        </p:nvSpPr>
        <p:spPr bwMode="auto">
          <a:xfrm>
            <a:off x="2655888" y="4908550"/>
            <a:ext cx="0" cy="320675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70" name="Rectangle 24"/>
          <p:cNvSpPr>
            <a:spLocks noChangeArrowheads="1"/>
          </p:cNvSpPr>
          <p:nvPr/>
        </p:nvSpPr>
        <p:spPr bwMode="auto">
          <a:xfrm>
            <a:off x="2763838" y="49418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b="1">
                <a:latin typeface="Times New Roman" pitchFamily="18" charset="0"/>
              </a:rPr>
              <a:t>N</a:t>
            </a:r>
            <a:endParaRPr kumimoji="1" lang="en-US" altLang="zh-CN" b="1">
              <a:latin typeface="Times New Roman" pitchFamily="18" charset="0"/>
            </a:endParaRPr>
          </a:p>
        </p:txBody>
      </p:sp>
      <p:sp>
        <p:nvSpPr>
          <p:cNvPr id="49171" name="AutoShape 26"/>
          <p:cNvSpPr>
            <a:spLocks noChangeArrowheads="1"/>
          </p:cNvSpPr>
          <p:nvPr/>
        </p:nvSpPr>
        <p:spPr bwMode="auto">
          <a:xfrm>
            <a:off x="1652588" y="368300"/>
            <a:ext cx="1752600" cy="468313"/>
          </a:xfrm>
          <a:prstGeom prst="flowChartTerminator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开始</a:t>
            </a:r>
            <a:endParaRPr kumimoji="1" lang="zh-CN" altLang="en-US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72" name="AutoShape 27"/>
          <p:cNvSpPr>
            <a:spLocks noChangeArrowheads="1"/>
          </p:cNvSpPr>
          <p:nvPr/>
        </p:nvSpPr>
        <p:spPr bwMode="auto">
          <a:xfrm>
            <a:off x="1562100" y="1196975"/>
            <a:ext cx="2005013" cy="496888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P1.0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～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P1.3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输出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0</a:t>
            </a:r>
            <a:endParaRPr kumimoji="1" lang="en-US" altLang="zh-CN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73" name="AutoShape 28"/>
          <p:cNvSpPr>
            <a:spLocks noChangeArrowheads="1"/>
          </p:cNvSpPr>
          <p:nvPr/>
        </p:nvSpPr>
        <p:spPr bwMode="auto">
          <a:xfrm>
            <a:off x="1754188" y="3284538"/>
            <a:ext cx="1752600" cy="458787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延时去抖动</a:t>
            </a:r>
            <a:endParaRPr kumimoji="1" lang="zh-CN" altLang="en-US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74" name="AutoShape 29"/>
          <p:cNvSpPr>
            <a:spLocks noChangeArrowheads="1"/>
          </p:cNvSpPr>
          <p:nvPr/>
        </p:nvSpPr>
        <p:spPr bwMode="auto">
          <a:xfrm>
            <a:off x="1017588" y="2060575"/>
            <a:ext cx="3240087" cy="792163"/>
          </a:xfrm>
          <a:prstGeom prst="flowChartDecision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P1.4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～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P1.7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全为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1?</a:t>
            </a:r>
            <a:endParaRPr kumimoji="1" lang="en-US" altLang="zh-CN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75" name="AutoShape 30"/>
          <p:cNvSpPr>
            <a:spLocks noChangeArrowheads="1"/>
          </p:cNvSpPr>
          <p:nvPr/>
        </p:nvSpPr>
        <p:spPr bwMode="auto">
          <a:xfrm>
            <a:off x="1106488" y="4149725"/>
            <a:ext cx="3095625" cy="792163"/>
          </a:xfrm>
          <a:prstGeom prst="flowChartDecision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P1.4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～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P1.7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全为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1?</a:t>
            </a:r>
            <a:endParaRPr kumimoji="1" lang="en-US" altLang="zh-CN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76" name="Line 31"/>
          <p:cNvSpPr>
            <a:spLocks noChangeShapeType="1"/>
          </p:cNvSpPr>
          <p:nvPr/>
        </p:nvSpPr>
        <p:spPr bwMode="auto">
          <a:xfrm>
            <a:off x="2566988" y="765175"/>
            <a:ext cx="0" cy="43180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77" name="Line 32"/>
          <p:cNvSpPr>
            <a:spLocks noChangeShapeType="1"/>
          </p:cNvSpPr>
          <p:nvPr/>
        </p:nvSpPr>
        <p:spPr bwMode="auto">
          <a:xfrm>
            <a:off x="2619375" y="1700213"/>
            <a:ext cx="7938" cy="360362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78" name="Line 33"/>
          <p:cNvSpPr>
            <a:spLocks noChangeShapeType="1"/>
          </p:cNvSpPr>
          <p:nvPr/>
        </p:nvSpPr>
        <p:spPr bwMode="auto">
          <a:xfrm>
            <a:off x="2617788" y="2852738"/>
            <a:ext cx="0" cy="360362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79" name="Line 34"/>
          <p:cNvSpPr>
            <a:spLocks noChangeShapeType="1"/>
          </p:cNvSpPr>
          <p:nvPr/>
        </p:nvSpPr>
        <p:spPr bwMode="auto">
          <a:xfrm>
            <a:off x="2627313" y="3716338"/>
            <a:ext cx="0" cy="433387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0" name="Line 35"/>
          <p:cNvSpPr>
            <a:spLocks noChangeShapeType="1"/>
          </p:cNvSpPr>
          <p:nvPr/>
        </p:nvSpPr>
        <p:spPr bwMode="auto">
          <a:xfrm>
            <a:off x="693738" y="981075"/>
            <a:ext cx="1839912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1" name="Line 36"/>
          <p:cNvSpPr>
            <a:spLocks noChangeShapeType="1"/>
          </p:cNvSpPr>
          <p:nvPr/>
        </p:nvSpPr>
        <p:spPr bwMode="auto">
          <a:xfrm>
            <a:off x="674688" y="979488"/>
            <a:ext cx="9525" cy="1512887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2" name="Line 37"/>
          <p:cNvSpPr>
            <a:spLocks noChangeShapeType="1"/>
          </p:cNvSpPr>
          <p:nvPr/>
        </p:nvSpPr>
        <p:spPr bwMode="auto">
          <a:xfrm flipH="1">
            <a:off x="2571750" y="981075"/>
            <a:ext cx="1919288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3" name="Line 38"/>
          <p:cNvSpPr>
            <a:spLocks noChangeShapeType="1"/>
          </p:cNvSpPr>
          <p:nvPr/>
        </p:nvSpPr>
        <p:spPr bwMode="auto">
          <a:xfrm>
            <a:off x="4471988" y="981075"/>
            <a:ext cx="0" cy="360045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4" name="Line 39"/>
          <p:cNvSpPr>
            <a:spLocks noChangeShapeType="1"/>
          </p:cNvSpPr>
          <p:nvPr/>
        </p:nvSpPr>
        <p:spPr bwMode="auto">
          <a:xfrm flipH="1">
            <a:off x="4090988" y="4581525"/>
            <a:ext cx="381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5" name="Line 42"/>
          <p:cNvSpPr>
            <a:spLocks noChangeShapeType="1"/>
          </p:cNvSpPr>
          <p:nvPr/>
        </p:nvSpPr>
        <p:spPr bwMode="auto">
          <a:xfrm>
            <a:off x="684213" y="2492375"/>
            <a:ext cx="323850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6" name="Text Box 43"/>
          <p:cNvSpPr txBox="1">
            <a:spLocks noChangeArrowheads="1"/>
          </p:cNvSpPr>
          <p:nvPr/>
        </p:nvSpPr>
        <p:spPr bwMode="auto">
          <a:xfrm>
            <a:off x="303213" y="25654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latin typeface="Times New Roman" pitchFamily="18" charset="0"/>
              </a:rPr>
              <a:t>Y(</a:t>
            </a:r>
            <a:r>
              <a:rPr kumimoji="1" lang="zh-CN" altLang="en-US" b="1">
                <a:latin typeface="Times New Roman" pitchFamily="18" charset="0"/>
              </a:rPr>
              <a:t>无键按下</a:t>
            </a:r>
            <a:r>
              <a:rPr kumimoji="1" lang="en-US" altLang="zh-CN" b="1">
                <a:latin typeface="Times New Roman" pitchFamily="18" charset="0"/>
              </a:rPr>
              <a:t>)</a:t>
            </a:r>
            <a:endParaRPr kumimoji="1" lang="en-US" altLang="zh-CN" b="1">
              <a:latin typeface="Times New Roman" pitchFamily="18" charset="0"/>
            </a:endParaRPr>
          </a:p>
        </p:txBody>
      </p:sp>
      <p:sp>
        <p:nvSpPr>
          <p:cNvPr id="49187" name="AutoShape 8"/>
          <p:cNvSpPr>
            <a:spLocks noChangeArrowheads="1"/>
          </p:cNvSpPr>
          <p:nvPr/>
        </p:nvSpPr>
        <p:spPr bwMode="auto">
          <a:xfrm>
            <a:off x="5148263" y="3860800"/>
            <a:ext cx="2879725" cy="504825"/>
          </a:xfrm>
          <a:prstGeom prst="flowChartDecision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扫到最后一行</a:t>
            </a:r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?</a:t>
            </a:r>
            <a:endParaRPr kumimoji="1" lang="en-US" altLang="zh-CN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88" name="Line 15"/>
          <p:cNvSpPr>
            <a:spLocks noChangeShapeType="1"/>
          </p:cNvSpPr>
          <p:nvPr/>
        </p:nvSpPr>
        <p:spPr bwMode="auto">
          <a:xfrm>
            <a:off x="4787900" y="2349500"/>
            <a:ext cx="360363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89" name="Line 16"/>
          <p:cNvSpPr>
            <a:spLocks noChangeShapeType="1"/>
          </p:cNvSpPr>
          <p:nvPr/>
        </p:nvSpPr>
        <p:spPr bwMode="auto">
          <a:xfrm flipV="1">
            <a:off x="4787900" y="2351088"/>
            <a:ext cx="0" cy="2157412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90" name="Line 13"/>
          <p:cNvSpPr>
            <a:spLocks noChangeShapeType="1"/>
          </p:cNvSpPr>
          <p:nvPr/>
        </p:nvSpPr>
        <p:spPr bwMode="auto">
          <a:xfrm>
            <a:off x="6659563" y="4365625"/>
            <a:ext cx="0" cy="430213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91" name="Line 15"/>
          <p:cNvSpPr>
            <a:spLocks noChangeShapeType="1"/>
          </p:cNvSpPr>
          <p:nvPr/>
        </p:nvSpPr>
        <p:spPr bwMode="auto">
          <a:xfrm flipV="1">
            <a:off x="8027988" y="4076700"/>
            <a:ext cx="792162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92" name="Line 35"/>
          <p:cNvSpPr>
            <a:spLocks noChangeShapeType="1"/>
          </p:cNvSpPr>
          <p:nvPr/>
        </p:nvSpPr>
        <p:spPr bwMode="auto">
          <a:xfrm>
            <a:off x="4819650" y="4508500"/>
            <a:ext cx="1839913" cy="0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93" name="Text Box 18"/>
          <p:cNvSpPr txBox="1">
            <a:spLocks noChangeArrowheads="1"/>
          </p:cNvSpPr>
          <p:nvPr/>
        </p:nvSpPr>
        <p:spPr bwMode="auto">
          <a:xfrm>
            <a:off x="4787900" y="2349500"/>
            <a:ext cx="3683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latin typeface="Times New Roman" pitchFamily="18" charset="0"/>
              </a:rPr>
              <a:t>Y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49194" name="Text Box 40"/>
          <p:cNvSpPr txBox="1">
            <a:spLocks noChangeArrowheads="1"/>
          </p:cNvSpPr>
          <p:nvPr/>
        </p:nvSpPr>
        <p:spPr bwMode="auto">
          <a:xfrm>
            <a:off x="6659563" y="429260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latin typeface="Times New Roman" pitchFamily="18" charset="0"/>
              </a:rPr>
              <a:t>Y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49195" name="Rectangle 20"/>
          <p:cNvSpPr>
            <a:spLocks noChangeArrowheads="1"/>
          </p:cNvSpPr>
          <p:nvPr/>
        </p:nvSpPr>
        <p:spPr bwMode="auto">
          <a:xfrm>
            <a:off x="8027988" y="3644900"/>
            <a:ext cx="39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000" b="1">
                <a:latin typeface="Times New Roman" pitchFamily="18" charset="0"/>
              </a:rPr>
              <a:t>N</a:t>
            </a:r>
            <a:endParaRPr kumimoji="1" lang="en-US" altLang="zh-CN" sz="2000" b="1">
              <a:latin typeface="Times New Roman" pitchFamily="18" charset="0"/>
            </a:endParaRPr>
          </a:p>
        </p:txBody>
      </p:sp>
      <p:sp>
        <p:nvSpPr>
          <p:cNvPr id="49196" name="Text Box 22"/>
          <p:cNvSpPr txBox="1">
            <a:spLocks noChangeArrowheads="1"/>
          </p:cNvSpPr>
          <p:nvPr/>
        </p:nvSpPr>
        <p:spPr bwMode="auto">
          <a:xfrm>
            <a:off x="3492500" y="4724400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latin typeface="Times New Roman" pitchFamily="18" charset="0"/>
              </a:rPr>
              <a:t>(Y</a:t>
            </a:r>
            <a:r>
              <a:rPr kumimoji="1" lang="zh-CN" altLang="en-US" b="1">
                <a:latin typeface="Times New Roman" pitchFamily="18" charset="0"/>
              </a:rPr>
              <a:t>干扰信号</a:t>
            </a:r>
            <a:r>
              <a:rPr kumimoji="1" lang="en-US" altLang="zh-CN" b="1">
                <a:latin typeface="Times New Roman" pitchFamily="18" charset="0"/>
              </a:rPr>
              <a:t>)</a:t>
            </a:r>
            <a:endParaRPr kumimoji="1" lang="en-US" altLang="zh-CN" b="1">
              <a:latin typeface="Times New Roman" pitchFamily="18" charset="0"/>
            </a:endParaRPr>
          </a:p>
        </p:txBody>
      </p:sp>
      <p:sp>
        <p:nvSpPr>
          <p:cNvPr id="49197" name="AutoShape 2"/>
          <p:cNvSpPr>
            <a:spLocks noChangeArrowheads="1"/>
          </p:cNvSpPr>
          <p:nvPr/>
        </p:nvSpPr>
        <p:spPr bwMode="auto">
          <a:xfrm>
            <a:off x="5508625" y="6035675"/>
            <a:ext cx="2303463" cy="561975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查键码表转键处理</a:t>
            </a:r>
            <a:endParaRPr kumimoji="1" lang="zh-CN" altLang="en-US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98" name="AutoShape 7"/>
          <p:cNvSpPr>
            <a:spLocks noChangeArrowheads="1"/>
          </p:cNvSpPr>
          <p:nvPr/>
        </p:nvSpPr>
        <p:spPr bwMode="auto">
          <a:xfrm>
            <a:off x="5268913" y="4759325"/>
            <a:ext cx="2759075" cy="984250"/>
          </a:xfrm>
          <a:prstGeom prst="flowChartProcess">
            <a:avLst/>
          </a:prstGeom>
          <a:solidFill>
            <a:srgbClr val="CCFFCC"/>
          </a:solidFill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kumimoji="1" lang="en-US" altLang="zh-CN" sz="2000" b="1">
                <a:solidFill>
                  <a:schemeClr val="bg2"/>
                </a:solidFill>
                <a:latin typeface="Times New Roman" pitchFamily="18" charset="0"/>
              </a:rPr>
              <a:t>P1</a:t>
            </a: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口的高四位和低四位</a:t>
            </a:r>
            <a:endParaRPr kumimoji="1" lang="zh-CN" altLang="en-US" sz="2000" b="1">
              <a:solidFill>
                <a:schemeClr val="bg2"/>
              </a:solidFill>
              <a:latin typeface="Times New Roman" pitchFamily="18" charset="0"/>
            </a:endParaRPr>
          </a:p>
          <a:p>
            <a:pPr algn="ctr"/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组合得键码</a:t>
            </a:r>
            <a:endParaRPr kumimoji="1" lang="zh-CN" altLang="en-US" sz="2000" b="1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49199" name="Line 14"/>
          <p:cNvSpPr>
            <a:spLocks noChangeShapeType="1"/>
          </p:cNvSpPr>
          <p:nvPr/>
        </p:nvSpPr>
        <p:spPr bwMode="auto">
          <a:xfrm>
            <a:off x="6648450" y="5743575"/>
            <a:ext cx="0" cy="280988"/>
          </a:xfrm>
          <a:prstGeom prst="line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0" name="Text Box 52"/>
          <p:cNvSpPr txBox="1">
            <a:spLocks noChangeArrowheads="1"/>
          </p:cNvSpPr>
          <p:nvPr/>
        </p:nvSpPr>
        <p:spPr bwMode="auto">
          <a:xfrm>
            <a:off x="2987675" y="6308725"/>
            <a:ext cx="2087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</a:rPr>
              <a:t>图</a:t>
            </a:r>
            <a:r>
              <a:rPr lang="en-US" altLang="zh-CN" b="1">
                <a:solidFill>
                  <a:srgbClr val="FF0066"/>
                </a:solidFill>
              </a:rPr>
              <a:t>5-10</a:t>
            </a:r>
            <a:r>
              <a:rPr lang="zh-CN" altLang="en-US" b="1">
                <a:solidFill>
                  <a:srgbClr val="FF0066"/>
                </a:solidFill>
              </a:rPr>
              <a:t>键扫描流程</a:t>
            </a:r>
            <a:endParaRPr lang="zh-CN" altLang="en-US" b="1">
              <a:solidFill>
                <a:srgbClr val="FF0066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68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60350"/>
            <a:ext cx="9144000" cy="6337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/>
              <a:t>       </a:t>
            </a:r>
            <a:r>
              <a:rPr lang="zh-CN" altLang="en-US" b="1" smtClean="0"/>
              <a:t>对键盘的程序流程图</a:t>
            </a:r>
            <a:r>
              <a:rPr lang="en-US" altLang="zh-CN" b="1" smtClean="0"/>
              <a:t>5-10</a:t>
            </a:r>
            <a:r>
              <a:rPr lang="zh-CN" altLang="en-US" b="1" smtClean="0">
                <a:solidFill>
                  <a:srgbClr val="FF0066"/>
                </a:solidFill>
              </a:rPr>
              <a:t>说明</a:t>
            </a:r>
            <a:r>
              <a:rPr lang="zh-CN" altLang="en-US" b="1" smtClean="0"/>
              <a:t>如下：  </a:t>
            </a:r>
            <a:endParaRPr lang="zh-CN" altLang="en-US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/>
              <a:t>        当</a:t>
            </a:r>
            <a:r>
              <a:rPr lang="en-US" altLang="zh-CN" b="1" smtClean="0"/>
              <a:t>P1.0</a:t>
            </a:r>
            <a:r>
              <a:rPr lang="zh-CN" altLang="en-US" b="1" smtClean="0"/>
              <a:t>～</a:t>
            </a:r>
            <a:r>
              <a:rPr lang="en-US" altLang="zh-CN" b="1" smtClean="0"/>
              <a:t>P1.3</a:t>
            </a:r>
            <a:r>
              <a:rPr lang="zh-CN" altLang="en-US" b="1" smtClean="0"/>
              <a:t>输出</a:t>
            </a:r>
            <a:r>
              <a:rPr lang="en-US" altLang="zh-CN" b="1" smtClean="0"/>
              <a:t>0</a:t>
            </a:r>
            <a:r>
              <a:rPr lang="zh-CN" altLang="en-US" b="1" smtClean="0"/>
              <a:t>时，如无键按下，</a:t>
            </a:r>
            <a:r>
              <a:rPr lang="en-US" altLang="zh-CN" b="1" smtClean="0"/>
              <a:t>P1.4</a:t>
            </a:r>
            <a:r>
              <a:rPr lang="zh-CN" altLang="en-US" b="1" smtClean="0"/>
              <a:t>～</a:t>
            </a:r>
            <a:r>
              <a:rPr lang="en-US" altLang="zh-CN" b="1" smtClean="0"/>
              <a:t>P1.7</a:t>
            </a:r>
            <a:r>
              <a:rPr lang="zh-CN" altLang="en-US" b="1" smtClean="0"/>
              <a:t>的输入值均为</a:t>
            </a:r>
            <a:r>
              <a:rPr lang="zh-CN" altLang="en-US" b="1" smtClean="0">
                <a:cs typeface="Arial" panose="02080604020202020204" pitchFamily="34" charset="0"/>
              </a:rPr>
              <a:t>“</a:t>
            </a:r>
            <a:r>
              <a:rPr lang="en-US" altLang="zh-CN" b="1" smtClean="0"/>
              <a:t>1</a:t>
            </a:r>
            <a:r>
              <a:rPr lang="en-US" altLang="zh-CN" b="1" smtClean="0">
                <a:cs typeface="Arial" panose="02080604020202020204" pitchFamily="34" charset="0"/>
              </a:rPr>
              <a:t>”</a:t>
            </a:r>
            <a:r>
              <a:rPr lang="zh-CN" altLang="en-US" b="1" smtClean="0"/>
              <a:t>，如果其中有一个不是 </a:t>
            </a:r>
            <a:r>
              <a:rPr lang="zh-CN" altLang="en-US" b="1" smtClean="0">
                <a:cs typeface="Arial" panose="02080604020202020204" pitchFamily="34" charset="0"/>
              </a:rPr>
              <a:t>“</a:t>
            </a:r>
            <a:r>
              <a:rPr lang="en-US" altLang="zh-CN" b="1" smtClean="0"/>
              <a:t>1</a:t>
            </a:r>
            <a:r>
              <a:rPr lang="en-US" altLang="zh-CN" b="1" smtClean="0">
                <a:cs typeface="Arial" panose="02080604020202020204" pitchFamily="34" charset="0"/>
              </a:rPr>
              <a:t>”</a:t>
            </a:r>
            <a:r>
              <a:rPr lang="zh-CN" altLang="en-US" b="1" smtClean="0"/>
              <a:t>，说明有键按下。</a:t>
            </a:r>
            <a:endParaRPr lang="zh-CN" altLang="en-US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/>
              <a:t>        再使</a:t>
            </a:r>
            <a:r>
              <a:rPr lang="en-US" altLang="zh-CN" b="1" smtClean="0"/>
              <a:t>P1.0</a:t>
            </a:r>
            <a:r>
              <a:rPr lang="zh-CN" altLang="en-US" b="1" smtClean="0"/>
              <a:t>～</a:t>
            </a:r>
            <a:r>
              <a:rPr lang="en-US" altLang="zh-CN" b="1" smtClean="0"/>
              <a:t>P1.3</a:t>
            </a:r>
            <a:r>
              <a:rPr lang="zh-CN" altLang="en-US" b="1" smtClean="0"/>
              <a:t>逐个输出零</a:t>
            </a:r>
            <a:r>
              <a:rPr lang="en-US" altLang="zh-CN" b="1" smtClean="0"/>
              <a:t>(</a:t>
            </a:r>
            <a:r>
              <a:rPr lang="zh-CN" altLang="en-US" b="1" smtClean="0"/>
              <a:t>行扫描</a:t>
            </a:r>
            <a:r>
              <a:rPr lang="en-US" altLang="zh-CN" b="1" smtClean="0"/>
              <a:t>)</a:t>
            </a:r>
            <a:r>
              <a:rPr lang="zh-CN" altLang="en-US" b="1" smtClean="0"/>
              <a:t>，检查</a:t>
            </a:r>
            <a:r>
              <a:rPr lang="en-US" altLang="zh-CN" b="1" smtClean="0"/>
              <a:t>P1.4</a:t>
            </a:r>
            <a:r>
              <a:rPr lang="zh-CN" altLang="en-US" b="1" smtClean="0"/>
              <a:t>～</a:t>
            </a:r>
            <a:r>
              <a:rPr lang="en-US" altLang="zh-CN" b="1" smtClean="0"/>
              <a:t>P1.7</a:t>
            </a:r>
            <a:r>
              <a:rPr lang="zh-CN" altLang="en-US" b="1" smtClean="0"/>
              <a:t>的输入值有无零，从而查出是哪行哪列的键按下。</a:t>
            </a:r>
            <a:endParaRPr lang="zh-CN" altLang="en-US" b="1" smtClean="0"/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/>
              <a:t>        在判按键时，按键有抖动，可采用延时后再重读以跳过抖动时段。</a:t>
            </a:r>
            <a:endParaRPr lang="zh-CN" altLang="en-US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684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2466" grpId="0" autoUpdateAnimBg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0"/>
            <a:ext cx="8893175" cy="685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smtClean="0"/>
              <a:t>程序清单如下：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ORG  0000H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 TEST: 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 MOV   P1,#0F0H   </a:t>
            </a:r>
            <a:r>
              <a:rPr lang="zh-CN" altLang="en-US" sz="2400" b="1" smtClean="0"/>
              <a:t>； </a:t>
            </a:r>
            <a:r>
              <a:rPr lang="en-US" altLang="zh-CN" sz="2400" b="1" smtClean="0"/>
              <a:t>P1.0</a:t>
            </a:r>
            <a:r>
              <a:rPr lang="zh-CN" altLang="en-US" sz="2400" b="1" smtClean="0"/>
              <a:t>～</a:t>
            </a:r>
            <a:r>
              <a:rPr lang="en-US" altLang="zh-CN" sz="2400" b="1" smtClean="0"/>
              <a:t>P1.3</a:t>
            </a:r>
            <a:r>
              <a:rPr lang="zh-CN" altLang="en-US" sz="2400" b="1" smtClean="0"/>
              <a:t>输出</a:t>
            </a:r>
            <a:r>
              <a:rPr lang="en-US" altLang="zh-CN" sz="2400" b="1" smtClean="0"/>
              <a:t>0, P1.4</a:t>
            </a:r>
            <a:r>
              <a:rPr lang="zh-CN" altLang="en-US" sz="2400" b="1" smtClean="0"/>
              <a:t>～</a:t>
            </a:r>
            <a:r>
              <a:rPr lang="en-US" altLang="zh-CN" sz="2400" b="1" smtClean="0"/>
              <a:t>P1.7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                                    </a:t>
            </a:r>
            <a:r>
              <a:rPr lang="zh-CN" altLang="en-US" sz="2400" b="1" smtClean="0"/>
              <a:t>输出</a:t>
            </a:r>
            <a:r>
              <a:rPr lang="en-US" altLang="zh-CN" sz="2400" b="1" smtClean="0"/>
              <a:t>1,</a:t>
            </a:r>
            <a:r>
              <a:rPr lang="zh-CN" altLang="en-US" sz="2400" b="1" smtClean="0"/>
              <a:t>作输入位   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smtClean="0"/>
              <a:t> </a:t>
            </a:r>
            <a:r>
              <a:rPr lang="en-US" altLang="zh-CN" sz="2400" b="1" smtClean="0"/>
              <a:t>MOV  A,P1               </a:t>
            </a:r>
            <a:r>
              <a:rPr lang="zh-CN" altLang="en-US" sz="2400" b="1" smtClean="0"/>
              <a:t>；读键盘，检测有无键按下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smtClean="0"/>
              <a:t> </a:t>
            </a:r>
            <a:r>
              <a:rPr lang="en-US" altLang="zh-CN" sz="2400" b="1" smtClean="0"/>
              <a:t>ANL  A,#0F0H          </a:t>
            </a:r>
            <a:r>
              <a:rPr lang="zh-CN" altLang="en-US" sz="2400" b="1" smtClean="0"/>
              <a:t>； 屏蔽</a:t>
            </a:r>
            <a:r>
              <a:rPr lang="en-US" altLang="zh-CN" sz="2400" b="1" smtClean="0"/>
              <a:t>P1.0</a:t>
            </a:r>
            <a:r>
              <a:rPr lang="zh-CN" altLang="en-US" sz="2400" b="1" smtClean="0"/>
              <a:t>～</a:t>
            </a:r>
            <a:r>
              <a:rPr lang="en-US" altLang="zh-CN" sz="2400" b="1" smtClean="0"/>
              <a:t>P1.3</a:t>
            </a:r>
            <a:r>
              <a:rPr lang="zh-CN" altLang="en-US" sz="2400" b="1" smtClean="0"/>
              <a:t>，  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smtClean="0"/>
              <a:t>                                     检测</a:t>
            </a:r>
            <a:r>
              <a:rPr lang="en-US" altLang="zh-CN" sz="2400" b="1" smtClean="0"/>
              <a:t>P1.4</a:t>
            </a:r>
            <a:r>
              <a:rPr lang="zh-CN" altLang="en-US" sz="2400" b="1" smtClean="0"/>
              <a:t>～</a:t>
            </a:r>
            <a:r>
              <a:rPr lang="en-US" altLang="zh-CN" sz="2400" b="1" smtClean="0"/>
              <a:t>P1.</a:t>
            </a:r>
            <a:r>
              <a:rPr lang="zh-CN" altLang="en-US" sz="2400" b="1" smtClean="0"/>
              <a:t>是否全为</a:t>
            </a:r>
            <a:r>
              <a:rPr lang="en-US" altLang="zh-CN" sz="2400" b="1" smtClean="0"/>
              <a:t>1 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CJNE  A, #0F0H,HAVE </a:t>
            </a:r>
            <a:r>
              <a:rPr lang="zh-CN" altLang="en-US" sz="2400" b="1" smtClean="0"/>
              <a:t>； </a:t>
            </a:r>
            <a:r>
              <a:rPr lang="en-US" altLang="zh-CN" sz="2400" b="1" smtClean="0"/>
              <a:t>P1.4</a:t>
            </a:r>
            <a:r>
              <a:rPr lang="zh-CN" altLang="en-US" sz="2400" b="1" smtClean="0"/>
              <a:t>～</a:t>
            </a:r>
            <a:r>
              <a:rPr lang="en-US" altLang="zh-CN" sz="2400" b="1" smtClean="0"/>
              <a:t>P1.7</a:t>
            </a:r>
            <a:r>
              <a:rPr lang="zh-CN" altLang="en-US" sz="2400" b="1" smtClean="0"/>
              <a:t>不全为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，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smtClean="0"/>
              <a:t>                                            有键按下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SJMP  TEST            </a:t>
            </a:r>
            <a:r>
              <a:rPr lang="zh-CN" altLang="en-US" sz="2400" b="1" smtClean="0"/>
              <a:t>；</a:t>
            </a:r>
            <a:r>
              <a:rPr lang="en-US" altLang="zh-CN" sz="2400" b="1" smtClean="0"/>
              <a:t>P1.4</a:t>
            </a:r>
            <a:r>
              <a:rPr lang="zh-CN" altLang="en-US" sz="2400" b="1" smtClean="0"/>
              <a:t>～</a:t>
            </a:r>
            <a:r>
              <a:rPr lang="en-US" altLang="zh-CN" sz="2400" b="1" smtClean="0"/>
              <a:t>P1.7</a:t>
            </a:r>
            <a:r>
              <a:rPr lang="zh-CN" altLang="en-US" sz="2400" b="1" smtClean="0"/>
              <a:t>全为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，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smtClean="0"/>
              <a:t>                                      无键按下，重检测键盘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HAVE:  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/>
              <a:t>MOV  A,#0FE         </a:t>
            </a:r>
            <a:r>
              <a:rPr lang="zh-CN" altLang="en-US" sz="2400" b="1" smtClean="0"/>
              <a:t>；有键按下，逐行扫描键盘，</a:t>
            </a:r>
            <a:endParaRPr lang="zh-CN" altLang="en-US" sz="2400" b="1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smtClean="0"/>
              <a:t>                                     置扫描初值</a:t>
            </a:r>
            <a:endParaRPr lang="zh-CN" altLang="en-US" sz="24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80"/>
    </mc:Choice>
    <mc:Fallback>
      <p:transition spd="slow" advTm="1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88913"/>
            <a:ext cx="92202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smtClean="0">
                <a:solidFill>
                  <a:srgbClr val="C10719"/>
                </a:solidFill>
                <a:latin typeface="宋体" pitchFamily="2" charset="-122"/>
              </a:rPr>
              <a:t>PO</a:t>
            </a:r>
            <a:r>
              <a:rPr lang="zh-CN" altLang="en-US" sz="2800" b="1" smtClean="0">
                <a:solidFill>
                  <a:srgbClr val="C10719"/>
                </a:solidFill>
                <a:latin typeface="宋体" pitchFamily="2" charset="-122"/>
              </a:rPr>
              <a:t>口</a:t>
            </a:r>
            <a:r>
              <a:rPr lang="en-US" altLang="zh-CN" sz="2800" b="1" smtClean="0"/>
              <a:t>—</a:t>
            </a:r>
            <a:r>
              <a:rPr lang="en-US" altLang="zh-CN" sz="2800" b="1" smtClean="0">
                <a:latin typeface="宋体" pitchFamily="2" charset="-122"/>
              </a:rPr>
              <a:t>1.</a:t>
            </a:r>
            <a:r>
              <a:rPr lang="zh-CN" altLang="en-US" sz="2800" b="1" smtClean="0">
                <a:latin typeface="宋体" pitchFamily="2" charset="-122"/>
              </a:rPr>
              <a:t>作为输入</a:t>
            </a:r>
            <a:r>
              <a:rPr lang="en-US" altLang="zh-CN" sz="2800" b="1" smtClean="0">
                <a:latin typeface="宋体" pitchFamily="2" charset="-122"/>
              </a:rPr>
              <a:t>/</a:t>
            </a:r>
            <a:r>
              <a:rPr lang="zh-CN" altLang="en-US" sz="2800" b="1" smtClean="0">
                <a:latin typeface="宋体" pitchFamily="2" charset="-122"/>
              </a:rPr>
              <a:t>输出口。</a:t>
            </a:r>
            <a:endParaRPr lang="zh-CN" altLang="en-US" sz="2800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smtClean="0">
                <a:latin typeface="宋体" pitchFamily="2" charset="-122"/>
              </a:rPr>
              <a:t>        </a:t>
            </a:r>
            <a:r>
              <a:rPr lang="en-US" altLang="zh-CN" sz="2800" b="1" smtClean="0">
                <a:latin typeface="宋体" pitchFamily="2" charset="-122"/>
              </a:rPr>
              <a:t>2.</a:t>
            </a:r>
            <a:r>
              <a:rPr lang="zh-CN" altLang="en-US" sz="2800" b="1" smtClean="0">
                <a:latin typeface="宋体" pitchFamily="2" charset="-122"/>
              </a:rPr>
              <a:t>作为地址</a:t>
            </a:r>
            <a:r>
              <a:rPr lang="en-US" altLang="zh-CN" sz="2800" b="1" smtClean="0">
                <a:latin typeface="宋体" pitchFamily="2" charset="-122"/>
              </a:rPr>
              <a:t>/</a:t>
            </a:r>
            <a:r>
              <a:rPr lang="zh-CN" altLang="en-US" sz="2800" b="1" smtClean="0">
                <a:latin typeface="宋体" pitchFamily="2" charset="-122"/>
              </a:rPr>
              <a:t>数据总线 </a:t>
            </a:r>
            <a:r>
              <a:rPr lang="en-US" altLang="zh-CN" sz="2800" b="1" smtClean="0">
                <a:latin typeface="宋体" pitchFamily="2" charset="-122"/>
              </a:rPr>
              <a:t>,</a:t>
            </a:r>
            <a:r>
              <a:rPr lang="zh-CN" altLang="en-US" sz="2800" b="1" smtClean="0">
                <a:latin typeface="宋体" pitchFamily="2" charset="-122"/>
              </a:rPr>
              <a:t>接外围芯片时</a:t>
            </a:r>
            <a:r>
              <a:rPr lang="en-US" altLang="zh-CN" sz="2800" b="1" smtClean="0">
                <a:latin typeface="宋体" pitchFamily="2" charset="-122"/>
              </a:rPr>
              <a:t>PO</a:t>
            </a:r>
            <a:r>
              <a:rPr lang="zh-CN" altLang="en-US" sz="2800" b="1" smtClean="0">
                <a:latin typeface="宋体" pitchFamily="2" charset="-122"/>
              </a:rPr>
              <a:t>口分时输出低</a:t>
            </a:r>
            <a:r>
              <a:rPr lang="en-US" altLang="zh-CN" sz="2800" b="1" smtClean="0">
                <a:latin typeface="宋体" pitchFamily="2" charset="-122"/>
              </a:rPr>
              <a:t>8</a:t>
            </a:r>
            <a:r>
              <a:rPr lang="zh-CN" altLang="en-US" sz="2800" b="1" smtClean="0">
                <a:latin typeface="宋体" pitchFamily="2" charset="-122"/>
              </a:rPr>
              <a:t>位地址与数据信号。</a:t>
            </a:r>
            <a:endParaRPr lang="zh-CN" altLang="en-US" sz="2800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sz="2800" b="1" smtClean="0">
                <a:solidFill>
                  <a:srgbClr val="C10719"/>
                </a:solidFill>
                <a:latin typeface="宋体" pitchFamily="2" charset="-122"/>
              </a:rPr>
              <a:t>P</a:t>
            </a:r>
            <a:r>
              <a:rPr lang="en-US" altLang="zh-CN" sz="2800" b="1" smtClean="0">
                <a:solidFill>
                  <a:srgbClr val="C10719"/>
                </a:solidFill>
                <a:latin typeface="黑体" pitchFamily="2" charset="-122"/>
              </a:rPr>
              <a:t>1</a:t>
            </a:r>
            <a:r>
              <a:rPr lang="zh-CN" altLang="en-US" sz="2800" b="1" smtClean="0">
                <a:solidFill>
                  <a:srgbClr val="C10719"/>
                </a:solidFill>
                <a:latin typeface="黑体" pitchFamily="2" charset="-122"/>
              </a:rPr>
              <a:t>口</a:t>
            </a:r>
            <a:r>
              <a:rPr lang="en-US" altLang="zh-CN" sz="2800" b="1" smtClean="0"/>
              <a:t>—</a:t>
            </a:r>
            <a:r>
              <a:rPr lang="en-US" altLang="zh-CN" sz="2800" b="1" smtClean="0">
                <a:latin typeface="黑体" pitchFamily="2" charset="-122"/>
              </a:rPr>
              <a:t>1.</a:t>
            </a:r>
            <a:r>
              <a:rPr lang="zh-CN" altLang="en-US" sz="2800" b="1" smtClean="0">
                <a:latin typeface="宋体" pitchFamily="2" charset="-122"/>
              </a:rPr>
              <a:t>作为</a:t>
            </a:r>
            <a:r>
              <a:rPr lang="zh-CN" altLang="en-US" sz="2800" b="1" smtClean="0">
                <a:latin typeface="黑体" pitchFamily="2" charset="-122"/>
              </a:rPr>
              <a:t>输入</a:t>
            </a:r>
            <a:r>
              <a:rPr lang="en-US" altLang="zh-CN" sz="2800" b="1" smtClean="0">
                <a:latin typeface="黑体" pitchFamily="2" charset="-122"/>
              </a:rPr>
              <a:t>/</a:t>
            </a:r>
            <a:r>
              <a:rPr lang="zh-CN" altLang="en-US" sz="2800" b="1" smtClean="0">
                <a:latin typeface="黑体" pitchFamily="2" charset="-122"/>
              </a:rPr>
              <a:t>输出口。</a:t>
            </a:r>
            <a:endParaRPr lang="zh-CN" altLang="en-US" sz="2800" b="1" smtClean="0">
              <a:latin typeface="黑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smtClean="0">
                <a:latin typeface="黑体" pitchFamily="2" charset="-122"/>
              </a:rPr>
              <a:t>        </a:t>
            </a:r>
            <a:r>
              <a:rPr lang="en-US" altLang="zh-CN" sz="2800" b="1" smtClean="0">
                <a:latin typeface="黑体" pitchFamily="2" charset="-122"/>
              </a:rPr>
              <a:t>2.</a:t>
            </a:r>
            <a:r>
              <a:rPr lang="zh-CN" altLang="en-US" sz="2800" b="1" smtClean="0">
                <a:latin typeface="黑体" pitchFamily="2" charset="-122"/>
              </a:rPr>
              <a:t>在增强型</a:t>
            </a:r>
            <a:r>
              <a:rPr lang="en-US" altLang="zh-CN" sz="2800" b="1" smtClean="0">
                <a:latin typeface="黑体" pitchFamily="2" charset="-122"/>
              </a:rPr>
              <a:t>(52</a:t>
            </a:r>
            <a:r>
              <a:rPr lang="zh-CN" altLang="en-US" sz="2800" b="1" smtClean="0">
                <a:latin typeface="黑体" pitchFamily="2" charset="-122"/>
              </a:rPr>
              <a:t>系列</a:t>
            </a:r>
            <a:r>
              <a:rPr lang="en-US" altLang="zh-CN" sz="2800" b="1" smtClean="0">
                <a:latin typeface="黑体" pitchFamily="2" charset="-122"/>
              </a:rPr>
              <a:t>)</a:t>
            </a:r>
            <a:r>
              <a:rPr lang="zh-CN" altLang="en-US" sz="2800" b="1" smtClean="0">
                <a:latin typeface="黑体" pitchFamily="2" charset="-122"/>
              </a:rPr>
              <a:t>和</a:t>
            </a:r>
            <a:r>
              <a:rPr lang="en-US" altLang="zh-CN" sz="2800" b="1" smtClean="0">
                <a:latin typeface="黑体" pitchFamily="2" charset="-122"/>
              </a:rPr>
              <a:t>ISP</a:t>
            </a:r>
            <a:r>
              <a:rPr lang="zh-CN" altLang="en-US" sz="2800" b="1" smtClean="0">
                <a:latin typeface="黑体" pitchFamily="2" charset="-122"/>
              </a:rPr>
              <a:t>型</a:t>
            </a:r>
            <a:r>
              <a:rPr lang="en-US" altLang="zh-CN" sz="2800" b="1" smtClean="0">
                <a:latin typeface="黑体" pitchFamily="2" charset="-122"/>
              </a:rPr>
              <a:t>(</a:t>
            </a:r>
            <a:r>
              <a:rPr lang="zh-CN" altLang="en-US" sz="2800" b="1" smtClean="0">
                <a:latin typeface="黑体" pitchFamily="2" charset="-122"/>
              </a:rPr>
              <a:t>在系统编程型</a:t>
            </a:r>
            <a:r>
              <a:rPr lang="en-US" altLang="zh-CN" sz="2800" b="1" smtClean="0">
                <a:latin typeface="黑体" pitchFamily="2" charset="-122"/>
              </a:rPr>
              <a:t>)</a:t>
            </a:r>
            <a:r>
              <a:rPr lang="zh-CN" altLang="en-US" sz="2800" b="1" smtClean="0">
                <a:latin typeface="黑体" pitchFamily="2" charset="-122"/>
              </a:rPr>
              <a:t>中</a:t>
            </a:r>
            <a:r>
              <a:rPr lang="en-US" altLang="zh-CN" sz="2800" b="1" smtClean="0">
                <a:latin typeface="宋体" pitchFamily="2" charset="-122"/>
              </a:rPr>
              <a:t>P</a:t>
            </a:r>
            <a:r>
              <a:rPr lang="en-US" altLang="zh-CN" sz="2800" b="1" smtClean="0">
                <a:latin typeface="黑体" pitchFamily="2" charset="-122"/>
              </a:rPr>
              <a:t>1</a:t>
            </a:r>
            <a:r>
              <a:rPr lang="zh-CN" altLang="en-US" sz="2800" b="1" smtClean="0">
                <a:latin typeface="黑体" pitchFamily="2" charset="-122"/>
              </a:rPr>
              <a:t>口还有如下功能（</a:t>
            </a:r>
            <a:r>
              <a:rPr lang="zh-CN" altLang="en-US" sz="2800" b="1" smtClean="0">
                <a:solidFill>
                  <a:srgbClr val="0000FF"/>
                </a:solidFill>
                <a:latin typeface="黑体" pitchFamily="2" charset="-122"/>
              </a:rPr>
              <a:t>仅了解即可</a:t>
            </a:r>
            <a:r>
              <a:rPr lang="zh-CN" altLang="en-US" sz="2800" b="1" smtClean="0">
                <a:latin typeface="黑体" pitchFamily="2" charset="-122"/>
              </a:rPr>
              <a:t>）</a:t>
            </a:r>
            <a:r>
              <a:rPr lang="en-US" altLang="zh-CN" sz="2800" b="1" smtClean="0">
                <a:latin typeface="黑体" pitchFamily="2" charset="-122"/>
              </a:rPr>
              <a:t>:</a:t>
            </a:r>
            <a:endParaRPr lang="en-US" altLang="zh-CN" sz="2800" b="1" smtClean="0">
              <a:latin typeface="黑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800" b="1" smtClean="0">
                <a:latin typeface="黑体" pitchFamily="2" charset="-122"/>
              </a:rPr>
              <a:t>     </a:t>
            </a:r>
            <a:r>
              <a:rPr lang="en-US" altLang="zh-CN" sz="2800" b="1" smtClean="0">
                <a:latin typeface="黑体" pitchFamily="2" charset="-122"/>
                <a:ea typeface="黑体" pitchFamily="2" charset="-122"/>
              </a:rPr>
              <a:t> </a:t>
            </a:r>
            <a:endParaRPr lang="en-US" altLang="zh-CN" sz="2800" b="1" smtClean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95612" name="Group 28"/>
          <p:cNvGraphicFramePr>
            <a:graphicFrameLocks noGrp="1"/>
          </p:cNvGraphicFramePr>
          <p:nvPr/>
        </p:nvGraphicFramePr>
        <p:xfrm>
          <a:off x="755650" y="3598863"/>
          <a:ext cx="8077200" cy="2854340"/>
        </p:xfrm>
        <a:graphic>
          <a:graphicData uri="http://schemas.openxmlformats.org/drawingml/2006/table">
            <a:tbl>
              <a:tblPr/>
              <a:tblGrid>
                <a:gridCol w="1143000"/>
                <a:gridCol w="6934200"/>
              </a:tblGrid>
              <a:tr h="5840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0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0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0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10545763" y="5638800"/>
            <a:ext cx="8842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195608" name="Text Box 24"/>
          <p:cNvSpPr txBox="1">
            <a:spLocks noChangeArrowheads="1"/>
          </p:cNvSpPr>
          <p:nvPr/>
        </p:nvSpPr>
        <p:spPr bwMode="auto">
          <a:xfrm>
            <a:off x="0" y="3522663"/>
            <a:ext cx="9144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 b="1">
                <a:latin typeface="黑体" pitchFamily="2" charset="-122"/>
              </a:rPr>
              <a:t>     P1.0  T2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定时</a:t>
            </a:r>
            <a:r>
              <a:rPr kumimoji="1" lang="en-US" altLang="zh-CN" sz="2800" b="1">
                <a:latin typeface="黑体" pitchFamily="2" charset="-122"/>
              </a:rPr>
              <a:t>/</a:t>
            </a:r>
            <a:r>
              <a:rPr kumimoji="1" lang="zh-CN" altLang="en-US" sz="2800" b="1">
                <a:latin typeface="黑体" pitchFamily="2" charset="-122"/>
              </a:rPr>
              <a:t>计数器</a:t>
            </a:r>
            <a:r>
              <a:rPr kumimoji="1" lang="en-US" altLang="zh-CN" sz="2800" b="1">
                <a:latin typeface="黑体" pitchFamily="2" charset="-122"/>
              </a:rPr>
              <a:t>2</a:t>
            </a:r>
            <a:r>
              <a:rPr kumimoji="1" lang="zh-CN" altLang="en-US" sz="2800" b="1">
                <a:latin typeface="Times New Roman" pitchFamily="18" charset="0"/>
              </a:rPr>
              <a:t>外部计数脉冲输入</a:t>
            </a:r>
            <a:endParaRPr kumimoji="1" lang="zh-CN" altLang="en-US" sz="2800" b="1">
              <a:latin typeface="黑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黑体" pitchFamily="2" charset="-122"/>
              </a:rPr>
              <a:t>     </a:t>
            </a:r>
            <a:r>
              <a:rPr kumimoji="1" lang="en-US" altLang="zh-CN" sz="2800" b="1">
                <a:latin typeface="黑体" pitchFamily="2" charset="-122"/>
              </a:rPr>
              <a:t>P1.1  T2EX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定时</a:t>
            </a:r>
            <a:r>
              <a:rPr kumimoji="1" lang="en-US" altLang="zh-CN" sz="2800" b="1">
                <a:latin typeface="黑体" pitchFamily="2" charset="-122"/>
              </a:rPr>
              <a:t>/</a:t>
            </a:r>
            <a:r>
              <a:rPr kumimoji="1" lang="zh-CN" altLang="en-US" sz="2800" b="1">
                <a:latin typeface="黑体" pitchFamily="2" charset="-122"/>
              </a:rPr>
              <a:t>计数器</a:t>
            </a:r>
            <a:r>
              <a:rPr kumimoji="1" lang="en-US" altLang="zh-CN" sz="2800" b="1">
                <a:latin typeface="黑体" pitchFamily="2" charset="-122"/>
              </a:rPr>
              <a:t>2</a:t>
            </a:r>
            <a:r>
              <a:rPr kumimoji="1" lang="zh-CN" altLang="en-US" sz="2800" b="1">
                <a:latin typeface="黑体" pitchFamily="2" charset="-122"/>
              </a:rPr>
              <a:t>触发和方向控制</a:t>
            </a:r>
            <a:endParaRPr kumimoji="1" lang="zh-CN" altLang="en-US" sz="2800" b="1">
              <a:latin typeface="黑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黑体" pitchFamily="2" charset="-122"/>
              </a:rPr>
              <a:t>     </a:t>
            </a:r>
            <a:r>
              <a:rPr kumimoji="1" lang="en-US" altLang="zh-CN" sz="2800" b="1">
                <a:latin typeface="黑体" pitchFamily="2" charset="-122"/>
              </a:rPr>
              <a:t>P1.5  </a:t>
            </a:r>
            <a:r>
              <a:rPr kumimoji="1" lang="en-US" altLang="zh-CN" sz="2800" b="1">
                <a:latin typeface="宋体" pitchFamily="2" charset="-122"/>
              </a:rPr>
              <a:t>MOSI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在系统编程数据输入</a:t>
            </a:r>
            <a:endParaRPr kumimoji="1" lang="zh-CN" altLang="en-US" sz="2800" b="1">
              <a:latin typeface="黑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黑体" pitchFamily="2" charset="-122"/>
              </a:rPr>
              <a:t>     </a:t>
            </a:r>
            <a:r>
              <a:rPr kumimoji="1" lang="en-US" altLang="zh-CN" sz="2800" b="1">
                <a:latin typeface="黑体" pitchFamily="2" charset="-122"/>
              </a:rPr>
              <a:t>P1.6  </a:t>
            </a:r>
            <a:r>
              <a:rPr kumimoji="1" lang="en-US" altLang="zh-CN" sz="2800" b="1">
                <a:latin typeface="宋体" pitchFamily="2" charset="-122"/>
              </a:rPr>
              <a:t>MISO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在系统编程数据输出</a:t>
            </a:r>
            <a:endParaRPr kumimoji="1" lang="zh-CN" altLang="en-US" sz="2800" b="1">
              <a:latin typeface="黑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黑体" pitchFamily="2" charset="-122"/>
              </a:rPr>
              <a:t>     </a:t>
            </a:r>
            <a:r>
              <a:rPr kumimoji="1" lang="en-US" altLang="zh-CN" sz="2800" b="1">
                <a:latin typeface="黑体" pitchFamily="2" charset="-122"/>
              </a:rPr>
              <a:t>P1.7  </a:t>
            </a:r>
            <a:r>
              <a:rPr kumimoji="1" lang="en-US" altLang="zh-CN" sz="2800" b="1">
                <a:latin typeface="宋体" pitchFamily="2" charset="-122"/>
              </a:rPr>
              <a:t>SCK</a:t>
            </a:r>
            <a:r>
              <a:rPr kumimoji="1" lang="zh-CN" altLang="en-US" sz="2800" b="1">
                <a:latin typeface="黑体" pitchFamily="2" charset="-122"/>
              </a:rPr>
              <a:t>引脚</a:t>
            </a:r>
            <a:r>
              <a:rPr kumimoji="1" lang="en-US" altLang="zh-CN" sz="2800" b="1">
                <a:latin typeface="黑体" pitchFamily="2" charset="-122"/>
              </a:rPr>
              <a:t>,</a:t>
            </a:r>
            <a:r>
              <a:rPr kumimoji="1" lang="zh-CN" altLang="en-US" sz="2800" b="1">
                <a:latin typeface="黑体" pitchFamily="2" charset="-122"/>
              </a:rPr>
              <a:t>在系统编程时钟输入</a:t>
            </a:r>
            <a:endParaRPr kumimoji="1" lang="zh-CN" altLang="en-US" sz="2800" b="1">
              <a:latin typeface="黑体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800" b="1">
              <a:latin typeface="黑体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58058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218" grpId="0" autoUpdateAnimBg="0" build="p"/>
      <p:bldP spid="19560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88913"/>
            <a:ext cx="7700963" cy="6669087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br>
              <a:rPr lang="en-US" altLang="zh-CN" sz="360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36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  <a:br>
              <a:rPr lang="en-US" altLang="zh-CN" sz="36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</a:br>
            <a:endParaRPr lang="en-US" altLang="zh-CN" sz="360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</p:txBody>
      </p:sp>
      <p:sp>
        <p:nvSpPr>
          <p:cNvPr id="52227" name="Text Box 11"/>
          <p:cNvSpPr txBox="1">
            <a:spLocks noChangeArrowheads="1"/>
          </p:cNvSpPr>
          <p:nvPr/>
        </p:nvSpPr>
        <p:spPr bwMode="auto">
          <a:xfrm>
            <a:off x="179388" y="0"/>
            <a:ext cx="8820150" cy="52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NEXT: </a:t>
            </a:r>
            <a:endParaRPr kumimoji="1" lang="en-US" altLang="zh-CN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MOV  B,A            </a:t>
            </a:r>
            <a:r>
              <a:rPr kumimoji="1" lang="zh-CN" altLang="en-US" sz="2400" b="1">
                <a:latin typeface="Times New Roman" pitchFamily="18" charset="0"/>
              </a:rPr>
              <a:t>；扫描码暂存于</a:t>
            </a:r>
            <a:r>
              <a:rPr kumimoji="1" lang="en-US" altLang="zh-CN" sz="2400" b="1">
                <a:latin typeface="Times New Roman" pitchFamily="18" charset="0"/>
              </a:rPr>
              <a:t>B</a:t>
            </a:r>
            <a:endParaRPr kumimoji="1" lang="en-US" altLang="zh-CN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MOV  P1,A          </a:t>
            </a:r>
            <a:r>
              <a:rPr kumimoji="1" lang="zh-CN" altLang="en-US" sz="2400" b="1">
                <a:latin typeface="Times New Roman" pitchFamily="18" charset="0"/>
              </a:rPr>
              <a:t>；输出扫描码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READ: </a:t>
            </a:r>
            <a:endParaRPr kumimoji="1" lang="en-US" altLang="zh-CN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 MOV  A,P1         </a:t>
            </a:r>
            <a:r>
              <a:rPr kumimoji="1" lang="zh-CN" altLang="en-US" sz="2400" b="1">
                <a:latin typeface="Times New Roman" pitchFamily="18" charset="0"/>
              </a:rPr>
              <a:t>；读键盘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ANL  A,#0F0H     </a:t>
            </a:r>
            <a:r>
              <a:rPr kumimoji="1" lang="zh-CN" altLang="en-US" sz="2400" b="1">
                <a:latin typeface="Times New Roman" pitchFamily="18" charset="0"/>
              </a:rPr>
              <a:t>；屏蔽</a:t>
            </a:r>
            <a:r>
              <a:rPr kumimoji="1" lang="en-US" altLang="zh-CN" sz="2400" b="1">
                <a:latin typeface="Times New Roman" pitchFamily="18" charset="0"/>
              </a:rPr>
              <a:t>P1.0</a:t>
            </a:r>
            <a:r>
              <a:rPr kumimoji="1" lang="zh-CN" altLang="en-US" sz="2400" b="1">
                <a:latin typeface="Times New Roman" pitchFamily="18" charset="0"/>
              </a:rPr>
              <a:t>～</a:t>
            </a:r>
            <a:r>
              <a:rPr kumimoji="1" lang="en-US" altLang="zh-CN" sz="2400" b="1">
                <a:latin typeface="Times New Roman" pitchFamily="18" charset="0"/>
              </a:rPr>
              <a:t>P1.3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/>
            <a:r>
              <a:rPr kumimoji="1" lang="zh-CN" altLang="en-US" sz="2400" b="1">
                <a:latin typeface="Times New Roman" pitchFamily="18" charset="0"/>
              </a:rPr>
              <a:t>                                  检测</a:t>
            </a:r>
            <a:r>
              <a:rPr kumimoji="1" lang="en-US" altLang="zh-CN" sz="2400" b="1">
                <a:latin typeface="Times New Roman" pitchFamily="18" charset="0"/>
              </a:rPr>
              <a:t>P1.4</a:t>
            </a:r>
            <a:r>
              <a:rPr kumimoji="1" lang="zh-CN" altLang="en-US" sz="2400" b="1">
                <a:latin typeface="Times New Roman" pitchFamily="18" charset="0"/>
              </a:rPr>
              <a:t>～</a:t>
            </a:r>
            <a:r>
              <a:rPr kumimoji="1" lang="en-US" altLang="zh-CN" sz="2400" b="1">
                <a:latin typeface="Times New Roman" pitchFamily="18" charset="0"/>
              </a:rPr>
              <a:t>P1.7</a:t>
            </a:r>
            <a:r>
              <a:rPr kumimoji="1" lang="zh-CN" altLang="en-US" sz="2400" b="1">
                <a:latin typeface="Times New Roman" pitchFamily="18" charset="0"/>
              </a:rPr>
              <a:t>是否全为</a:t>
            </a:r>
            <a:r>
              <a:rPr kumimoji="1" lang="en-US" altLang="zh-CN" sz="2400" b="1">
                <a:latin typeface="Times New Roman" pitchFamily="18" charset="0"/>
              </a:rPr>
              <a:t>1</a:t>
            </a:r>
            <a:endParaRPr kumimoji="1" lang="en-US" altLang="zh-CN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CJNE  A,</a:t>
            </a:r>
            <a:r>
              <a:rPr kumimoji="1" lang="zh-CN" altLang="en-US" sz="2400" b="1">
                <a:latin typeface="Times New Roman" pitchFamily="18" charset="0"/>
              </a:rPr>
              <a:t>＃</a:t>
            </a:r>
            <a:r>
              <a:rPr kumimoji="1" lang="en-US" altLang="zh-CN" sz="2400" b="1">
                <a:latin typeface="Times New Roman" pitchFamily="18" charset="0"/>
              </a:rPr>
              <a:t>0F0H,YES   </a:t>
            </a:r>
            <a:r>
              <a:rPr kumimoji="1" lang="zh-CN" altLang="en-US" sz="2400" b="1">
                <a:latin typeface="Times New Roman" pitchFamily="18" charset="0"/>
              </a:rPr>
              <a:t>；</a:t>
            </a:r>
            <a:r>
              <a:rPr kumimoji="1" lang="en-US" altLang="zh-CN" sz="2400" b="1">
                <a:latin typeface="Times New Roman" pitchFamily="18" charset="0"/>
              </a:rPr>
              <a:t>P1.4</a:t>
            </a:r>
            <a:r>
              <a:rPr kumimoji="1" lang="zh-CN" altLang="en-US" sz="2400" b="1">
                <a:latin typeface="Times New Roman" pitchFamily="18" charset="0"/>
              </a:rPr>
              <a:t>～</a:t>
            </a:r>
            <a:r>
              <a:rPr kumimoji="1" lang="en-US" altLang="zh-CN" sz="2400" b="1">
                <a:latin typeface="Times New Roman" pitchFamily="18" charset="0"/>
              </a:rPr>
              <a:t>P1.7</a:t>
            </a:r>
            <a:r>
              <a:rPr kumimoji="1" lang="zh-CN" altLang="en-US" sz="2400" b="1">
                <a:latin typeface="Times New Roman" pitchFamily="18" charset="0"/>
              </a:rPr>
              <a:t>不全为</a:t>
            </a:r>
            <a:r>
              <a:rPr kumimoji="1" lang="en-US" altLang="zh-CN" sz="2400" b="1">
                <a:latin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</a:rPr>
              <a:t>，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/>
            <a:r>
              <a:rPr kumimoji="1" lang="zh-CN" altLang="en-US" sz="2400" b="1">
                <a:latin typeface="Times New Roman" pitchFamily="18" charset="0"/>
              </a:rPr>
              <a:t>                                            该行有键按下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MOV  A,B            </a:t>
            </a:r>
            <a:r>
              <a:rPr kumimoji="1" lang="zh-CN" altLang="en-US" sz="2400" b="1">
                <a:latin typeface="Times New Roman" pitchFamily="18" charset="0"/>
              </a:rPr>
              <a:t>；被扫行无键按下，准备查下一行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RL  A                    </a:t>
            </a:r>
            <a:r>
              <a:rPr kumimoji="1" lang="zh-CN" altLang="en-US" sz="2400" b="1">
                <a:latin typeface="Times New Roman" pitchFamily="18" charset="0"/>
              </a:rPr>
              <a:t>；置下一行扫描码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CJNE  A,#0EFH,NEXT </a:t>
            </a:r>
            <a:r>
              <a:rPr kumimoji="1" lang="zh-CN" altLang="en-US" sz="2400" b="1">
                <a:latin typeface="Times New Roman" pitchFamily="18" charset="0"/>
              </a:rPr>
              <a:t>；未扫到到最后一行循环</a:t>
            </a:r>
            <a:endParaRPr kumimoji="1" lang="zh-CN" altLang="en-US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YES:  </a:t>
            </a:r>
            <a:endParaRPr kumimoji="1" lang="en-US" altLang="zh-CN" sz="2400" b="1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ACALL  DAY       </a:t>
            </a:r>
            <a:r>
              <a:rPr kumimoji="1" lang="zh-CN" altLang="en-US" sz="2400" b="1">
                <a:latin typeface="Times New Roman" pitchFamily="18" charset="0"/>
              </a:rPr>
              <a:t>；延时去抖动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2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0"/>
            <a:ext cx="8604250" cy="64531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smtClean="0"/>
              <a:t>AREAD: </a:t>
            </a:r>
            <a:endParaRPr lang="en-US" altLang="zh-CN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MOV  A,P1          </a:t>
            </a:r>
            <a:r>
              <a:rPr lang="zh-CN" altLang="en-US" sz="2400" b="1" smtClean="0"/>
              <a:t>；再读键盘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ANL  A,#0F0H    </a:t>
            </a:r>
            <a:r>
              <a:rPr lang="zh-CN" altLang="en-US" sz="2400" b="1" smtClean="0"/>
              <a:t>； 屏蔽</a:t>
            </a:r>
            <a:r>
              <a:rPr lang="en-US" altLang="zh-CN" sz="2400" b="1" smtClean="0"/>
              <a:t>P1.0</a:t>
            </a:r>
            <a:r>
              <a:rPr lang="zh-CN" altLang="en-US" sz="2400" b="1" smtClean="0"/>
              <a:t>～</a:t>
            </a:r>
            <a:r>
              <a:rPr lang="en-US" altLang="zh-CN" sz="2400" b="1" smtClean="0"/>
              <a:t>P1.3</a:t>
            </a:r>
            <a:r>
              <a:rPr lang="zh-CN" altLang="en-US" sz="2400" b="1" smtClean="0"/>
              <a:t>，保留</a:t>
            </a:r>
            <a:r>
              <a:rPr lang="en-US" altLang="zh-CN" sz="2400" b="1" smtClean="0"/>
              <a:t>P1.4</a:t>
            </a:r>
            <a:r>
              <a:rPr lang="zh-CN" altLang="en-US" sz="2400" b="1" smtClean="0"/>
              <a:t>～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zh-CN" altLang="en-US" sz="2400" b="1" smtClean="0"/>
              <a:t>                                      </a:t>
            </a:r>
            <a:r>
              <a:rPr lang="en-US" altLang="zh-CN" sz="2400" b="1" smtClean="0"/>
              <a:t>P1.7(</a:t>
            </a:r>
            <a:r>
              <a:rPr lang="zh-CN" altLang="en-US" sz="2400" b="1" smtClean="0"/>
              <a:t>列码</a:t>
            </a:r>
            <a:r>
              <a:rPr lang="en-US" altLang="zh-CN" sz="2400" b="1" smtClean="0"/>
              <a:t>)</a:t>
            </a:r>
            <a:endParaRPr lang="en-US" altLang="zh-CN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MOV  R2,A          </a:t>
            </a:r>
            <a:r>
              <a:rPr lang="zh-CN" altLang="en-US" sz="2400" b="1" smtClean="0"/>
              <a:t>；暂存列码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MOV  A, B           </a:t>
            </a:r>
            <a:endParaRPr lang="en-US" altLang="zh-CN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ANL  A,#0FH         </a:t>
            </a:r>
            <a:r>
              <a:rPr lang="zh-CN" altLang="en-US" sz="2400" b="1" smtClean="0"/>
              <a:t>；取行扫描码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ORL  A,R2           </a:t>
            </a:r>
            <a:r>
              <a:rPr lang="zh-CN" altLang="en-US" sz="2400" b="1" smtClean="0"/>
              <a:t>；行码、列码合并为键编码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YES1: </a:t>
            </a:r>
            <a:endParaRPr lang="en-US" altLang="zh-CN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MOV  B,A            </a:t>
            </a:r>
            <a:r>
              <a:rPr lang="zh-CN" altLang="en-US" sz="2400" b="1" smtClean="0"/>
              <a:t>；键编码存于</a:t>
            </a:r>
            <a:r>
              <a:rPr lang="en-US" altLang="zh-CN" sz="2400" b="1" smtClean="0"/>
              <a:t>B</a:t>
            </a:r>
            <a:endParaRPr lang="en-US" altLang="zh-CN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LJMP  SAM38      </a:t>
            </a:r>
            <a:r>
              <a:rPr lang="zh-CN" altLang="en-US" sz="2400" b="1" smtClean="0"/>
              <a:t>；转键分析处理程序（见书例</a:t>
            </a:r>
            <a:r>
              <a:rPr lang="en-US" altLang="zh-CN" sz="2400" b="1" smtClean="0"/>
              <a:t>3-8</a:t>
            </a:r>
            <a:r>
              <a:rPr lang="zh-CN" altLang="en-US" sz="2400" b="1" smtClean="0"/>
              <a:t>）</a:t>
            </a:r>
            <a:endParaRPr lang="zh-CN" altLang="en-US" sz="2400" b="1" smtClean="0"/>
          </a:p>
          <a:p>
            <a:pPr eaLnBrk="1" hangingPunct="1">
              <a:buFontTx/>
              <a:buNone/>
            </a:pPr>
            <a:r>
              <a:rPr lang="en-US" altLang="zh-CN" sz="2400" b="1" smtClean="0"/>
              <a:t>…</a:t>
            </a:r>
            <a:endParaRPr lang="en-US" altLang="zh-CN" sz="2400" b="1" smtClean="0"/>
          </a:p>
          <a:p>
            <a:pPr eaLnBrk="1" hangingPunct="1">
              <a:buFontTx/>
              <a:buNone/>
            </a:pPr>
            <a:endParaRPr lang="en-US" altLang="zh-CN" sz="2400" b="1" smtClean="0"/>
          </a:p>
          <a:p>
            <a:pPr eaLnBrk="1" hangingPunct="1">
              <a:buFontTx/>
              <a:buNone/>
            </a:pPr>
            <a:endParaRPr lang="en-US" altLang="zh-CN" sz="24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2"/>
    </mc:Choice>
    <mc:Fallback>
      <p:transition spd="slow" advTm="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88913"/>
            <a:ext cx="8991600" cy="2232025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/>
              <a:t>         </a:t>
            </a:r>
            <a:r>
              <a:rPr lang="zh-CN" altLang="en-US" b="1" smtClean="0"/>
              <a:t>例如图</a:t>
            </a:r>
            <a:r>
              <a:rPr lang="en-US" altLang="zh-CN" b="1" smtClean="0"/>
              <a:t>5-9</a:t>
            </a:r>
            <a:r>
              <a:rPr lang="zh-CN" altLang="en-US" b="1" smtClean="0"/>
              <a:t>中的</a:t>
            </a:r>
            <a:r>
              <a:rPr lang="zh-CN" altLang="en-US" b="1" smtClean="0">
                <a:cs typeface="Arial" panose="02080604020202020204" pitchFamily="34" charset="0"/>
              </a:rPr>
              <a:t>“</a:t>
            </a:r>
            <a:r>
              <a:rPr lang="en-US" altLang="zh-CN" b="1" smtClean="0"/>
              <a:t>a</a:t>
            </a:r>
            <a:r>
              <a:rPr lang="en-US" altLang="zh-CN" b="1" smtClean="0">
                <a:cs typeface="Arial" panose="02080604020202020204" pitchFamily="34" charset="0"/>
              </a:rPr>
              <a:t>”</a:t>
            </a:r>
            <a:r>
              <a:rPr lang="zh-CN" altLang="en-US" b="1" smtClean="0"/>
              <a:t>键的编码为</a:t>
            </a:r>
            <a:r>
              <a:rPr lang="en-US" altLang="zh-CN" b="1" smtClean="0"/>
              <a:t>DEH,</a:t>
            </a:r>
            <a:r>
              <a:rPr lang="zh-CN" altLang="en-US" b="1" smtClean="0"/>
              <a:t>同样可得</a:t>
            </a:r>
            <a:r>
              <a:rPr lang="zh-CN" altLang="en-US" b="1" smtClean="0">
                <a:cs typeface="Arial" panose="02080604020202020204" pitchFamily="34" charset="0"/>
              </a:rPr>
              <a:t>“</a:t>
            </a:r>
            <a:r>
              <a:rPr lang="en-US" altLang="zh-CN" b="1" smtClean="0"/>
              <a:t>5</a:t>
            </a:r>
            <a:r>
              <a:rPr lang="en-US" altLang="zh-CN" b="1" smtClean="0">
                <a:cs typeface="Arial" panose="02080604020202020204" pitchFamily="34" charset="0"/>
              </a:rPr>
              <a:t>”</a:t>
            </a:r>
            <a:r>
              <a:rPr lang="en-US" altLang="zh-CN" b="1" smtClean="0"/>
              <a:t> </a:t>
            </a:r>
            <a:r>
              <a:rPr lang="zh-CN" altLang="en-US" b="1" smtClean="0"/>
              <a:t>键编码为</a:t>
            </a:r>
            <a:r>
              <a:rPr lang="en-US" altLang="zh-CN" b="1" smtClean="0"/>
              <a:t>BBH</a:t>
            </a:r>
            <a:r>
              <a:rPr lang="zh-CN" altLang="en-US" b="1" smtClean="0"/>
              <a:t>，由此可将每个按键的编码排出来，通过查表程序转不同的按键处理程序</a:t>
            </a:r>
            <a:r>
              <a:rPr lang="en-US" altLang="zh-CN" b="1" smtClean="0"/>
              <a:t>(</a:t>
            </a:r>
            <a:r>
              <a:rPr lang="zh-CN" altLang="en-US" b="1" smtClean="0"/>
              <a:t>参考书例</a:t>
            </a:r>
            <a:r>
              <a:rPr lang="en-US" altLang="zh-CN" b="1" smtClean="0"/>
              <a:t>3-8)</a:t>
            </a:r>
            <a:r>
              <a:rPr lang="zh-CN" altLang="en-US" b="1" smtClean="0"/>
              <a:t>。 </a:t>
            </a:r>
            <a:endParaRPr lang="zh-CN" altLang="en-US" b="1" smtClean="0"/>
          </a:p>
        </p:txBody>
      </p:sp>
      <p:pic>
        <p:nvPicPr>
          <p:cNvPr id="69635" name="Picture 21" descr="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8"/>
          <a:stretch>
            <a:fillRect/>
          </a:stretch>
        </p:blipFill>
        <p:spPr bwMode="auto">
          <a:xfrm>
            <a:off x="3743325" y="2781300"/>
            <a:ext cx="5400675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9643" name="Group 11"/>
          <p:cNvGraphicFramePr>
            <a:graphicFrameLocks noGrp="1"/>
          </p:cNvGraphicFramePr>
          <p:nvPr/>
        </p:nvGraphicFramePr>
        <p:xfrm>
          <a:off x="250825" y="2924175"/>
          <a:ext cx="3313113" cy="2952750"/>
        </p:xfrm>
        <a:graphic>
          <a:graphicData uri="http://schemas.openxmlformats.org/drawingml/2006/table">
            <a:tbl>
              <a:tblPr/>
              <a:tblGrid>
                <a:gridCol w="3313113"/>
              </a:tblGrid>
              <a:tr h="2952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 EE  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DE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  BE  7E 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 ED  DD BD  7D 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 EB  DB  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BB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  7B  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 E7  D7   B7  77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ctr"/>
                        </a:tabLst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10D8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对应的按键编码值</a:t>
                      </a: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</a:rPr>
                        <a:t>   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  <a:cs typeface="Times New Roman" pitchFamily="18" charset="0"/>
                        </a:rPr>
                        <a:t>   </a:t>
                      </a: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pitchFamily="34" charset="0"/>
                          <a:ea typeface="宋体" pitchFamily="2" charset="-122"/>
                          <a:cs typeface="Times New Roman" pitchFamily="18" charset="0"/>
                        </a:rPr>
                        <a:t>   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907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9634" grpId="0" autoUpdateAnimBg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0100" y="173038"/>
            <a:ext cx="7543800" cy="762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zh-CN" altLang="en-US" sz="3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小 结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200400"/>
            <a:ext cx="8915400" cy="36576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800" b="1" smtClean="0">
                <a:latin typeface="宋体" pitchFamily="2" charset="-122"/>
              </a:rPr>
              <a:t>  1. </a:t>
            </a:r>
            <a:r>
              <a:rPr lang="zh-CN" altLang="en-US" sz="2800" b="1" smtClean="0">
                <a:latin typeface="宋体" pitchFamily="2" charset="-122"/>
              </a:rPr>
              <a:t>四个并行口均可作为输入输出接口使用，但又有各自的特点。因</a:t>
            </a:r>
            <a:r>
              <a:rPr lang="en-US" altLang="zh-CN" sz="2800" b="1" smtClean="0">
                <a:solidFill>
                  <a:srgbClr val="FF0066"/>
                </a:solidFill>
                <a:latin typeface="宋体" pitchFamily="2" charset="-122"/>
              </a:rPr>
              <a:t>PO</a:t>
            </a:r>
            <a:r>
              <a:rPr lang="zh-CN" altLang="en-US" sz="2800" b="1" smtClean="0">
                <a:solidFill>
                  <a:srgbClr val="FF0066"/>
                </a:solidFill>
                <a:latin typeface="宋体" pitchFamily="2" charset="-122"/>
              </a:rPr>
              <a:t>口</a:t>
            </a:r>
            <a:r>
              <a:rPr lang="zh-CN" altLang="en-US" sz="2800" b="1" smtClean="0">
                <a:latin typeface="宋体" pitchFamily="2" charset="-122"/>
              </a:rPr>
              <a:t>是数据线和低八位的地址线，因此当需外部扩展存储器时，用它传输数据和低八位的地址信息，不用它作输入</a:t>
            </a:r>
            <a:r>
              <a:rPr lang="en-US" altLang="zh-CN" sz="2800" b="1" smtClean="0">
                <a:latin typeface="宋体" pitchFamily="2" charset="-122"/>
              </a:rPr>
              <a:t>/</a:t>
            </a:r>
            <a:r>
              <a:rPr lang="zh-CN" altLang="en-US" sz="2800" b="1" smtClean="0">
                <a:latin typeface="宋体" pitchFamily="2" charset="-122"/>
              </a:rPr>
              <a:t>输出接口；而当不需要外部扩展时才作</a:t>
            </a:r>
            <a:r>
              <a:rPr lang="en-US" altLang="zh-CN" sz="2800" b="1" smtClean="0">
                <a:latin typeface="宋体" pitchFamily="2" charset="-122"/>
              </a:rPr>
              <a:t>I/O</a:t>
            </a:r>
            <a:r>
              <a:rPr lang="zh-CN" altLang="en-US" sz="2800" b="1" smtClean="0">
                <a:latin typeface="宋体" pitchFamily="2" charset="-122"/>
              </a:rPr>
              <a:t>接口使用，此时需外接上拉电阻。</a:t>
            </a:r>
            <a:r>
              <a:rPr lang="zh-CN" altLang="en-US" sz="2800" b="1" smtClean="0">
                <a:solidFill>
                  <a:srgbClr val="D80633"/>
                </a:solidFill>
                <a:latin typeface="宋体" pitchFamily="2" charset="-122"/>
              </a:rPr>
              <a:t>四个口的使用特点是本章的重点。</a:t>
            </a:r>
            <a:r>
              <a:rPr lang="zh-CN" altLang="en-US" sz="2800" b="1" smtClean="0">
                <a:latin typeface="宋体" pitchFamily="2" charset="-122"/>
              </a:rPr>
              <a:t>  </a:t>
            </a:r>
            <a:endParaRPr lang="zh-CN" altLang="en-US" sz="2800" b="1" smtClean="0">
              <a:latin typeface="宋体" pitchFamily="2" charset="-122"/>
            </a:endParaRP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228600" y="914400"/>
            <a:ext cx="86868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 b="1">
                <a:latin typeface="宋体" pitchFamily="2" charset="-122"/>
              </a:rPr>
              <a:t>    </a:t>
            </a:r>
            <a:r>
              <a:rPr kumimoji="1" lang="zh-CN" altLang="en-US" sz="2800" b="1">
                <a:latin typeface="宋体" pitchFamily="2" charset="-122"/>
              </a:rPr>
              <a:t>并行接口是单片机用得最多的部分，可直接接外部设备</a:t>
            </a:r>
            <a:r>
              <a:rPr kumimoji="1" lang="en-US" altLang="zh-CN" sz="2800" b="1">
                <a:latin typeface="宋体" pitchFamily="2" charset="-122"/>
              </a:rPr>
              <a:t>(</a:t>
            </a:r>
            <a:r>
              <a:rPr kumimoji="1" lang="zh-CN" altLang="en-US" sz="2800" b="1">
                <a:latin typeface="宋体" pitchFamily="2" charset="-122"/>
              </a:rPr>
              <a:t>要注意电平的匹配</a:t>
            </a:r>
            <a:r>
              <a:rPr kumimoji="1" lang="en-US" altLang="zh-CN" sz="2800" b="1">
                <a:latin typeface="宋体" pitchFamily="2" charset="-122"/>
              </a:rPr>
              <a:t>)</a:t>
            </a:r>
            <a:r>
              <a:rPr kumimoji="1" lang="zh-CN" altLang="en-US" sz="2800" b="1">
                <a:latin typeface="宋体" pitchFamily="2" charset="-122"/>
              </a:rPr>
              <a:t>。本章以最简单的实验室最容易实现的外部设备</a:t>
            </a:r>
            <a:r>
              <a:rPr kumimoji="1" lang="en-US" altLang="zh-CN" sz="2800" b="1">
                <a:latin typeface="Times New Roman" pitchFamily="18" charset="0"/>
              </a:rPr>
              <a:t>—</a:t>
            </a:r>
            <a:r>
              <a:rPr kumimoji="1" lang="zh-CN" altLang="en-US" sz="2800" b="1">
                <a:latin typeface="宋体" pitchFamily="2" charset="-122"/>
              </a:rPr>
              <a:t>开关和发光二极管为例说明并行口的应用设计，其他外设的测控原理与其一样。</a:t>
            </a:r>
            <a:endParaRPr kumimoji="1" lang="zh-CN" altLang="en-US" sz="2800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4134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0659" grpId="0" autoUpdateAnimBg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1588" y="1889125"/>
            <a:ext cx="9145588" cy="4348163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en-US" altLang="zh-CN" sz="3000" b="1" smtClean="0">
                <a:latin typeface="宋体" pitchFamily="2" charset="-122"/>
              </a:rPr>
              <a:t> 3.</a:t>
            </a:r>
            <a:r>
              <a:rPr lang="zh-CN" altLang="en-US" sz="3000" b="1" smtClean="0">
                <a:latin typeface="宋体" pitchFamily="2" charset="-122"/>
              </a:rPr>
              <a:t>在应用设计中应理解两种</a:t>
            </a:r>
            <a:r>
              <a:rPr lang="en-US" altLang="zh-CN" sz="3000" b="1" smtClean="0">
                <a:latin typeface="宋体" pitchFamily="2" charset="-122"/>
              </a:rPr>
              <a:t>TTL</a:t>
            </a:r>
            <a:r>
              <a:rPr lang="zh-CN" altLang="en-US" sz="3000" b="1" smtClean="0">
                <a:latin typeface="宋体" pitchFamily="2" charset="-122"/>
              </a:rPr>
              <a:t>电平，高电平</a:t>
            </a:r>
            <a:r>
              <a:rPr lang="en-US" altLang="zh-CN" sz="3000" b="1" smtClean="0">
                <a:latin typeface="宋体" pitchFamily="2" charset="-122"/>
              </a:rPr>
              <a:t>3.5</a:t>
            </a:r>
            <a:r>
              <a:rPr lang="en-US" altLang="zh-CN" sz="3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~</a:t>
            </a:r>
            <a:r>
              <a:rPr lang="en-US" altLang="zh-CN" sz="3000" b="1" smtClean="0">
                <a:latin typeface="宋体" pitchFamily="2" charset="-122"/>
              </a:rPr>
              <a:t>5V</a:t>
            </a:r>
            <a:r>
              <a:rPr lang="zh-CN" altLang="en-US" sz="3000" b="1" smtClean="0">
                <a:latin typeface="宋体" pitchFamily="2" charset="-122"/>
              </a:rPr>
              <a:t>和低电平</a:t>
            </a:r>
            <a:r>
              <a:rPr lang="en-US" altLang="zh-CN" sz="3000" b="1" smtClean="0">
                <a:latin typeface="宋体" pitchFamily="2" charset="-122"/>
              </a:rPr>
              <a:t>0V</a:t>
            </a:r>
            <a:r>
              <a:rPr lang="zh-CN" altLang="en-US" sz="3000" b="1" smtClean="0">
                <a:latin typeface="宋体" pitchFamily="2" charset="-122"/>
              </a:rPr>
              <a:t>，对应着的数字为</a:t>
            </a:r>
            <a:r>
              <a:rPr lang="zh-CN" altLang="en-US" sz="3000" b="1" smtClean="0"/>
              <a:t>“</a:t>
            </a:r>
            <a:r>
              <a:rPr lang="en-US" altLang="zh-CN" sz="3000" b="1" smtClean="0">
                <a:latin typeface="宋体" pitchFamily="2" charset="-122"/>
              </a:rPr>
              <a:t>1</a:t>
            </a:r>
            <a:r>
              <a:rPr lang="en-US" altLang="zh-CN" sz="3000" b="1" smtClean="0"/>
              <a:t>”</a:t>
            </a:r>
            <a:r>
              <a:rPr lang="zh-CN" altLang="en-US" sz="3000" b="1" smtClean="0">
                <a:latin typeface="宋体" pitchFamily="2" charset="-122"/>
              </a:rPr>
              <a:t>和</a:t>
            </a:r>
            <a:r>
              <a:rPr lang="zh-CN" altLang="en-US" sz="3000" b="1" smtClean="0"/>
              <a:t>“</a:t>
            </a:r>
            <a:r>
              <a:rPr lang="en-US" altLang="zh-CN" sz="3000" b="1" smtClean="0">
                <a:latin typeface="宋体" pitchFamily="2" charset="-122"/>
              </a:rPr>
              <a:t>0</a:t>
            </a:r>
            <a:r>
              <a:rPr lang="en-US" altLang="zh-CN" sz="3000" b="1" smtClean="0"/>
              <a:t>”</a:t>
            </a:r>
            <a:r>
              <a:rPr lang="zh-CN" altLang="en-US" sz="3000" b="1" smtClean="0">
                <a:latin typeface="宋体" pitchFamily="2" charset="-122"/>
              </a:rPr>
              <a:t>。  </a:t>
            </a:r>
            <a:endParaRPr lang="zh-CN" altLang="en-US" sz="3000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zh-CN" altLang="en-US" sz="3000" smtClean="0"/>
              <a:t>        </a:t>
            </a:r>
            <a:r>
              <a:rPr lang="zh-CN" altLang="en-US" sz="3000" b="1" smtClean="0"/>
              <a:t>计算机程序对</a:t>
            </a:r>
            <a:r>
              <a:rPr lang="zh-CN" altLang="en-US" sz="3000" b="1" smtClean="0">
                <a:solidFill>
                  <a:srgbClr val="D80633"/>
                </a:solidFill>
              </a:rPr>
              <a:t>输入</a:t>
            </a:r>
            <a:r>
              <a:rPr lang="zh-CN" altLang="en-US" sz="3000" b="1" smtClean="0"/>
              <a:t>量判断是“</a:t>
            </a:r>
            <a:r>
              <a:rPr lang="en-US" altLang="zh-CN" sz="3000" b="1" smtClean="0"/>
              <a:t>1”</a:t>
            </a:r>
            <a:r>
              <a:rPr lang="zh-CN" altLang="en-US" sz="3000" b="1" smtClean="0"/>
              <a:t>还是“</a:t>
            </a:r>
            <a:r>
              <a:rPr lang="en-US" altLang="zh-CN" sz="3000" b="1" smtClean="0"/>
              <a:t>0”</a:t>
            </a:r>
            <a:r>
              <a:rPr lang="zh-CN" altLang="en-US" sz="3000" b="1" smtClean="0"/>
              <a:t>，实质上是检测硬件相应引脚的电平是“高”还是“低”。</a:t>
            </a:r>
            <a:endParaRPr lang="zh-CN" altLang="en-US" sz="3000" b="1" smtClean="0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  <a:defRPr/>
            </a:pPr>
            <a:r>
              <a:rPr lang="zh-CN" altLang="en-US" sz="3000" b="1" smtClean="0"/>
              <a:t>        计算机程序</a:t>
            </a:r>
            <a:r>
              <a:rPr lang="zh-CN" altLang="en-US" sz="3000" b="1" smtClean="0">
                <a:solidFill>
                  <a:srgbClr val="D80633"/>
                </a:solidFill>
              </a:rPr>
              <a:t>输出</a:t>
            </a:r>
            <a:r>
              <a:rPr lang="zh-CN" altLang="en-US" sz="3000" b="1" smtClean="0"/>
              <a:t>“</a:t>
            </a:r>
            <a:r>
              <a:rPr lang="en-US" altLang="zh-CN" sz="3000" b="1" smtClean="0"/>
              <a:t>1”</a:t>
            </a:r>
            <a:r>
              <a:rPr lang="zh-CN" altLang="en-US" sz="3000" b="1" smtClean="0"/>
              <a:t>语句，即是使相关引脚的电平变成 </a:t>
            </a:r>
            <a:r>
              <a:rPr lang="en-US" altLang="zh-CN" sz="3000" b="1" smtClean="0"/>
              <a:t>3.5~5V</a:t>
            </a:r>
            <a:r>
              <a:rPr lang="zh-CN" altLang="en-US" sz="3000" b="1" smtClean="0"/>
              <a:t>；输出“</a:t>
            </a:r>
            <a:r>
              <a:rPr lang="en-US" altLang="zh-CN" sz="3000" b="1" smtClean="0"/>
              <a:t>0”</a:t>
            </a:r>
            <a:r>
              <a:rPr lang="zh-CN" altLang="en-US" sz="3000" b="1" smtClean="0"/>
              <a:t>语句，即是使相关引脚的电平变成  </a:t>
            </a:r>
            <a:r>
              <a:rPr lang="en-US" altLang="zh-CN" sz="3000" b="1" smtClean="0"/>
              <a:t>0V</a:t>
            </a:r>
            <a:r>
              <a:rPr lang="zh-CN" altLang="en-US" sz="3000" b="1" smtClean="0"/>
              <a:t>。这就是程序控制外设的本质。 </a:t>
            </a:r>
            <a:endParaRPr lang="zh-CN" altLang="en-US" sz="3000" b="1" smtClean="0"/>
          </a:p>
        </p:txBody>
      </p:sp>
      <p:sp>
        <p:nvSpPr>
          <p:cNvPr id="56323" name="Text Box 5"/>
          <p:cNvSpPr txBox="1">
            <a:spLocks noChangeArrowheads="1"/>
          </p:cNvSpPr>
          <p:nvPr/>
        </p:nvSpPr>
        <p:spPr bwMode="auto">
          <a:xfrm>
            <a:off x="228600" y="188913"/>
            <a:ext cx="8915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3000" b="1">
                <a:latin typeface="宋体" pitchFamily="2" charset="-122"/>
              </a:rPr>
              <a:t>2.</a:t>
            </a:r>
            <a:r>
              <a:rPr kumimoji="1" lang="zh-CN" altLang="en-US" sz="3000" b="1">
                <a:latin typeface="宋体" pitchFamily="2" charset="-122"/>
              </a:rPr>
              <a:t>当并行口作为输入口使用时，应先对所用的口线写</a:t>
            </a:r>
            <a:r>
              <a:rPr kumimoji="1" lang="zh-CN" altLang="en-US" sz="3000" b="1">
                <a:latin typeface="Times New Roman" pitchFamily="18" charset="0"/>
              </a:rPr>
              <a:t>“</a:t>
            </a:r>
            <a:r>
              <a:rPr kumimoji="1" lang="en-US" altLang="zh-CN" sz="3000" b="1">
                <a:latin typeface="宋体" pitchFamily="2" charset="-122"/>
              </a:rPr>
              <a:t>1</a:t>
            </a:r>
            <a:r>
              <a:rPr kumimoji="1" lang="en-US" altLang="zh-CN" sz="3000" b="1">
                <a:latin typeface="Times New Roman" pitchFamily="18" charset="0"/>
              </a:rPr>
              <a:t>”</a:t>
            </a:r>
            <a:r>
              <a:rPr kumimoji="1" lang="zh-CN" altLang="en-US" sz="3000" b="1">
                <a:latin typeface="宋体" pitchFamily="2" charset="-122"/>
              </a:rPr>
              <a:t>，使其内部的驱动场效应管截止 ，防止误读。</a:t>
            </a:r>
            <a:endParaRPr kumimoji="1" lang="zh-CN" altLang="en-US" sz="3000" b="1">
              <a:latin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5235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682" grpId="0" autoUpdateAnimBg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内容占位符 2"/>
          <p:cNvSpPr>
            <a:spLocks noGrp="1"/>
          </p:cNvSpPr>
          <p:nvPr>
            <p:ph idx="4294967295"/>
          </p:nvPr>
        </p:nvSpPr>
        <p:spPr>
          <a:xfrm>
            <a:off x="36513" y="0"/>
            <a:ext cx="9107487" cy="68580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smtClean="0"/>
              <a:t>4. </a:t>
            </a:r>
            <a:r>
              <a:rPr lang="zh-CN" altLang="en-US" b="1" smtClean="0"/>
              <a:t>本章尽管只讲了开关和发光二极管的硬件和软件，但它具有十分广泛的意义，如红外线的发送和接收器件就是二极管，只是材料和工艺有点不同</a:t>
            </a:r>
            <a:r>
              <a:rPr lang="en-US" altLang="zh-CN" b="1" smtClean="0"/>
              <a:t>(</a:t>
            </a:r>
            <a:r>
              <a:rPr lang="zh-CN" altLang="en-US" b="1" smtClean="0"/>
              <a:t>它发的是不可见光</a:t>
            </a:r>
            <a:r>
              <a:rPr lang="en-US" altLang="zh-CN" b="1" smtClean="0"/>
              <a:t>--</a:t>
            </a:r>
            <a:r>
              <a:rPr lang="zh-CN" altLang="en-US" b="1" smtClean="0"/>
              <a:t>红外线</a:t>
            </a:r>
            <a:r>
              <a:rPr lang="en-US" altLang="zh-CN" b="1" smtClean="0"/>
              <a:t>)</a:t>
            </a:r>
            <a:r>
              <a:rPr lang="zh-CN" altLang="en-US" b="1" smtClean="0"/>
              <a:t>；又如触摸屏的扫描检测原理和编程思想类似键盘。字符显示和语音识别等都是用查表方法完成的。因此学好本章内容，就可以完成一些小的项目，对各种不同接口的学习和理解就不难了。</a:t>
            </a:r>
            <a:endParaRPr lang="zh-CN" altLang="en-US" b="1" smtClean="0"/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smtClean="0"/>
              <a:t>       </a:t>
            </a:r>
            <a:r>
              <a:rPr lang="zh-CN" altLang="en-US" sz="3600" smtClean="0"/>
              <a:t>书习题：</a:t>
            </a:r>
            <a:r>
              <a:rPr lang="en-US" altLang="zh-CN" sz="3600" smtClean="0"/>
              <a:t>5-4</a:t>
            </a:r>
            <a:r>
              <a:rPr lang="zh-CN" altLang="en-US" sz="3600" smtClean="0"/>
              <a:t>，</a:t>
            </a:r>
            <a:r>
              <a:rPr lang="en-US" altLang="zh-CN" sz="3600" smtClean="0"/>
              <a:t>5-7</a:t>
            </a:r>
            <a:r>
              <a:rPr lang="zh-CN" altLang="en-US" sz="3600" smtClean="0"/>
              <a:t>，</a:t>
            </a:r>
            <a:r>
              <a:rPr lang="en-US" altLang="zh-CN" sz="3600" smtClean="0"/>
              <a:t>5-8</a:t>
            </a:r>
            <a:endParaRPr lang="en-US" altLang="zh-CN" sz="36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7"/>
    </mc:Choice>
    <mc:Fallback>
      <p:transition spd="slow" advTm="42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0" y="685800"/>
            <a:ext cx="9144000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solidFill>
                  <a:srgbClr val="CC00CC"/>
                </a:solidFill>
                <a:latin typeface="宋体" pitchFamily="2" charset="-122"/>
              </a:rPr>
              <a:t>P2</a:t>
            </a:r>
            <a:r>
              <a:rPr kumimoji="1" lang="zh-CN" altLang="en-US" sz="2800" b="1">
                <a:solidFill>
                  <a:srgbClr val="CC00CC"/>
                </a:solidFill>
                <a:latin typeface="宋体" pitchFamily="2" charset="-122"/>
              </a:rPr>
              <a:t>口</a:t>
            </a:r>
            <a:r>
              <a:rPr kumimoji="1" lang="en-US" altLang="zh-CN" sz="2800" b="1">
                <a:latin typeface="Times New Roman" pitchFamily="18" charset="0"/>
              </a:rPr>
              <a:t>—</a:t>
            </a:r>
            <a:r>
              <a:rPr kumimoji="1" lang="en-US" altLang="zh-CN" sz="2800" b="1">
                <a:latin typeface="宋体" pitchFamily="2" charset="-122"/>
              </a:rPr>
              <a:t>1.</a:t>
            </a:r>
            <a:r>
              <a:rPr kumimoji="1" lang="zh-CN" altLang="en-US" sz="2800" b="1">
                <a:latin typeface="宋体" pitchFamily="2" charset="-122"/>
              </a:rPr>
              <a:t>作为输入</a:t>
            </a:r>
            <a:r>
              <a:rPr kumimoji="1" lang="en-US" altLang="zh-CN" sz="2800" b="1">
                <a:latin typeface="宋体" pitchFamily="2" charset="-122"/>
              </a:rPr>
              <a:t>/</a:t>
            </a:r>
            <a:r>
              <a:rPr kumimoji="1" lang="zh-CN" altLang="en-US" sz="2800" b="1">
                <a:latin typeface="宋体" pitchFamily="2" charset="-122"/>
              </a:rPr>
              <a:t>输出口。</a:t>
            </a:r>
            <a:endParaRPr kumimoji="1"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宋体" pitchFamily="2" charset="-122"/>
              </a:rPr>
              <a:t>        </a:t>
            </a:r>
            <a:r>
              <a:rPr kumimoji="1" lang="en-US" altLang="zh-CN" sz="2800" b="1">
                <a:latin typeface="宋体" pitchFamily="2" charset="-122"/>
              </a:rPr>
              <a:t>2.</a:t>
            </a:r>
            <a:r>
              <a:rPr kumimoji="1" lang="zh-CN" altLang="en-US" sz="2800" b="1">
                <a:latin typeface="宋体" pitchFamily="2" charset="-122"/>
              </a:rPr>
              <a:t>作为高</a:t>
            </a:r>
            <a:r>
              <a:rPr kumimoji="1" lang="en-US" altLang="zh-CN" sz="2800" b="1">
                <a:latin typeface="宋体" pitchFamily="2" charset="-122"/>
              </a:rPr>
              <a:t>8</a:t>
            </a:r>
            <a:r>
              <a:rPr kumimoji="1" lang="zh-CN" altLang="en-US" sz="2800" b="1">
                <a:latin typeface="宋体" pitchFamily="2" charset="-122"/>
              </a:rPr>
              <a:t>位地址总线。 </a:t>
            </a:r>
            <a:endParaRPr kumimoji="1"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2800" b="1">
                <a:solidFill>
                  <a:srgbClr val="CC00CC"/>
                </a:solidFill>
                <a:latin typeface="宋体" pitchFamily="2" charset="-122"/>
              </a:rPr>
              <a:t>P3</a:t>
            </a:r>
            <a:r>
              <a:rPr kumimoji="1" lang="zh-CN" altLang="en-US" sz="2800" b="1">
                <a:solidFill>
                  <a:srgbClr val="CC00CC"/>
                </a:solidFill>
                <a:latin typeface="宋体" pitchFamily="2" charset="-122"/>
              </a:rPr>
              <a:t>口</a:t>
            </a:r>
            <a:r>
              <a:rPr kumimoji="1" lang="en-US" altLang="zh-CN" sz="2800" b="1">
                <a:latin typeface="Times New Roman" pitchFamily="18" charset="0"/>
              </a:rPr>
              <a:t>—</a:t>
            </a:r>
            <a:r>
              <a:rPr kumimoji="1" lang="en-US" altLang="zh-CN" sz="2800" b="1">
                <a:latin typeface="宋体" pitchFamily="2" charset="-122"/>
              </a:rPr>
              <a:t>P3</a:t>
            </a:r>
            <a:r>
              <a:rPr kumimoji="1" lang="zh-CN" altLang="en-US" sz="2800" b="1">
                <a:latin typeface="宋体" pitchFamily="2" charset="-122"/>
              </a:rPr>
              <a:t>口为双功能</a:t>
            </a:r>
            <a:endParaRPr kumimoji="1"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宋体" pitchFamily="2" charset="-122"/>
              </a:rPr>
              <a:t>     </a:t>
            </a:r>
            <a:r>
              <a:rPr kumimoji="1" lang="en-US" altLang="zh-CN" sz="2800" b="1">
                <a:latin typeface="宋体" pitchFamily="2" charset="-122"/>
              </a:rPr>
              <a:t>1.</a:t>
            </a:r>
            <a:r>
              <a:rPr kumimoji="1" lang="zh-CN" altLang="en-US" sz="2800" b="1">
                <a:latin typeface="宋体" pitchFamily="2" charset="-122"/>
              </a:rPr>
              <a:t>作为输入</a:t>
            </a:r>
            <a:r>
              <a:rPr kumimoji="1" lang="en-US" altLang="zh-CN" sz="2800" b="1">
                <a:latin typeface="宋体" pitchFamily="2" charset="-122"/>
              </a:rPr>
              <a:t>/</a:t>
            </a:r>
            <a:r>
              <a:rPr kumimoji="1" lang="zh-CN" altLang="en-US" sz="2800" b="1">
                <a:latin typeface="宋体" pitchFamily="2" charset="-122"/>
              </a:rPr>
              <a:t>输出口。</a:t>
            </a:r>
            <a:endParaRPr kumimoji="1" lang="zh-CN" altLang="en-US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宋体" pitchFamily="2" charset="-122"/>
              </a:rPr>
              <a:t>     </a:t>
            </a:r>
            <a:r>
              <a:rPr kumimoji="1" lang="en-US" altLang="zh-CN" sz="2800" b="1">
                <a:latin typeface="宋体" pitchFamily="2" charset="-122"/>
              </a:rPr>
              <a:t>2.</a:t>
            </a:r>
            <a:r>
              <a:rPr kumimoji="1" lang="zh-CN" altLang="en-US" sz="2800" b="1">
                <a:latin typeface="宋体" pitchFamily="2" charset="-122"/>
              </a:rPr>
              <a:t>作第二功能使用，每一位功能定义如下表</a:t>
            </a:r>
            <a:endParaRPr kumimoji="1" lang="zh-CN" altLang="en-US" sz="2800" b="1">
              <a:solidFill>
                <a:srgbClr val="333399"/>
              </a:solidFill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latin typeface="宋体" pitchFamily="2" charset="-122"/>
              </a:rPr>
              <a:t>所示</a:t>
            </a:r>
            <a:r>
              <a:rPr kumimoji="1" lang="en-US" altLang="zh-CN" sz="2800" b="1">
                <a:latin typeface="宋体" pitchFamily="2" charset="-122"/>
              </a:rPr>
              <a:t>:</a:t>
            </a:r>
            <a:r>
              <a:rPr kumimoji="1" lang="en-US" altLang="zh-CN" sz="2800" b="1">
                <a:latin typeface="Times New Roman" pitchFamily="18" charset="0"/>
              </a:rPr>
              <a:t> </a:t>
            </a:r>
            <a:endParaRPr kumimoji="1" lang="en-US" altLang="zh-CN" sz="2800" b="1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60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43"/>
          <p:cNvGrpSpPr/>
          <p:nvPr/>
        </p:nvGrpSpPr>
        <p:grpSpPr bwMode="auto">
          <a:xfrm>
            <a:off x="0" y="203200"/>
            <a:ext cx="9144000" cy="6654800"/>
            <a:chOff x="0" y="0"/>
            <a:chExt cx="5760" cy="4192"/>
          </a:xfrm>
        </p:grpSpPr>
        <p:sp>
          <p:nvSpPr>
            <p:cNvPr id="8197" name="Line 3"/>
            <p:cNvSpPr>
              <a:spLocks noChangeShapeType="1"/>
            </p:cNvSpPr>
            <p:nvPr/>
          </p:nvSpPr>
          <p:spPr bwMode="auto">
            <a:xfrm>
              <a:off x="0" y="4120"/>
              <a:ext cx="571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98" name="Rectangle 5"/>
            <p:cNvSpPr>
              <a:spLocks noChangeArrowheads="1"/>
            </p:cNvSpPr>
            <p:nvPr/>
          </p:nvSpPr>
          <p:spPr bwMode="auto">
            <a:xfrm>
              <a:off x="1668" y="3744"/>
              <a:ext cx="3963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Times New Roman" pitchFamily="18" charset="0"/>
                </a:rPr>
                <a:t>RD</a:t>
              </a:r>
              <a:r>
                <a:rPr kumimoji="1" lang="en-US" altLang="zh-CN" sz="2800">
                  <a:latin typeface="Times New Roman" pitchFamily="18" charset="0"/>
                </a:rPr>
                <a:t> </a:t>
              </a:r>
              <a:r>
                <a:rPr kumimoji="1" lang="zh-CN" altLang="en-US" sz="2800" b="1">
                  <a:latin typeface="Times New Roman" pitchFamily="18" charset="0"/>
                </a:rPr>
                <a:t>（外部数据存储器读选通信号入）</a:t>
              </a:r>
              <a:r>
                <a:rPr kumimoji="1" lang="zh-CN" altLang="en-US" sz="2800">
                  <a:latin typeface="宋体" pitchFamily="2" charset="-122"/>
                </a:rPr>
                <a:t> </a:t>
              </a:r>
              <a:endParaRPr kumimoji="1" lang="zh-CN" altLang="en-US" sz="2800">
                <a:latin typeface="宋体" pitchFamily="2" charset="-122"/>
              </a:endParaRPr>
            </a:p>
          </p:txBody>
        </p:sp>
        <p:graphicFrame>
          <p:nvGraphicFramePr>
            <p:cNvPr id="8199" name="Object 6"/>
            <p:cNvGraphicFramePr>
              <a:graphicFrameLocks noChangeAspect="1"/>
            </p:cNvGraphicFramePr>
            <p:nvPr/>
          </p:nvGraphicFramePr>
          <p:xfrm>
            <a:off x="2634" y="1991"/>
            <a:ext cx="79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1" name="Equation" r:id="rId1" imgW="114300" imgH="215265" progId="Equation.3">
                    <p:embed/>
                  </p:oleObj>
                </mc:Choice>
                <mc:Fallback>
                  <p:oleObj name="Equation" r:id="rId1" imgW="114300" imgH="215265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1991"/>
                          <a:ext cx="79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0" name="Object 7"/>
            <p:cNvGraphicFramePr>
              <a:graphicFrameLocks noChangeAspect="1"/>
            </p:cNvGraphicFramePr>
            <p:nvPr/>
          </p:nvGraphicFramePr>
          <p:xfrm>
            <a:off x="2634" y="1991"/>
            <a:ext cx="595" cy="1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2" name="Equation" r:id="rId3" imgW="114300" imgH="215265" progId="Equation.3">
                    <p:embed/>
                  </p:oleObj>
                </mc:Choice>
                <mc:Fallback>
                  <p:oleObj name="Equation" r:id="rId3" imgW="114300" imgH="215265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1991"/>
                          <a:ext cx="595" cy="16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1" name="Rectangle 8"/>
            <p:cNvSpPr>
              <a:spLocks noChangeArrowheads="1"/>
            </p:cNvSpPr>
            <p:nvPr/>
          </p:nvSpPr>
          <p:spPr bwMode="auto">
            <a:xfrm>
              <a:off x="0" y="3658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pitchFamily="2" charset="-122"/>
                </a:rPr>
                <a:t>P3.7 </a:t>
              </a:r>
              <a:endParaRPr kumimoji="1" lang="en-US" altLang="zh-CN" sz="2800" b="1">
                <a:latin typeface="宋体" pitchFamily="2" charset="-122"/>
              </a:endParaRPr>
            </a:p>
          </p:txBody>
        </p:sp>
        <p:sp>
          <p:nvSpPr>
            <p:cNvPr id="8202" name="Rectangle 9"/>
            <p:cNvSpPr>
              <a:spLocks noChangeArrowheads="1"/>
            </p:cNvSpPr>
            <p:nvPr/>
          </p:nvSpPr>
          <p:spPr bwMode="auto">
            <a:xfrm>
              <a:off x="1711" y="3216"/>
              <a:ext cx="4049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Times New Roman" pitchFamily="18" charset="0"/>
                </a:rPr>
                <a:t>WR</a:t>
              </a:r>
              <a:r>
                <a:rPr kumimoji="1" lang="en-US" altLang="zh-CN" sz="2400">
                  <a:latin typeface="Times New Roman" pitchFamily="18" charset="0"/>
                </a:rPr>
                <a:t> </a:t>
              </a:r>
              <a:r>
                <a:rPr kumimoji="1" lang="zh-CN" altLang="en-US" sz="2800" b="1">
                  <a:latin typeface="Times New Roman" pitchFamily="18" charset="0"/>
                </a:rPr>
                <a:t>（外部数据存储器写选通信号入）</a:t>
              </a:r>
              <a:endParaRPr kumimoji="1" lang="zh-CN" altLang="en-US" sz="2800" b="1">
                <a:latin typeface="Times New Roman" pitchFamily="18" charset="0"/>
              </a:endParaRPr>
            </a:p>
          </p:txBody>
        </p:sp>
        <p:sp>
          <p:nvSpPr>
            <p:cNvPr id="8203" name="Rectangle 10"/>
            <p:cNvSpPr>
              <a:spLocks noChangeArrowheads="1"/>
            </p:cNvSpPr>
            <p:nvPr/>
          </p:nvSpPr>
          <p:spPr bwMode="auto">
            <a:xfrm>
              <a:off x="0" y="3210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pitchFamily="2" charset="-122"/>
                </a:rPr>
                <a:t>P3.6 </a:t>
              </a:r>
              <a:endParaRPr kumimoji="1" lang="en-US" altLang="zh-CN" sz="2800" b="1">
                <a:latin typeface="宋体" pitchFamily="2" charset="-122"/>
              </a:endParaRPr>
            </a:p>
          </p:txBody>
        </p:sp>
        <p:sp>
          <p:nvSpPr>
            <p:cNvPr id="8204" name="Rectangle 11"/>
            <p:cNvSpPr>
              <a:spLocks noChangeArrowheads="1"/>
            </p:cNvSpPr>
            <p:nvPr/>
          </p:nvSpPr>
          <p:spPr bwMode="auto">
            <a:xfrm>
              <a:off x="1737" y="2762"/>
              <a:ext cx="4023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宋体" pitchFamily="2" charset="-122"/>
                </a:rPr>
                <a:t>T1 </a:t>
              </a:r>
              <a:r>
                <a:rPr kumimoji="1" lang="zh-CN" altLang="en-US" sz="2800" b="1">
                  <a:latin typeface="Times New Roman" pitchFamily="18" charset="0"/>
                </a:rPr>
                <a:t>（定时器</a:t>
              </a:r>
              <a:r>
                <a:rPr kumimoji="1" lang="en-US" altLang="zh-CN" sz="2800" b="1">
                  <a:latin typeface="宋体" pitchFamily="2" charset="-122"/>
                </a:rPr>
                <a:t>1</a:t>
              </a:r>
              <a:r>
                <a:rPr kumimoji="1" lang="zh-CN" altLang="en-US" sz="2800" b="1">
                  <a:latin typeface="Times New Roman" pitchFamily="18" charset="0"/>
                </a:rPr>
                <a:t>外部计数脉冲输入）</a:t>
              </a:r>
              <a:endParaRPr kumimoji="1" lang="zh-CN" altLang="en-US" sz="2800">
                <a:latin typeface="宋体" pitchFamily="2" charset="-122"/>
              </a:endParaRPr>
            </a:p>
          </p:txBody>
        </p:sp>
        <p:sp>
          <p:nvSpPr>
            <p:cNvPr id="8205" name="Rectangle 12"/>
            <p:cNvSpPr>
              <a:spLocks noChangeArrowheads="1"/>
            </p:cNvSpPr>
            <p:nvPr/>
          </p:nvSpPr>
          <p:spPr bwMode="auto">
            <a:xfrm>
              <a:off x="0" y="2762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pitchFamily="2" charset="-122"/>
                </a:rPr>
                <a:t>P3.5 </a:t>
              </a:r>
              <a:endParaRPr kumimoji="1" lang="en-US" altLang="zh-CN" sz="2800" b="1">
                <a:latin typeface="宋体" pitchFamily="2" charset="-122"/>
              </a:endParaRPr>
            </a:p>
          </p:txBody>
        </p:sp>
        <p:sp>
          <p:nvSpPr>
            <p:cNvPr id="8206" name="Rectangle 13"/>
            <p:cNvSpPr>
              <a:spLocks noChangeArrowheads="1"/>
            </p:cNvSpPr>
            <p:nvPr/>
          </p:nvSpPr>
          <p:spPr bwMode="auto">
            <a:xfrm>
              <a:off x="1711" y="2352"/>
              <a:ext cx="3775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宋体" pitchFamily="2" charset="-122"/>
                </a:rPr>
                <a:t>T0 </a:t>
              </a:r>
              <a:r>
                <a:rPr kumimoji="1" lang="zh-CN" altLang="en-US" sz="2800" b="1">
                  <a:latin typeface="Times New Roman" pitchFamily="18" charset="0"/>
                </a:rPr>
                <a:t>（定时器</a:t>
              </a:r>
              <a:r>
                <a:rPr kumimoji="1" lang="en-US" altLang="zh-CN" sz="2800" b="1">
                  <a:latin typeface="宋体" pitchFamily="2" charset="-122"/>
                </a:rPr>
                <a:t>0</a:t>
              </a:r>
              <a:r>
                <a:rPr kumimoji="1" lang="zh-CN" altLang="en-US" sz="2800" b="1">
                  <a:latin typeface="Times New Roman" pitchFamily="18" charset="0"/>
                </a:rPr>
                <a:t>外部计数脉冲输入）</a:t>
              </a:r>
              <a:endParaRPr kumimoji="1" lang="zh-CN" altLang="en-US" sz="2800">
                <a:latin typeface="宋体" pitchFamily="2" charset="-122"/>
              </a:endParaRPr>
            </a:p>
          </p:txBody>
        </p:sp>
        <p:sp>
          <p:nvSpPr>
            <p:cNvPr id="8207" name="Rectangle 14"/>
            <p:cNvSpPr>
              <a:spLocks noChangeArrowheads="1"/>
            </p:cNvSpPr>
            <p:nvPr/>
          </p:nvSpPr>
          <p:spPr bwMode="auto">
            <a:xfrm>
              <a:off x="0" y="2314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pitchFamily="2" charset="-122"/>
                </a:rPr>
                <a:t>P3.4 </a:t>
              </a:r>
              <a:endParaRPr kumimoji="1" lang="en-US" altLang="zh-CN" sz="2800" b="1">
                <a:latin typeface="宋体" pitchFamily="2" charset="-122"/>
              </a:endParaRPr>
            </a:p>
          </p:txBody>
        </p:sp>
        <p:sp>
          <p:nvSpPr>
            <p:cNvPr id="8208" name="Rectangle 15"/>
            <p:cNvSpPr>
              <a:spLocks noChangeArrowheads="1"/>
            </p:cNvSpPr>
            <p:nvPr/>
          </p:nvSpPr>
          <p:spPr bwMode="auto">
            <a:xfrm>
              <a:off x="0" y="1867"/>
              <a:ext cx="194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pitchFamily="2" charset="-122"/>
                </a:rPr>
                <a:t>P3.3 </a:t>
              </a:r>
              <a:endParaRPr kumimoji="1" lang="en-US" altLang="zh-CN" sz="2800" b="1">
                <a:latin typeface="宋体" pitchFamily="2" charset="-122"/>
              </a:endParaRPr>
            </a:p>
          </p:txBody>
        </p:sp>
        <p:sp>
          <p:nvSpPr>
            <p:cNvPr id="8209" name="Rectangle 16"/>
            <p:cNvSpPr>
              <a:spLocks noChangeArrowheads="1"/>
            </p:cNvSpPr>
            <p:nvPr/>
          </p:nvSpPr>
          <p:spPr bwMode="auto">
            <a:xfrm>
              <a:off x="0" y="1419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pitchFamily="2" charset="-122"/>
                </a:rPr>
                <a:t>P3.2 </a:t>
              </a:r>
              <a:endParaRPr kumimoji="1" lang="en-US" altLang="zh-CN" sz="2800" b="1">
                <a:latin typeface="宋体" pitchFamily="2" charset="-122"/>
              </a:endParaRPr>
            </a:p>
          </p:txBody>
        </p:sp>
        <p:sp>
          <p:nvSpPr>
            <p:cNvPr id="8210" name="Rectangle 17"/>
            <p:cNvSpPr>
              <a:spLocks noChangeArrowheads="1"/>
            </p:cNvSpPr>
            <p:nvPr/>
          </p:nvSpPr>
          <p:spPr bwMode="auto">
            <a:xfrm>
              <a:off x="1691" y="971"/>
              <a:ext cx="3775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宋体" pitchFamily="2" charset="-122"/>
                </a:rPr>
                <a:t>TXD </a:t>
              </a:r>
              <a:r>
                <a:rPr kumimoji="1" lang="zh-CN" altLang="en-US" sz="2800" b="1">
                  <a:latin typeface="Times New Roman" pitchFamily="18" charset="0"/>
                </a:rPr>
                <a:t>（串行输出线）</a:t>
              </a:r>
              <a:endParaRPr kumimoji="1" lang="zh-CN" altLang="en-US" sz="2800">
                <a:latin typeface="宋体" pitchFamily="2" charset="-122"/>
              </a:endParaRPr>
            </a:p>
          </p:txBody>
        </p:sp>
        <p:sp>
          <p:nvSpPr>
            <p:cNvPr id="8211" name="Rectangle 18"/>
            <p:cNvSpPr>
              <a:spLocks noChangeArrowheads="1"/>
            </p:cNvSpPr>
            <p:nvPr/>
          </p:nvSpPr>
          <p:spPr bwMode="auto">
            <a:xfrm>
              <a:off x="0" y="971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pitchFamily="2" charset="-122"/>
                </a:rPr>
                <a:t>P3.1 </a:t>
              </a:r>
              <a:endParaRPr kumimoji="1" lang="en-US" altLang="zh-CN" sz="2800" b="1">
                <a:latin typeface="宋体" pitchFamily="2" charset="-122"/>
              </a:endParaRPr>
            </a:p>
          </p:txBody>
        </p:sp>
        <p:sp>
          <p:nvSpPr>
            <p:cNvPr id="8212" name="Rectangle 19"/>
            <p:cNvSpPr>
              <a:spLocks noChangeArrowheads="1"/>
            </p:cNvSpPr>
            <p:nvPr/>
          </p:nvSpPr>
          <p:spPr bwMode="auto">
            <a:xfrm>
              <a:off x="1691" y="523"/>
              <a:ext cx="3775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宋体" pitchFamily="2" charset="-122"/>
                </a:rPr>
                <a:t>RXD </a:t>
              </a:r>
              <a:r>
                <a:rPr kumimoji="1" lang="zh-CN" altLang="en-US" sz="2800" b="1">
                  <a:latin typeface="Times New Roman" pitchFamily="18" charset="0"/>
                </a:rPr>
                <a:t>（串行输入线）</a:t>
              </a:r>
              <a:r>
                <a:rPr kumimoji="1" lang="zh-CN" altLang="en-US" sz="2800">
                  <a:latin typeface="宋体" pitchFamily="2" charset="-122"/>
                </a:rPr>
                <a:t> </a:t>
              </a:r>
              <a:endParaRPr kumimoji="1" lang="zh-CN" altLang="en-US" sz="2800">
                <a:latin typeface="宋体" pitchFamily="2" charset="-122"/>
              </a:endParaRPr>
            </a:p>
          </p:txBody>
        </p:sp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0" y="523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pitchFamily="2" charset="-122"/>
                </a:rPr>
                <a:t>P3.0 </a:t>
              </a:r>
              <a:endParaRPr kumimoji="1" lang="en-US" altLang="zh-CN" sz="2800" b="1">
                <a:latin typeface="宋体" pitchFamily="2" charset="-122"/>
              </a:endParaRPr>
            </a:p>
          </p:txBody>
        </p:sp>
        <p:sp>
          <p:nvSpPr>
            <p:cNvPr id="8214" name="Rectangle 21"/>
            <p:cNvSpPr>
              <a:spLocks noChangeArrowheads="1"/>
            </p:cNvSpPr>
            <p:nvPr/>
          </p:nvSpPr>
          <p:spPr bwMode="auto">
            <a:xfrm>
              <a:off x="1940" y="75"/>
              <a:ext cx="3774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800" b="1">
                  <a:latin typeface="宋体" pitchFamily="2" charset="-122"/>
                </a:rPr>
                <a:t>   </a:t>
              </a:r>
              <a:r>
                <a:rPr kumimoji="1" lang="zh-CN" altLang="en-US" sz="2800" b="1">
                  <a:latin typeface="宋体" pitchFamily="2" charset="-122"/>
                </a:rPr>
                <a:t>第  二 功 能</a:t>
              </a:r>
              <a:r>
                <a:rPr kumimoji="1" lang="zh-CN" altLang="en-US" sz="2400">
                  <a:latin typeface="宋体" pitchFamily="2" charset="-122"/>
                </a:rPr>
                <a:t> </a:t>
              </a:r>
              <a:endParaRPr kumimoji="1" lang="zh-CN" altLang="en-US" sz="2400">
                <a:latin typeface="宋体" pitchFamily="2" charset="-122"/>
              </a:endParaRPr>
            </a:p>
          </p:txBody>
        </p:sp>
        <p:sp>
          <p:nvSpPr>
            <p:cNvPr id="8215" name="Rectangle 22"/>
            <p:cNvSpPr>
              <a:spLocks noChangeArrowheads="1"/>
            </p:cNvSpPr>
            <p:nvPr/>
          </p:nvSpPr>
          <p:spPr bwMode="auto">
            <a:xfrm>
              <a:off x="0" y="75"/>
              <a:ext cx="19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pPr algn="ctr"/>
              <a:r>
                <a:rPr kumimoji="1" lang="zh-CN" altLang="en-US" sz="2800" b="1">
                  <a:latin typeface="宋体" pitchFamily="2" charset="-122"/>
                </a:rPr>
                <a:t>端口引脚</a:t>
              </a:r>
              <a:r>
                <a:rPr kumimoji="1" lang="zh-CN" altLang="en-US" sz="2400">
                  <a:latin typeface="宋体" pitchFamily="2" charset="-122"/>
                </a:rPr>
                <a:t> </a:t>
              </a:r>
              <a:endParaRPr kumimoji="1" lang="zh-CN" altLang="en-US" sz="2400">
                <a:latin typeface="宋体" pitchFamily="2" charset="-122"/>
              </a:endParaRPr>
            </a:p>
          </p:txBody>
        </p:sp>
        <p:sp>
          <p:nvSpPr>
            <p:cNvPr id="8216" name="Line 23"/>
            <p:cNvSpPr>
              <a:spLocks noChangeShapeType="1"/>
            </p:cNvSpPr>
            <p:nvPr/>
          </p:nvSpPr>
          <p:spPr bwMode="auto">
            <a:xfrm>
              <a:off x="0" y="0"/>
              <a:ext cx="571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17" name="Line 24"/>
            <p:cNvSpPr>
              <a:spLocks noChangeShapeType="1"/>
            </p:cNvSpPr>
            <p:nvPr/>
          </p:nvSpPr>
          <p:spPr bwMode="auto">
            <a:xfrm>
              <a:off x="0" y="523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18" name="Line 25"/>
            <p:cNvSpPr>
              <a:spLocks noChangeShapeType="1"/>
            </p:cNvSpPr>
            <p:nvPr/>
          </p:nvSpPr>
          <p:spPr bwMode="auto">
            <a:xfrm>
              <a:off x="0" y="971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19" name="Line 26"/>
            <p:cNvSpPr>
              <a:spLocks noChangeShapeType="1"/>
            </p:cNvSpPr>
            <p:nvPr/>
          </p:nvSpPr>
          <p:spPr bwMode="auto">
            <a:xfrm>
              <a:off x="0" y="1419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0" name="Line 27"/>
            <p:cNvSpPr>
              <a:spLocks noChangeShapeType="1"/>
            </p:cNvSpPr>
            <p:nvPr/>
          </p:nvSpPr>
          <p:spPr bwMode="auto">
            <a:xfrm>
              <a:off x="0" y="1867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1" name="Line 28"/>
            <p:cNvSpPr>
              <a:spLocks noChangeShapeType="1"/>
            </p:cNvSpPr>
            <p:nvPr/>
          </p:nvSpPr>
          <p:spPr bwMode="auto">
            <a:xfrm>
              <a:off x="0" y="2314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2" name="Line 29"/>
            <p:cNvSpPr>
              <a:spLocks noChangeShapeType="1"/>
            </p:cNvSpPr>
            <p:nvPr/>
          </p:nvSpPr>
          <p:spPr bwMode="auto">
            <a:xfrm>
              <a:off x="0" y="2762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3" name="Line 30"/>
            <p:cNvSpPr>
              <a:spLocks noChangeShapeType="1"/>
            </p:cNvSpPr>
            <p:nvPr/>
          </p:nvSpPr>
          <p:spPr bwMode="auto">
            <a:xfrm>
              <a:off x="0" y="3210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4" name="Line 31"/>
            <p:cNvSpPr>
              <a:spLocks noChangeShapeType="1"/>
            </p:cNvSpPr>
            <p:nvPr/>
          </p:nvSpPr>
          <p:spPr bwMode="auto">
            <a:xfrm>
              <a:off x="0" y="3658"/>
              <a:ext cx="57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5" name="Line 32"/>
            <p:cNvSpPr>
              <a:spLocks noChangeShapeType="1"/>
            </p:cNvSpPr>
            <p:nvPr/>
          </p:nvSpPr>
          <p:spPr bwMode="auto">
            <a:xfrm>
              <a:off x="0" y="75"/>
              <a:ext cx="0" cy="403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6" name="Line 33"/>
            <p:cNvSpPr>
              <a:spLocks noChangeShapeType="1"/>
            </p:cNvSpPr>
            <p:nvPr/>
          </p:nvSpPr>
          <p:spPr bwMode="auto">
            <a:xfrm>
              <a:off x="1600" y="45"/>
              <a:ext cx="0" cy="40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27" name="Line 34"/>
            <p:cNvSpPr>
              <a:spLocks noChangeShapeType="1"/>
            </p:cNvSpPr>
            <p:nvPr/>
          </p:nvSpPr>
          <p:spPr bwMode="auto">
            <a:xfrm>
              <a:off x="5712" y="0"/>
              <a:ext cx="0" cy="412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8228" name="Object 35"/>
            <p:cNvGraphicFramePr>
              <a:graphicFrameLocks noChangeAspect="1"/>
            </p:cNvGraphicFramePr>
            <p:nvPr/>
          </p:nvGraphicFramePr>
          <p:xfrm>
            <a:off x="2634" y="1991"/>
            <a:ext cx="79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3" name="Equation" r:id="rId4" imgW="114300" imgH="215265" progId="Equation.3">
                    <p:embed/>
                  </p:oleObj>
                </mc:Choice>
                <mc:Fallback>
                  <p:oleObj name="Equation" r:id="rId4" imgW="114300" imgH="215265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1991"/>
                          <a:ext cx="79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9" name="Rectangle 36"/>
            <p:cNvSpPr>
              <a:spLocks noChangeArrowheads="1"/>
            </p:cNvSpPr>
            <p:nvPr/>
          </p:nvSpPr>
          <p:spPr bwMode="auto">
            <a:xfrm>
              <a:off x="1509" y="1488"/>
              <a:ext cx="3609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Gungsuh" pitchFamily="18" charset="-127"/>
                  <a:ea typeface="华文仿宋" pitchFamily="2" charset="-122"/>
                </a:rPr>
                <a:t>    INT0</a:t>
              </a:r>
              <a:r>
                <a:rPr kumimoji="1" lang="zh-CN" altLang="en-US" sz="2800" b="1">
                  <a:latin typeface="Gungsuh" pitchFamily="18" charset="-127"/>
                  <a:ea typeface="华文仿宋" pitchFamily="2" charset="-122"/>
                </a:rPr>
                <a:t>（</a:t>
              </a:r>
              <a:r>
                <a:rPr kumimoji="1" lang="zh-CN" altLang="en-US" sz="2800" b="1">
                  <a:latin typeface="宋体" pitchFamily="2" charset="-122"/>
                  <a:cs typeface="Times New Roman" pitchFamily="18" charset="0"/>
                </a:rPr>
                <a:t>外部中断</a:t>
              </a:r>
              <a:r>
                <a:rPr kumimoji="1" lang="en-US" altLang="zh-CN" sz="2800" b="1">
                  <a:latin typeface="宋体" pitchFamily="2" charset="-122"/>
                  <a:cs typeface="Times New Roman" pitchFamily="18" charset="0"/>
                </a:rPr>
                <a:t>0</a:t>
              </a:r>
              <a:r>
                <a:rPr kumimoji="1" lang="zh-CN" altLang="en-US" sz="2800" b="1">
                  <a:latin typeface="宋体" pitchFamily="2" charset="-122"/>
                  <a:cs typeface="Times New Roman" pitchFamily="18" charset="0"/>
                </a:rPr>
                <a:t>输入线）</a:t>
              </a:r>
              <a:endParaRPr kumimoji="1" lang="zh-CN" altLang="en-US" sz="2800">
                <a:latin typeface="宋体" pitchFamily="2" charset="-122"/>
              </a:endParaRPr>
            </a:p>
          </p:txBody>
        </p:sp>
        <p:sp>
          <p:nvSpPr>
            <p:cNvPr id="8230" name="Rectangle 37"/>
            <p:cNvSpPr>
              <a:spLocks noChangeArrowheads="1"/>
            </p:cNvSpPr>
            <p:nvPr/>
          </p:nvSpPr>
          <p:spPr bwMode="auto">
            <a:xfrm>
              <a:off x="1739" y="1920"/>
              <a:ext cx="3198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r>
                <a:rPr kumimoji="1" lang="en-US" altLang="zh-CN" sz="2800" b="1">
                  <a:latin typeface="Gungsuh" pitchFamily="18" charset="-127"/>
                  <a:ea typeface="华文仿宋" pitchFamily="2" charset="-122"/>
                </a:rPr>
                <a:t>INT1 </a:t>
              </a:r>
              <a:r>
                <a:rPr kumimoji="1" lang="zh-CN" altLang="en-US" sz="2800" b="1">
                  <a:latin typeface="Gungsuh" pitchFamily="18" charset="-127"/>
                  <a:ea typeface="华文仿宋" pitchFamily="2" charset="-122"/>
                </a:rPr>
                <a:t>（</a:t>
              </a:r>
              <a:r>
                <a:rPr kumimoji="1" lang="zh-CN" altLang="en-US" sz="2800" b="1">
                  <a:latin typeface="宋体" pitchFamily="2" charset="-122"/>
                  <a:cs typeface="Times New Roman" pitchFamily="18" charset="0"/>
                </a:rPr>
                <a:t>外部中断</a:t>
              </a:r>
              <a:r>
                <a:rPr kumimoji="1" lang="en-US" altLang="zh-CN" sz="2800" b="1">
                  <a:latin typeface="宋体" pitchFamily="2" charset="-122"/>
                  <a:cs typeface="Times New Roman" pitchFamily="18" charset="0"/>
                </a:rPr>
                <a:t>1</a:t>
              </a:r>
              <a:r>
                <a:rPr kumimoji="1" lang="zh-CN" altLang="en-US" sz="2800" b="1">
                  <a:latin typeface="宋体" pitchFamily="2" charset="-122"/>
                  <a:cs typeface="Times New Roman" pitchFamily="18" charset="0"/>
                </a:rPr>
                <a:t>输入线）   </a:t>
              </a:r>
              <a:endParaRPr kumimoji="1" lang="zh-CN" altLang="en-US" sz="2800" b="1">
                <a:latin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8231" name="Line 38"/>
            <p:cNvSpPr>
              <a:spLocks noChangeShapeType="1"/>
            </p:cNvSpPr>
            <p:nvPr/>
          </p:nvSpPr>
          <p:spPr bwMode="auto">
            <a:xfrm>
              <a:off x="1712" y="3766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32" name="Line 39"/>
            <p:cNvSpPr>
              <a:spLocks noChangeShapeType="1"/>
            </p:cNvSpPr>
            <p:nvPr/>
          </p:nvSpPr>
          <p:spPr bwMode="auto">
            <a:xfrm>
              <a:off x="1772" y="326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33" name="Line 40"/>
            <p:cNvSpPr>
              <a:spLocks noChangeShapeType="1"/>
            </p:cNvSpPr>
            <p:nvPr/>
          </p:nvSpPr>
          <p:spPr bwMode="auto">
            <a:xfrm>
              <a:off x="1882" y="1514"/>
              <a:ext cx="4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34" name="Line 41"/>
            <p:cNvSpPr>
              <a:spLocks noChangeShapeType="1"/>
            </p:cNvSpPr>
            <p:nvPr/>
          </p:nvSpPr>
          <p:spPr bwMode="auto">
            <a:xfrm flipH="1">
              <a:off x="1792" y="1968"/>
              <a:ext cx="4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8195" name="Text Box 41"/>
          <p:cNvSpPr txBox="1">
            <a:spLocks noChangeArrowheads="1"/>
          </p:cNvSpPr>
          <p:nvPr/>
        </p:nvSpPr>
        <p:spPr bwMode="auto">
          <a:xfrm>
            <a:off x="2700338" y="188913"/>
            <a:ext cx="2665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</a:rPr>
              <a:t>表</a:t>
            </a:r>
            <a:r>
              <a:rPr lang="en-US" altLang="zh-CN" b="1">
                <a:solidFill>
                  <a:srgbClr val="FF0066"/>
                </a:solidFill>
              </a:rPr>
              <a:t>5-1 P3</a:t>
            </a:r>
            <a:r>
              <a:rPr lang="zh-CN" altLang="en-US" b="1">
                <a:solidFill>
                  <a:srgbClr val="FF0066"/>
                </a:solidFill>
              </a:rPr>
              <a:t>口的第二功能</a:t>
            </a:r>
            <a:endParaRPr lang="zh-CN" altLang="en-US" b="1">
              <a:solidFill>
                <a:srgbClr val="FF0066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621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8991600" cy="4114800"/>
          </a:xfrm>
        </p:spPr>
        <p:txBody>
          <a:bodyPr/>
          <a:lstStyle/>
          <a:p>
            <a:pPr marL="533400" indent="-533400" eaLnBrk="1" hangingPunct="1">
              <a:lnSpc>
                <a:spcPct val="115000"/>
              </a:lnSpc>
              <a:buFontTx/>
              <a:buNone/>
            </a:pPr>
            <a:r>
              <a:rPr lang="en-US" altLang="zh-CN" sz="3600" b="1" smtClean="0"/>
              <a:t> </a:t>
            </a:r>
            <a:r>
              <a:rPr lang="zh-CN" altLang="en-US" sz="3600" b="1" smtClean="0">
                <a:solidFill>
                  <a:srgbClr val="0000FF"/>
                </a:solidFill>
              </a:rPr>
              <a:t>二、</a:t>
            </a:r>
            <a:r>
              <a:rPr lang="zh-CN" altLang="en-US" sz="3600" b="1" smtClean="0">
                <a:solidFill>
                  <a:srgbClr val="0000FF"/>
                </a:solidFill>
                <a:latin typeface="黑体" pitchFamily="2" charset="-122"/>
              </a:rPr>
              <a:t>端口的内部结构</a:t>
            </a:r>
            <a:endParaRPr lang="zh-CN" altLang="en-US" sz="3600" b="1" smtClean="0">
              <a:solidFill>
                <a:srgbClr val="0000FF"/>
              </a:solidFill>
            </a:endParaRPr>
          </a:p>
          <a:p>
            <a:pPr marL="533400" indent="-533400"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     四个端口的</a:t>
            </a:r>
            <a:r>
              <a:rPr lang="zh-CN" altLang="en-US" b="1" smtClean="0">
                <a:solidFill>
                  <a:srgbClr val="CC00CC"/>
                </a:solidFill>
                <a:latin typeface="宋体" pitchFamily="2" charset="-122"/>
              </a:rPr>
              <a:t>一位结构</a:t>
            </a:r>
            <a:r>
              <a:rPr lang="zh-CN" altLang="en-US" b="1" smtClean="0">
                <a:latin typeface="宋体" pitchFamily="2" charset="-122"/>
              </a:rPr>
              <a:t>见图</a:t>
            </a:r>
            <a:r>
              <a:rPr lang="en-US" altLang="zh-CN" b="1" smtClean="0">
                <a:latin typeface="宋体" pitchFamily="2" charset="-122"/>
              </a:rPr>
              <a:t>5.2</a:t>
            </a:r>
            <a:r>
              <a:rPr lang="zh-CN" altLang="en-US" b="1" smtClean="0">
                <a:latin typeface="宋体" pitchFamily="2" charset="-122"/>
              </a:rPr>
              <a:t>，同一个端口的各位具有相同的结构。 </a:t>
            </a:r>
            <a:r>
              <a:rPr kumimoji="1" lang="en-US" altLang="zh-CN" b="1" smtClean="0">
                <a:latin typeface="宋体" pitchFamily="2" charset="-122"/>
              </a:rPr>
              <a:t>PO</a:t>
            </a:r>
            <a:r>
              <a:rPr kumimoji="1" lang="zh-CN" altLang="en-US" b="1" smtClean="0">
                <a:latin typeface="宋体" pitchFamily="2" charset="-122"/>
              </a:rPr>
              <a:t>～</a:t>
            </a:r>
            <a:r>
              <a:rPr kumimoji="1" lang="en-US" altLang="zh-CN" b="1" smtClean="0">
                <a:latin typeface="宋体" pitchFamily="2" charset="-122"/>
              </a:rPr>
              <a:t>P3</a:t>
            </a:r>
            <a:r>
              <a:rPr lang="zh-CN" altLang="en-US" b="1" smtClean="0">
                <a:latin typeface="宋体" pitchFamily="2" charset="-122"/>
              </a:rPr>
              <a:t>四个端口的结构有</a:t>
            </a:r>
            <a:r>
              <a:rPr lang="zh-CN" altLang="en-US" b="1" smtClean="0">
                <a:solidFill>
                  <a:srgbClr val="FF0066"/>
                </a:solidFill>
                <a:latin typeface="宋体" pitchFamily="2" charset="-122"/>
              </a:rPr>
              <a:t>相同之处：</a:t>
            </a:r>
            <a:endParaRPr lang="zh-CN" altLang="en-US" b="1" smtClean="0">
              <a:latin typeface="宋体" pitchFamily="2" charset="-122"/>
            </a:endParaRPr>
          </a:p>
          <a:p>
            <a:pPr marL="533400" indent="-533400" eaLnBrk="1" hangingPunct="1">
              <a:lnSpc>
                <a:spcPct val="115000"/>
              </a:lnSpc>
              <a:buFontTx/>
              <a:buNone/>
            </a:pPr>
            <a:r>
              <a:rPr lang="zh-CN" altLang="en-US" b="1" smtClean="0">
                <a:latin typeface="宋体" pitchFamily="2" charset="-122"/>
              </a:rPr>
              <a:t>    </a:t>
            </a:r>
            <a:endParaRPr lang="zh-CN" altLang="en-US" b="1" smtClean="0">
              <a:latin typeface="宋体" pitchFamily="2" charset="-122"/>
            </a:endParaRPr>
          </a:p>
        </p:txBody>
      </p:sp>
      <p:sp>
        <p:nvSpPr>
          <p:cNvPr id="198659" name="AutoShape 3"/>
          <p:cNvSpPr>
            <a:spLocks noChangeArrowheads="1"/>
          </p:cNvSpPr>
          <p:nvPr/>
        </p:nvSpPr>
        <p:spPr bwMode="auto">
          <a:xfrm>
            <a:off x="609600" y="2743200"/>
            <a:ext cx="304800" cy="304800"/>
          </a:xfrm>
          <a:prstGeom prst="star5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>
              <a:solidFill>
                <a:schemeClr val="hlin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8660" name="AutoShape 4"/>
          <p:cNvSpPr>
            <a:spLocks noChangeArrowheads="1"/>
          </p:cNvSpPr>
          <p:nvPr/>
        </p:nvSpPr>
        <p:spPr bwMode="auto">
          <a:xfrm>
            <a:off x="609600" y="3962400"/>
            <a:ext cx="304800" cy="304800"/>
          </a:xfrm>
          <a:prstGeom prst="star5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>
              <a:solidFill>
                <a:schemeClr val="hlin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8661" name="AutoShape 5"/>
          <p:cNvSpPr>
            <a:spLocks noChangeArrowheads="1"/>
          </p:cNvSpPr>
          <p:nvPr/>
        </p:nvSpPr>
        <p:spPr bwMode="auto">
          <a:xfrm>
            <a:off x="609600" y="4495800"/>
            <a:ext cx="304800" cy="304800"/>
          </a:xfrm>
          <a:prstGeom prst="star5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en-US" sz="2400">
              <a:solidFill>
                <a:schemeClr val="hlin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539750" y="5373688"/>
            <a:ext cx="7346950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3200" b="1">
                <a:latin typeface="宋体" pitchFamily="2" charset="-122"/>
              </a:rPr>
              <a:t>   </a:t>
            </a:r>
            <a:r>
              <a:rPr kumimoji="1" lang="zh-CN" altLang="en-US" sz="3200" b="1">
                <a:latin typeface="宋体" pitchFamily="2" charset="-122"/>
              </a:rPr>
              <a:t>以下介绍</a:t>
            </a:r>
            <a:r>
              <a:rPr kumimoji="1" lang="en-US" altLang="zh-CN" sz="3200" b="1">
                <a:latin typeface="宋体" pitchFamily="2" charset="-122"/>
              </a:rPr>
              <a:t>PO</a:t>
            </a:r>
            <a:r>
              <a:rPr kumimoji="1" lang="zh-CN" altLang="en-US" sz="3200" b="1">
                <a:latin typeface="宋体" pitchFamily="2" charset="-122"/>
              </a:rPr>
              <a:t>～</a:t>
            </a:r>
            <a:r>
              <a:rPr kumimoji="1" lang="en-US" altLang="zh-CN" sz="3200" b="1">
                <a:latin typeface="宋体" pitchFamily="2" charset="-122"/>
              </a:rPr>
              <a:t>P3</a:t>
            </a:r>
            <a:r>
              <a:rPr kumimoji="1" lang="zh-CN" altLang="en-US" sz="3200" b="1">
                <a:latin typeface="宋体" pitchFamily="2" charset="-122"/>
              </a:rPr>
              <a:t>口的</a:t>
            </a:r>
            <a:r>
              <a:rPr kumimoji="1" lang="zh-CN" altLang="en-US" sz="3200" b="1">
                <a:solidFill>
                  <a:srgbClr val="FF0066"/>
                </a:solidFill>
                <a:latin typeface="宋体" pitchFamily="2" charset="-122"/>
              </a:rPr>
              <a:t>不同之处：</a:t>
            </a:r>
            <a:r>
              <a:rPr kumimoji="1" lang="zh-CN" altLang="en-US" sz="3200" b="1">
                <a:latin typeface="Times New Roman" pitchFamily="18" charset="0"/>
              </a:rPr>
              <a:t> </a:t>
            </a:r>
            <a:endParaRPr kumimoji="1" lang="zh-CN" altLang="en-US" sz="3200" b="1">
              <a:latin typeface="Times New Roman" pitchFamily="18" charset="0"/>
            </a:endParaRPr>
          </a:p>
        </p:txBody>
      </p:sp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685800" y="2520950"/>
            <a:ext cx="8458200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3200" b="1">
                <a:latin typeface="宋体" pitchFamily="2" charset="-122"/>
              </a:rPr>
              <a:t>   </a:t>
            </a:r>
            <a:r>
              <a:rPr kumimoji="1" lang="zh-CN" altLang="en-US" sz="3200" b="1">
                <a:latin typeface="宋体" pitchFamily="2" charset="-122"/>
              </a:rPr>
              <a:t>都有两个输入缓冲器，分别受</a:t>
            </a:r>
            <a:r>
              <a:rPr kumimoji="1" lang="zh-CN" altLang="en-US" sz="3200" b="1">
                <a:solidFill>
                  <a:srgbClr val="C10719"/>
                </a:solidFill>
                <a:latin typeface="宋体" pitchFamily="2" charset="-122"/>
              </a:rPr>
              <a:t>读锁存</a:t>
            </a:r>
            <a:r>
              <a:rPr kumimoji="1" lang="zh-CN" altLang="en-US" sz="3200" b="1">
                <a:latin typeface="宋体" pitchFamily="2" charset="-122"/>
              </a:rPr>
              <a:t>器和</a:t>
            </a:r>
            <a:r>
              <a:rPr kumimoji="1" lang="zh-CN" altLang="en-US" sz="3200" b="1">
                <a:solidFill>
                  <a:srgbClr val="C10719"/>
                </a:solidFill>
                <a:latin typeface="宋体" pitchFamily="2" charset="-122"/>
              </a:rPr>
              <a:t>读引脚</a:t>
            </a:r>
            <a:r>
              <a:rPr kumimoji="1" lang="zh-CN" altLang="en-US" sz="3200" b="1">
                <a:latin typeface="宋体" pitchFamily="2" charset="-122"/>
              </a:rPr>
              <a:t>的控制。</a:t>
            </a:r>
            <a:endParaRPr kumimoji="1" lang="zh-CN" altLang="en-US" sz="3200" b="1">
              <a:latin typeface="宋体" pitchFamily="2" charset="-122"/>
            </a:endParaRPr>
          </a:p>
        </p:txBody>
      </p:sp>
      <p:sp>
        <p:nvSpPr>
          <p:cNvPr id="198664" name="Text Box 8"/>
          <p:cNvSpPr txBox="1">
            <a:spLocks noChangeArrowheads="1"/>
          </p:cNvSpPr>
          <p:nvPr/>
        </p:nvSpPr>
        <p:spPr bwMode="auto">
          <a:xfrm>
            <a:off x="1143000" y="3690938"/>
            <a:ext cx="6858000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3200" b="1">
                <a:latin typeface="宋体" pitchFamily="2" charset="-122"/>
              </a:rPr>
              <a:t> </a:t>
            </a:r>
            <a:r>
              <a:rPr kumimoji="1" lang="zh-CN" altLang="en-US" sz="3200" b="1">
                <a:latin typeface="宋体" pitchFamily="2" charset="-122"/>
              </a:rPr>
              <a:t>都有锁存器</a:t>
            </a:r>
            <a:r>
              <a:rPr kumimoji="1" lang="en-US" altLang="zh-CN" sz="3200" b="1">
                <a:latin typeface="宋体" pitchFamily="2" charset="-122"/>
              </a:rPr>
              <a:t>(</a:t>
            </a:r>
            <a:r>
              <a:rPr kumimoji="1" lang="zh-CN" altLang="en-US" sz="3200" b="1">
                <a:latin typeface="宋体" pitchFamily="2" charset="-122"/>
              </a:rPr>
              <a:t>即寄存器</a:t>
            </a:r>
            <a:r>
              <a:rPr kumimoji="1" lang="en-US" altLang="zh-CN" sz="3200" b="1">
                <a:latin typeface="宋体" pitchFamily="2" charset="-122"/>
              </a:rPr>
              <a:t>PO</a:t>
            </a:r>
            <a:r>
              <a:rPr kumimoji="1" lang="zh-CN" altLang="en-US" sz="3200" b="1">
                <a:latin typeface="宋体" pitchFamily="2" charset="-122"/>
              </a:rPr>
              <a:t>～</a:t>
            </a:r>
            <a:r>
              <a:rPr kumimoji="1" lang="en-US" altLang="zh-CN" sz="3200" b="1">
                <a:latin typeface="宋体" pitchFamily="2" charset="-122"/>
              </a:rPr>
              <a:t>P3)</a:t>
            </a:r>
            <a:endParaRPr kumimoji="1" lang="en-US" altLang="zh-CN" sz="3200" b="1">
              <a:latin typeface="宋体" pitchFamily="2" charset="-122"/>
            </a:endParaRPr>
          </a:p>
        </p:txBody>
      </p:sp>
      <p:sp>
        <p:nvSpPr>
          <p:cNvPr id="198665" name="Text Box 9"/>
          <p:cNvSpPr txBox="1">
            <a:spLocks noChangeArrowheads="1"/>
          </p:cNvSpPr>
          <p:nvPr/>
        </p:nvSpPr>
        <p:spPr bwMode="auto">
          <a:xfrm>
            <a:off x="685800" y="4373563"/>
            <a:ext cx="7315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宋体" pitchFamily="2" charset="-122"/>
              </a:rPr>
              <a:t>   </a:t>
            </a:r>
            <a:r>
              <a:rPr kumimoji="1" lang="zh-CN" altLang="en-US" sz="3200" b="1">
                <a:latin typeface="宋体" pitchFamily="2" charset="-122"/>
              </a:rPr>
              <a:t>都是场效应管输出驱动。</a:t>
            </a:r>
            <a:endParaRPr kumimoji="1" lang="zh-CN" altLang="en-US" sz="3200" b="1">
              <a:latin typeface="宋体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7953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290" grpId="0" autoUpdateAnimBg="0" build="p"/>
      <p:bldP spid="12294" grpId="0" autoUpdateAnimBg="0"/>
      <p:bldP spid="198663" grpId="0" autoUpdateAnimBg="0"/>
      <p:bldP spid="198664" grpId="0" autoUpdateAnimBg="0"/>
      <p:bldP spid="19866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7034213" y="47609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1" imgW="114300" imgH="215265" progId="Equation.3">
                  <p:embed/>
                </p:oleObj>
              </mc:Choice>
              <mc:Fallback>
                <p:oleObj name="Equation" r:id="rId1" imgW="114300" imgH="21526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213" y="4760913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304800" y="0"/>
            <a:ext cx="8839200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1.PO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口</a:t>
            </a:r>
            <a:r>
              <a:rPr kumimoji="1" lang="zh-CN" altLang="en-US" sz="3600">
                <a:latin typeface="Times New Roman" pitchFamily="18" charset="0"/>
              </a:rPr>
              <a:t>  </a:t>
            </a:r>
            <a:endParaRPr kumimoji="1" lang="zh-CN" altLang="en-US" sz="3600">
              <a:latin typeface="Times New Roman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600">
                <a:latin typeface="Times New Roman" pitchFamily="18" charset="0"/>
              </a:rPr>
              <a:t>     </a:t>
            </a:r>
            <a:r>
              <a:rPr kumimoji="1" lang="en-US" altLang="zh-CN" sz="2800" b="1">
                <a:latin typeface="宋体" pitchFamily="2" charset="-122"/>
              </a:rPr>
              <a:t>PO</a:t>
            </a:r>
            <a:r>
              <a:rPr kumimoji="1" lang="zh-CN" altLang="en-US" sz="2800" b="1">
                <a:latin typeface="宋体" pitchFamily="2" charset="-122"/>
              </a:rPr>
              <a:t>口的输出驱动电路由上拉场效应管</a:t>
            </a:r>
            <a:r>
              <a:rPr kumimoji="1" lang="en-US" altLang="zh-CN" sz="2800" b="1">
                <a:latin typeface="宋体" pitchFamily="2" charset="-122"/>
              </a:rPr>
              <a:t>T1</a:t>
            </a:r>
            <a:r>
              <a:rPr kumimoji="1" lang="zh-CN" altLang="en-US" sz="2800" b="1">
                <a:latin typeface="宋体" pitchFamily="2" charset="-122"/>
              </a:rPr>
              <a:t>和驱动场效应</a:t>
            </a:r>
            <a:r>
              <a:rPr kumimoji="1" lang="en-US" altLang="zh-CN" sz="2800" b="1">
                <a:latin typeface="宋体" pitchFamily="2" charset="-122"/>
              </a:rPr>
              <a:t>T2</a:t>
            </a:r>
            <a:r>
              <a:rPr kumimoji="1" lang="zh-CN" altLang="en-US" sz="2800" b="1">
                <a:latin typeface="宋体" pitchFamily="2" charset="-122"/>
              </a:rPr>
              <a:t>组成，控制电路包括一个与门， 一个非门和一个模拟开关</a:t>
            </a:r>
            <a:r>
              <a:rPr kumimoji="1" lang="en-US" altLang="zh-CN" sz="2800" b="1">
                <a:latin typeface="宋体" pitchFamily="2" charset="-122"/>
              </a:rPr>
              <a:t>MUX</a:t>
            </a:r>
            <a:r>
              <a:rPr kumimoji="1" lang="zh-CN" altLang="en-US" sz="2800">
                <a:latin typeface="宋体" pitchFamily="2" charset="-122"/>
              </a:rPr>
              <a:t>。</a:t>
            </a:r>
            <a:endParaRPr kumimoji="1" lang="zh-CN" altLang="en-US" sz="2400">
              <a:latin typeface="Times New Roman" pitchFamily="18" charset="0"/>
            </a:endParaRPr>
          </a:p>
        </p:txBody>
      </p:sp>
      <p:grpSp>
        <p:nvGrpSpPr>
          <p:cNvPr id="2" name="Group 23"/>
          <p:cNvGrpSpPr/>
          <p:nvPr/>
        </p:nvGrpSpPr>
        <p:grpSpPr bwMode="auto">
          <a:xfrm>
            <a:off x="611188" y="2205038"/>
            <a:ext cx="8126412" cy="4103687"/>
            <a:chOff x="249" y="1389"/>
            <a:chExt cx="5119" cy="2585"/>
          </a:xfrm>
        </p:grpSpPr>
        <p:graphicFrame>
          <p:nvGraphicFramePr>
            <p:cNvPr id="10250" name="Object 14"/>
            <p:cNvGraphicFramePr>
              <a:graphicFrameLocks noChangeAspect="1"/>
            </p:cNvGraphicFramePr>
            <p:nvPr/>
          </p:nvGraphicFramePr>
          <p:xfrm>
            <a:off x="249" y="1389"/>
            <a:ext cx="5119" cy="2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9" name="Flash Movie" r:id="rId3" imgW="5925185" imgH="3677920" progId="Flash.Movie">
                    <p:embed/>
                  </p:oleObj>
                </mc:Choice>
                <mc:Fallback>
                  <p:oleObj name="Flash Movie" r:id="rId3" imgW="5925185" imgH="3677920" progId="Flash.Movie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1389"/>
                          <a:ext cx="5119" cy="2585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bg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251" name="Group 22"/>
            <p:cNvGrpSpPr/>
            <p:nvPr/>
          </p:nvGrpSpPr>
          <p:grpSpPr bwMode="auto">
            <a:xfrm>
              <a:off x="2109" y="2967"/>
              <a:ext cx="91" cy="146"/>
              <a:chOff x="1701" y="2964"/>
              <a:chExt cx="136" cy="146"/>
            </a:xfrm>
          </p:grpSpPr>
          <p:sp>
            <p:nvSpPr>
              <p:cNvPr id="10252" name="Line 11"/>
              <p:cNvSpPr>
                <a:spLocks noChangeShapeType="1"/>
              </p:cNvSpPr>
              <p:nvPr/>
            </p:nvSpPr>
            <p:spPr bwMode="auto">
              <a:xfrm>
                <a:off x="1701" y="2964"/>
                <a:ext cx="136" cy="12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53" name="Text Box 15"/>
              <p:cNvSpPr txBox="1">
                <a:spLocks noChangeArrowheads="1"/>
              </p:cNvSpPr>
              <p:nvPr/>
            </p:nvSpPr>
            <p:spPr bwMode="auto">
              <a:xfrm flipH="1">
                <a:off x="1713" y="2976"/>
                <a:ext cx="45" cy="13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400">
                    <a:solidFill>
                      <a:schemeClr val="bg2"/>
                    </a:solidFill>
                    <a:latin typeface="Times New Roman" pitchFamily="18" charset="0"/>
                  </a:rPr>
                  <a:t>Q</a:t>
                </a:r>
                <a:endParaRPr kumimoji="1" lang="en-US" altLang="zh-CN" sz="1400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</p:grpSp>
      </p:grpSp>
      <p:grpSp>
        <p:nvGrpSpPr>
          <p:cNvPr id="4" name="Group 19"/>
          <p:cNvGrpSpPr/>
          <p:nvPr/>
        </p:nvGrpSpPr>
        <p:grpSpPr bwMode="auto">
          <a:xfrm>
            <a:off x="4643438" y="4365625"/>
            <a:ext cx="431800" cy="431800"/>
            <a:chOff x="2835" y="2795"/>
            <a:chExt cx="317" cy="272"/>
          </a:xfrm>
        </p:grpSpPr>
        <p:sp>
          <p:nvSpPr>
            <p:cNvPr id="10248" name="Rectangle 17"/>
            <p:cNvSpPr>
              <a:spLocks noChangeArrowheads="1"/>
            </p:cNvSpPr>
            <p:nvPr/>
          </p:nvSpPr>
          <p:spPr bwMode="auto">
            <a:xfrm>
              <a:off x="2835" y="2795"/>
              <a:ext cx="272" cy="181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10249" name="Line 18"/>
            <p:cNvSpPr>
              <a:spLocks noChangeShapeType="1"/>
            </p:cNvSpPr>
            <p:nvPr/>
          </p:nvSpPr>
          <p:spPr bwMode="auto">
            <a:xfrm flipH="1">
              <a:off x="2880" y="2886"/>
              <a:ext cx="272" cy="18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0246" name="Oval 24"/>
          <p:cNvSpPr>
            <a:spLocks noChangeArrowheads="1"/>
          </p:cNvSpPr>
          <p:nvPr/>
        </p:nvSpPr>
        <p:spPr bwMode="auto">
          <a:xfrm>
            <a:off x="4643438" y="4365625"/>
            <a:ext cx="73025" cy="71438"/>
          </a:xfrm>
          <a:prstGeom prst="ellipse">
            <a:avLst/>
          </a:prstGeom>
          <a:solidFill>
            <a:srgbClr val="CCFF66"/>
          </a:solidFill>
          <a:ln w="2857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pPr algn="ctr"/>
            <a:endParaRPr kumimoji="1" lang="zh-CN" altLang="zh-CN" sz="24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60932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MOV  A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</a:rPr>
              <a:t>P0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22675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ANL  </a:t>
            </a:r>
            <a:r>
              <a:rPr lang="en-US" altLang="zh-CN" smtClean="0">
                <a:solidFill>
                  <a:srgbClr val="FF0000"/>
                </a:solidFill>
              </a:rPr>
              <a:t>P0 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advTm="25865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4.4|18.4"/>
</p:tagLst>
</file>

<file path=ppt/tags/tag10.xml><?xml version="1.0" encoding="utf-8"?>
<p:tagLst xmlns:p="http://schemas.openxmlformats.org/presentationml/2006/main">
  <p:tag name="TIMING" val="|0.5|1.4|1.1|1.9|37.3"/>
</p:tagLst>
</file>

<file path=ppt/tags/tag11.xml><?xml version="1.0" encoding="utf-8"?>
<p:tagLst xmlns:p="http://schemas.openxmlformats.org/presentationml/2006/main">
  <p:tag name="TIMING" val="|0.7|11|7|13.8|13|15.3"/>
</p:tagLst>
</file>

<file path=ppt/tags/tag12.xml><?xml version="1.0" encoding="utf-8"?>
<p:tagLst xmlns:p="http://schemas.openxmlformats.org/presentationml/2006/main">
  <p:tag name="TIMING" val="|6.1|16.6|2|0.5|0.5|0.9"/>
</p:tagLst>
</file>

<file path=ppt/tags/tag13.xml><?xml version="1.0" encoding="utf-8"?>
<p:tagLst xmlns:p="http://schemas.openxmlformats.org/presentationml/2006/main">
  <p:tag name="TIMING" val="|76.5"/>
</p:tagLst>
</file>

<file path=ppt/tags/tag14.xml><?xml version="1.0" encoding="utf-8"?>
<p:tagLst xmlns:p="http://schemas.openxmlformats.org/presentationml/2006/main">
  <p:tag name="TIMING" val="|22.9"/>
</p:tagLst>
</file>

<file path=ppt/tags/tag15.xml><?xml version="1.0" encoding="utf-8"?>
<p:tagLst xmlns:p="http://schemas.openxmlformats.org/presentationml/2006/main">
  <p:tag name="TIMING" val="|1.3|6|3.4"/>
</p:tagLst>
</file>

<file path=ppt/tags/tag16.xml><?xml version="1.0" encoding="utf-8"?>
<p:tagLst xmlns:p="http://schemas.openxmlformats.org/presentationml/2006/main">
  <p:tag name="TIMING" val="|24.1|1|10.9"/>
</p:tagLst>
</file>

<file path=ppt/tags/tag17.xml><?xml version="1.0" encoding="utf-8"?>
<p:tagLst xmlns:p="http://schemas.openxmlformats.org/presentationml/2006/main">
  <p:tag name="TIMING" val="|2.5|7.5|0.7|0.5"/>
</p:tagLst>
</file>

<file path=ppt/tags/tag18.xml><?xml version="1.0" encoding="utf-8"?>
<p:tagLst xmlns:p="http://schemas.openxmlformats.org/presentationml/2006/main">
  <p:tag name="TIMING" val="|0.1|1.9|0.5"/>
</p:tagLst>
</file>

<file path=ppt/tags/tag19.xml><?xml version="1.0" encoding="utf-8"?>
<p:tagLst xmlns:p="http://schemas.openxmlformats.org/presentationml/2006/main">
  <p:tag name="TIMING" val="|1.4|38.9|1.1|39.9"/>
</p:tagLst>
</file>

<file path=ppt/tags/tag2.xml><?xml version="1.0" encoding="utf-8"?>
<p:tagLst xmlns:p="http://schemas.openxmlformats.org/presentationml/2006/main">
  <p:tag name="TIMING" val="|1|24.3|35.3|6.4"/>
</p:tagLst>
</file>

<file path=ppt/tags/tag20.xml><?xml version="1.0" encoding="utf-8"?>
<p:tagLst xmlns:p="http://schemas.openxmlformats.org/presentationml/2006/main">
  <p:tag name="TIMING" val="|0.2|1.4|10.4|33.6|10.1"/>
</p:tagLst>
</file>

<file path=ppt/tags/tag21.xml><?xml version="1.0" encoding="utf-8"?>
<p:tagLst xmlns:p="http://schemas.openxmlformats.org/presentationml/2006/main">
  <p:tag name="TIMING" val="|1.1"/>
</p:tagLst>
</file>

<file path=ppt/tags/tag22.xml><?xml version="1.0" encoding="utf-8"?>
<p:tagLst xmlns:p="http://schemas.openxmlformats.org/presentationml/2006/main">
  <p:tag name="TIMING" val="|1.6"/>
</p:tagLst>
</file>

<file path=ppt/tags/tag23.xml><?xml version="1.0" encoding="utf-8"?>
<p:tagLst xmlns:p="http://schemas.openxmlformats.org/presentationml/2006/main">
  <p:tag name="TIMING" val="|102.5"/>
</p:tagLst>
</file>

<file path=ppt/tags/tag24.xml><?xml version="1.0" encoding="utf-8"?>
<p:tagLst xmlns:p="http://schemas.openxmlformats.org/presentationml/2006/main">
  <p:tag name="TIMING" val="|0.9|28.6|23.3"/>
</p:tagLst>
</file>

<file path=ppt/tags/tag25.xml><?xml version="1.0" encoding="utf-8"?>
<p:tagLst xmlns:p="http://schemas.openxmlformats.org/presentationml/2006/main">
  <p:tag name="TIMING" val="|0.2|1.2|7.9|3.5|4.2|8.1"/>
</p:tagLst>
</file>

<file path=ppt/tags/tag26.xml><?xml version="1.0" encoding="utf-8"?>
<p:tagLst xmlns:p="http://schemas.openxmlformats.org/presentationml/2006/main">
  <p:tag name="TIMING" val="|1|39.1"/>
</p:tagLst>
</file>

<file path=ppt/tags/tag27.xml><?xml version="1.0" encoding="utf-8"?>
<p:tagLst xmlns:p="http://schemas.openxmlformats.org/presentationml/2006/main">
  <p:tag name="TIMING" val="|0.4|0.8|1.1|2.2"/>
</p:tagLst>
</file>

<file path=ppt/tags/tag28.xml><?xml version="1.0" encoding="utf-8"?>
<p:tagLst xmlns:p="http://schemas.openxmlformats.org/presentationml/2006/main">
  <p:tag name="TIMING" val="|0.5|1.4"/>
</p:tagLst>
</file>

<file path=ppt/tags/tag29.xml><?xml version="1.0" encoding="utf-8"?>
<p:tagLst xmlns:p="http://schemas.openxmlformats.org/presentationml/2006/main">
  <p:tag name="TIMING" val="|21.6"/>
</p:tagLst>
</file>

<file path=ppt/tags/tag3.xml><?xml version="1.0" encoding="utf-8"?>
<p:tagLst xmlns:p="http://schemas.openxmlformats.org/presentationml/2006/main">
  <p:tag name="TIMING" val="|0.2|9|25.1|5.5|5.3|3.2|1.4"/>
</p:tagLst>
</file>

<file path=ppt/tags/tag30.xml><?xml version="1.0" encoding="utf-8"?>
<p:tagLst xmlns:p="http://schemas.openxmlformats.org/presentationml/2006/main">
  <p:tag name="TIMING" val="|0.3|1.8|37.6"/>
</p:tagLst>
</file>

<file path=ppt/tags/tag4.xml><?xml version="1.0" encoding="utf-8"?>
<p:tagLst xmlns:p="http://schemas.openxmlformats.org/presentationml/2006/main">
  <p:tag name="TIMING" val="|0.1|23|23|2.1|1.5|8.2|2.3|8.2|1.6|4.6"/>
</p:tagLst>
</file>

<file path=ppt/tags/tag5.xml><?xml version="1.0" encoding="utf-8"?>
<p:tagLst xmlns:p="http://schemas.openxmlformats.org/presentationml/2006/main">
  <p:tag name="TIMING" val="|2.6|252.8"/>
</p:tagLst>
</file>

<file path=ppt/tags/tag6.xml><?xml version="1.0" encoding="utf-8"?>
<p:tagLst xmlns:p="http://schemas.openxmlformats.org/presentationml/2006/main">
  <p:tag name="TIMING" val="|1.2|1.2|29.8|1.5"/>
</p:tagLst>
</file>

<file path=ppt/tags/tag7.xml><?xml version="1.0" encoding="utf-8"?>
<p:tagLst xmlns:p="http://schemas.openxmlformats.org/presentationml/2006/main">
  <p:tag name="TIMING" val="|0.1|6.6"/>
</p:tagLst>
</file>

<file path=ppt/tags/tag8.xml><?xml version="1.0" encoding="utf-8"?>
<p:tagLst xmlns:p="http://schemas.openxmlformats.org/presentationml/2006/main">
  <p:tag name="TIMING" val="|0.3|2|47"/>
</p:tagLst>
</file>

<file path=ppt/tags/tag9.xml><?xml version="1.0" encoding="utf-8"?>
<p:tagLst xmlns:p="http://schemas.openxmlformats.org/presentationml/2006/main">
  <p:tag name="TIMING" val="|3.5|26.6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9954</Words>
  <Application>WPS Presentation</Application>
  <PresentationFormat>全屏显示(4:3)</PresentationFormat>
  <Paragraphs>1135</Paragraphs>
  <Slides>55</Slides>
  <Notes>1</Notes>
  <HiddenSlides>0</HiddenSlides>
  <MMClips>55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55</vt:i4>
      </vt:variant>
    </vt:vector>
  </HeadingPairs>
  <TitlesOfParts>
    <vt:vector size="83" baseType="lpstr">
      <vt:lpstr>Arial</vt:lpstr>
      <vt:lpstr>宋体</vt:lpstr>
      <vt:lpstr>Wingdings</vt:lpstr>
      <vt:lpstr>DejaVu Sans</vt:lpstr>
      <vt:lpstr>文泉驿微米黑</vt:lpstr>
      <vt:lpstr>Times New Roman</vt:lpstr>
      <vt:lpstr>黑体</vt:lpstr>
      <vt:lpstr>Gungsuh</vt:lpstr>
      <vt:lpstr>华文仿宋</vt:lpstr>
      <vt:lpstr>Symbol</vt:lpstr>
      <vt:lpstr>微软雅黑</vt:lpstr>
      <vt:lpstr>宋体</vt:lpstr>
      <vt:lpstr>Arial Unicode MS</vt:lpstr>
      <vt:lpstr>Calibri</vt:lpstr>
      <vt:lpstr>文泉驿正黑</vt:lpstr>
      <vt:lpstr>默认设计模板</vt:lpstr>
      <vt:lpstr>PowerPoint.Slide.8</vt:lpstr>
      <vt:lpstr>Photoshop.Image.5</vt:lpstr>
      <vt:lpstr>Photoshop.Image.5</vt:lpstr>
      <vt:lpstr>Flash.Movie</vt:lpstr>
      <vt:lpstr>Equation.3</vt:lpstr>
      <vt:lpstr>Equation.3</vt:lpstr>
      <vt:lpstr>Equation.3</vt:lpstr>
      <vt:lpstr>Equation.3</vt:lpstr>
      <vt:lpstr>Flash.Movie</vt:lpstr>
      <vt:lpstr>Flash.Movie</vt:lpstr>
      <vt:lpstr>Flash.Movie</vt:lpstr>
      <vt:lpstr>Flash.Movie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5.2 编程举例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 用并行口设计LED数码显示器   和键盘电路 </vt:lpstr>
      <vt:lpstr>PowerPoint 演示文稿</vt:lpstr>
      <vt:lpstr>PowerPoint 演示文稿</vt:lpstr>
      <vt:lpstr>PowerPoint 演示文稿</vt:lpstr>
      <vt:lpstr>PowerPoint 演示文稿</vt:lpstr>
      <vt:lpstr>显示”2”,字形码为5bh.</vt:lpstr>
      <vt:lpstr>PowerPoint 演示文稿</vt:lpstr>
      <vt:lpstr>PowerPoint 演示文稿</vt:lpstr>
      <vt:lpstr>PowerPoint 演示文稿</vt:lpstr>
      <vt:lpstr>如：4位静态LED显示器电路</vt:lpstr>
      <vt:lpstr>如：4位动态LED显示器电路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</vt:lpstr>
      <vt:lpstr>PowerPoint 演示文稿</vt:lpstr>
      <vt:lpstr>PowerPoint 演示文稿</vt:lpstr>
      <vt:lpstr>小 结 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godlovesjonny</cp:lastModifiedBy>
  <cp:revision>47</cp:revision>
  <dcterms:created xsi:type="dcterms:W3CDTF">2020-06-10T07:44:14Z</dcterms:created>
  <dcterms:modified xsi:type="dcterms:W3CDTF">2020-06-10T07:44:14Z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1033-11.1.0.9522</vt:lpwstr>
  </property>
</Properties>
</file>